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38"/>
  </p:notesMasterIdLst>
  <p:sldIdLst>
    <p:sldId id="256" r:id="rId3"/>
    <p:sldId id="258" r:id="rId4"/>
    <p:sldId id="259" r:id="rId5"/>
    <p:sldId id="270" r:id="rId6"/>
    <p:sldId id="288" r:id="rId7"/>
    <p:sldId id="289" r:id="rId8"/>
    <p:sldId id="280" r:id="rId9"/>
    <p:sldId id="273" r:id="rId10"/>
    <p:sldId id="281" r:id="rId11"/>
    <p:sldId id="266" r:id="rId12"/>
    <p:sldId id="262" r:id="rId13"/>
    <p:sldId id="290" r:id="rId14"/>
    <p:sldId id="269" r:id="rId15"/>
    <p:sldId id="268" r:id="rId16"/>
    <p:sldId id="278" r:id="rId17"/>
    <p:sldId id="303" r:id="rId18"/>
    <p:sldId id="308" r:id="rId19"/>
    <p:sldId id="309" r:id="rId20"/>
    <p:sldId id="306" r:id="rId21"/>
    <p:sldId id="310" r:id="rId22"/>
    <p:sldId id="313" r:id="rId23"/>
    <p:sldId id="298" r:id="rId24"/>
    <p:sldId id="316" r:id="rId25"/>
    <p:sldId id="322" r:id="rId26"/>
    <p:sldId id="317" r:id="rId27"/>
    <p:sldId id="296" r:id="rId28"/>
    <p:sldId id="275" r:id="rId29"/>
    <p:sldId id="319" r:id="rId30"/>
    <p:sldId id="315" r:id="rId31"/>
    <p:sldId id="279" r:id="rId32"/>
    <p:sldId id="320" r:id="rId33"/>
    <p:sldId id="299" r:id="rId34"/>
    <p:sldId id="300" r:id="rId35"/>
    <p:sldId id="301" r:id="rId36"/>
    <p:sldId id="263"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E31F7588-1EC6-4B1B-99C7-5B1A6018BDD7}">
          <p14:sldIdLst>
            <p14:sldId id="256"/>
          </p14:sldIdLst>
        </p14:section>
        <p14:section name="Pain Points" id="{24F16A00-C84A-4C5D-AEDB-F235375D7F8E}">
          <p14:sldIdLst>
            <p14:sldId id="258"/>
          </p14:sldIdLst>
        </p14:section>
        <p14:section name="Layout" id="{53D9E1FF-9070-487D-AE06-1141F06610C8}">
          <p14:sldIdLst>
            <p14:sldId id="259"/>
            <p14:sldId id="270"/>
            <p14:sldId id="288"/>
            <p14:sldId id="289"/>
          </p14:sldIdLst>
        </p14:section>
        <p14:section name="Section" id="{BBE1DFD0-A27D-4B02-85CE-6710BE15B2EB}">
          <p14:sldIdLst>
            <p14:sldId id="280"/>
            <p14:sldId id="273"/>
            <p14:sldId id="281"/>
            <p14:sldId id="266"/>
            <p14:sldId id="262"/>
            <p14:sldId id="290"/>
            <p14:sldId id="269"/>
            <p14:sldId id="268"/>
            <p14:sldId id="278"/>
            <p14:sldId id="303"/>
            <p14:sldId id="308"/>
            <p14:sldId id="309"/>
            <p14:sldId id="306"/>
            <p14:sldId id="310"/>
          </p14:sldIdLst>
        </p14:section>
        <p14:section name="Highlight" id="{F256CE79-D3F1-4974-B151-E78C408ABAC9}">
          <p14:sldIdLst>
            <p14:sldId id="313"/>
            <p14:sldId id="298"/>
            <p14:sldId id="316"/>
            <p14:sldId id="322"/>
            <p14:sldId id="317"/>
            <p14:sldId id="296"/>
            <p14:sldId id="275"/>
            <p14:sldId id="319"/>
            <p14:sldId id="315"/>
            <p14:sldId id="279"/>
            <p14:sldId id="320"/>
          </p14:sldIdLst>
        </p14:section>
        <p14:section name="Successful case" id="{D6F4C530-9FC9-4C32-9C37-1EBF354F3CE7}">
          <p14:sldIdLst>
            <p14:sldId id="299"/>
            <p14:sldId id="300"/>
            <p14:sldId id="301"/>
            <p14:sldId id="2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9C2"/>
    <a:srgbClr val="368EC5"/>
    <a:srgbClr val="348ABF"/>
    <a:srgbClr val="459FD3"/>
    <a:srgbClr val="D1E3F3"/>
    <a:srgbClr val="CCCCFF"/>
    <a:srgbClr val="B6D2EC"/>
    <a:srgbClr val="ECF3FA"/>
    <a:srgbClr val="48A1D4"/>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3963" autoAdjust="0"/>
  </p:normalViewPr>
  <p:slideViewPr>
    <p:cSldViewPr snapToGrid="0">
      <p:cViewPr varScale="1">
        <p:scale>
          <a:sx n="74" d="100"/>
          <a:sy n="74" d="100"/>
        </p:scale>
        <p:origin x="62" y="3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94802-282F-4BD2-9A74-83307B27403C}" type="datetimeFigureOut">
              <a:rPr lang="zh-CN" altLang="en-US" smtClean="0"/>
              <a:t>2024/2/26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8322F-64EF-4473-8BDA-8927822E17B6}" type="slidenum">
              <a:rPr lang="zh-CN" altLang="en-US" smtClean="0"/>
              <a:t>‹#›</a:t>
            </a:fld>
            <a:endParaRPr lang="zh-CN" altLang="en-US"/>
          </a:p>
        </p:txBody>
      </p:sp>
    </p:spTree>
    <p:extLst>
      <p:ext uri="{BB962C8B-B14F-4D97-AF65-F5344CB8AC3E}">
        <p14:creationId xmlns:p14="http://schemas.microsoft.com/office/powerpoint/2010/main" val="4169610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1672A0-05FA-40B9-A79D-E9B73A1DF4AF}" type="slidenum">
              <a:rPr lang="zh-CN" altLang="en-US" smtClean="0"/>
              <a:t>2</a:t>
            </a:fld>
            <a:endParaRPr lang="zh-CN" altLang="en-US"/>
          </a:p>
        </p:txBody>
      </p:sp>
    </p:spTree>
    <p:extLst>
      <p:ext uri="{BB962C8B-B14F-4D97-AF65-F5344CB8AC3E}">
        <p14:creationId xmlns:p14="http://schemas.microsoft.com/office/powerpoint/2010/main" val="2488650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银行业务划分区：</a:t>
            </a:r>
            <a:endParaRPr lang="en-US" altLang="zh-CN" dirty="0"/>
          </a:p>
          <a:p>
            <a:r>
              <a:rPr lang="zh-CN" altLang="en-US" dirty="0"/>
              <a:t>前台、</a:t>
            </a:r>
            <a:r>
              <a:rPr lang="en-US" altLang="zh-CN" dirty="0"/>
              <a:t>ATM</a:t>
            </a:r>
            <a:r>
              <a:rPr lang="zh-CN" altLang="en-US" dirty="0"/>
              <a:t>、自助业务区、大厅、高柜（对私业务）、低柜（对公业务）、保险柜、</a:t>
            </a:r>
            <a:r>
              <a:rPr lang="en-US" altLang="zh-CN" dirty="0"/>
              <a:t>VIP</a:t>
            </a:r>
            <a:r>
              <a:rPr lang="zh-CN" altLang="en-US" dirty="0"/>
              <a:t>会议室、办公室、</a:t>
            </a:r>
          </a:p>
        </p:txBody>
      </p:sp>
      <p:sp>
        <p:nvSpPr>
          <p:cNvPr id="4" name="灯片编号占位符 3"/>
          <p:cNvSpPr>
            <a:spLocks noGrp="1"/>
          </p:cNvSpPr>
          <p:nvPr>
            <p:ph type="sldNum" sz="quarter" idx="10"/>
          </p:nvPr>
        </p:nvSpPr>
        <p:spPr/>
        <p:txBody>
          <a:bodyPr/>
          <a:lstStyle/>
          <a:p>
            <a:fld id="{E398322F-64EF-4473-8BDA-8927822E17B6}" type="slidenum">
              <a:rPr lang="zh-CN" altLang="en-US" smtClean="0"/>
              <a:t>3</a:t>
            </a:fld>
            <a:endParaRPr lang="zh-CN" altLang="en-US"/>
          </a:p>
        </p:txBody>
      </p:sp>
    </p:spTree>
    <p:extLst>
      <p:ext uri="{BB962C8B-B14F-4D97-AF65-F5344CB8AC3E}">
        <p14:creationId xmlns:p14="http://schemas.microsoft.com/office/powerpoint/2010/main" val="2255006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98322F-64EF-4473-8BDA-8927822E17B6}" type="slidenum">
              <a:rPr lang="zh-CN" altLang="en-US" smtClean="0"/>
              <a:t>4</a:t>
            </a:fld>
            <a:endParaRPr lang="zh-CN" altLang="en-US"/>
          </a:p>
        </p:txBody>
      </p:sp>
    </p:spTree>
    <p:extLst>
      <p:ext uri="{BB962C8B-B14F-4D97-AF65-F5344CB8AC3E}">
        <p14:creationId xmlns:p14="http://schemas.microsoft.com/office/powerpoint/2010/main" val="1188507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98322F-64EF-4473-8BDA-8927822E17B6}" type="slidenum">
              <a:rPr lang="zh-CN" altLang="en-US" smtClean="0"/>
              <a:t>8</a:t>
            </a:fld>
            <a:endParaRPr lang="zh-CN" altLang="en-US"/>
          </a:p>
        </p:txBody>
      </p:sp>
    </p:spTree>
    <p:extLst>
      <p:ext uri="{BB962C8B-B14F-4D97-AF65-F5344CB8AC3E}">
        <p14:creationId xmlns:p14="http://schemas.microsoft.com/office/powerpoint/2010/main" val="3873832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WDR</a:t>
            </a:r>
            <a:r>
              <a:rPr lang="zh-CN" altLang="en-US" dirty="0"/>
              <a:t>效果图</a:t>
            </a:r>
          </a:p>
        </p:txBody>
      </p:sp>
      <p:sp>
        <p:nvSpPr>
          <p:cNvPr id="4" name="灯片编号占位符 3"/>
          <p:cNvSpPr>
            <a:spLocks noGrp="1"/>
          </p:cNvSpPr>
          <p:nvPr>
            <p:ph type="sldNum" sz="quarter" idx="10"/>
          </p:nvPr>
        </p:nvSpPr>
        <p:spPr/>
        <p:txBody>
          <a:bodyPr/>
          <a:lstStyle/>
          <a:p>
            <a:fld id="{E398322F-64EF-4473-8BDA-8927822E17B6}" type="slidenum">
              <a:rPr lang="zh-CN" altLang="en-US" smtClean="0"/>
              <a:t>10</a:t>
            </a:fld>
            <a:endParaRPr lang="zh-CN" altLang="en-US"/>
          </a:p>
        </p:txBody>
      </p:sp>
    </p:spTree>
    <p:extLst>
      <p:ext uri="{BB962C8B-B14F-4D97-AF65-F5344CB8AC3E}">
        <p14:creationId xmlns:p14="http://schemas.microsoft.com/office/powerpoint/2010/main" val="129274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热力图</a:t>
            </a:r>
          </a:p>
        </p:txBody>
      </p:sp>
      <p:sp>
        <p:nvSpPr>
          <p:cNvPr id="4" name="灯片编号占位符 3"/>
          <p:cNvSpPr>
            <a:spLocks noGrp="1"/>
          </p:cNvSpPr>
          <p:nvPr>
            <p:ph type="sldNum" sz="quarter" idx="10"/>
          </p:nvPr>
        </p:nvSpPr>
        <p:spPr/>
        <p:txBody>
          <a:bodyPr/>
          <a:lstStyle/>
          <a:p>
            <a:fld id="{E398322F-64EF-4473-8BDA-8927822E17B6}" type="slidenum">
              <a:rPr lang="zh-CN" altLang="en-US" smtClean="0"/>
              <a:t>11</a:t>
            </a:fld>
            <a:endParaRPr lang="zh-CN" altLang="en-US"/>
          </a:p>
        </p:txBody>
      </p:sp>
    </p:spTree>
    <p:extLst>
      <p:ext uri="{BB962C8B-B14F-4D97-AF65-F5344CB8AC3E}">
        <p14:creationId xmlns:p14="http://schemas.microsoft.com/office/powerpoint/2010/main" val="46248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98322F-64EF-4473-8BDA-8927822E17B6}" type="slidenum">
              <a:rPr lang="zh-CN" altLang="en-US" smtClean="0"/>
              <a:t>13</a:t>
            </a:fld>
            <a:endParaRPr lang="zh-CN" altLang="en-US"/>
          </a:p>
        </p:txBody>
      </p:sp>
    </p:spTree>
    <p:extLst>
      <p:ext uri="{BB962C8B-B14F-4D97-AF65-F5344CB8AC3E}">
        <p14:creationId xmlns:p14="http://schemas.microsoft.com/office/powerpoint/2010/main" val="60995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98322F-64EF-4473-8BDA-8927822E17B6}" type="slidenum">
              <a:rPr lang="zh-CN" altLang="en-US" smtClean="0"/>
              <a:t>14</a:t>
            </a:fld>
            <a:endParaRPr lang="zh-CN" altLang="en-US"/>
          </a:p>
        </p:txBody>
      </p:sp>
    </p:spTree>
    <p:extLst>
      <p:ext uri="{BB962C8B-B14F-4D97-AF65-F5344CB8AC3E}">
        <p14:creationId xmlns:p14="http://schemas.microsoft.com/office/powerpoint/2010/main" val="2785648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1672A0-05FA-40B9-A79D-E9B73A1DF4AF}" type="slidenum">
              <a:rPr lang="zh-CN" altLang="en-US" smtClean="0"/>
              <a:t>19</a:t>
            </a:fld>
            <a:endParaRPr lang="zh-CN" altLang="en-US"/>
          </a:p>
        </p:txBody>
      </p:sp>
    </p:spTree>
    <p:extLst>
      <p:ext uri="{BB962C8B-B14F-4D97-AF65-F5344CB8AC3E}">
        <p14:creationId xmlns:p14="http://schemas.microsoft.com/office/powerpoint/2010/main" val="1398947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补充纯电脑客户端方案作为备选</a:t>
            </a:r>
            <a:r>
              <a:rPr lang="en-US" altLang="zh-CN" dirty="0"/>
              <a:t>.</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233980-2FC7-4E57-8AAA-ED5F87C80F6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01658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a:t>
            </a:r>
            <a:r>
              <a:rPr lang="en-US" altLang="zh-CN" dirty="0"/>
              <a:t>VMS</a:t>
            </a:r>
            <a:r>
              <a:rPr lang="zh-CN" altLang="en-US" dirty="0"/>
              <a:t>上能配套实现吗 </a:t>
            </a:r>
          </a:p>
        </p:txBody>
      </p:sp>
      <p:sp>
        <p:nvSpPr>
          <p:cNvPr id="4" name="灯片编号占位符 3"/>
          <p:cNvSpPr>
            <a:spLocks noGrp="1"/>
          </p:cNvSpPr>
          <p:nvPr>
            <p:ph type="sldNum" sz="quarter" idx="10"/>
          </p:nvPr>
        </p:nvSpPr>
        <p:spPr/>
        <p:txBody>
          <a:bodyPr/>
          <a:lstStyle/>
          <a:p>
            <a:fld id="{E398322F-64EF-4473-8BDA-8927822E17B6}" type="slidenum">
              <a:rPr lang="zh-CN" altLang="en-US" smtClean="0"/>
              <a:t>22</a:t>
            </a:fld>
            <a:endParaRPr lang="zh-CN" altLang="en-US"/>
          </a:p>
        </p:txBody>
      </p:sp>
    </p:spTree>
    <p:extLst>
      <p:ext uri="{BB962C8B-B14F-4D97-AF65-F5344CB8AC3E}">
        <p14:creationId xmlns:p14="http://schemas.microsoft.com/office/powerpoint/2010/main" val="4021962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4233980-2FC7-4E57-8AAA-ED5F87C80F6D}" type="slidenum">
              <a:rPr lang="zh-CN" altLang="en-US" smtClean="0"/>
              <a:t>23</a:t>
            </a:fld>
            <a:endParaRPr lang="zh-CN" altLang="en-US"/>
          </a:p>
        </p:txBody>
      </p:sp>
    </p:spTree>
    <p:extLst>
      <p:ext uri="{BB962C8B-B14F-4D97-AF65-F5344CB8AC3E}">
        <p14:creationId xmlns:p14="http://schemas.microsoft.com/office/powerpoint/2010/main" val="1457723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4233980-2FC7-4E57-8AAA-ED5F87C80F6D}" type="slidenum">
              <a:rPr lang="zh-CN" altLang="en-US" smtClean="0"/>
              <a:t>25</a:t>
            </a:fld>
            <a:endParaRPr lang="zh-CN" altLang="en-US"/>
          </a:p>
        </p:txBody>
      </p:sp>
    </p:spTree>
    <p:extLst>
      <p:ext uri="{BB962C8B-B14F-4D97-AF65-F5344CB8AC3E}">
        <p14:creationId xmlns:p14="http://schemas.microsoft.com/office/powerpoint/2010/main" val="806533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As </a:t>
            </a:r>
            <a:r>
              <a:rPr lang="en-US" baseline="0" dirty="0"/>
              <a:t>we know, NVR video recording is the most important reliability functions in software no video loss. UNV has a technology to guarantee before and after video transmission ANR. Video stored in SD card temperately when the connection is broken, so it will be no video loss. And when the Camera reconnect to NVR, the video transmission goes to HDD in NVR. Really reliable.</a:t>
            </a:r>
            <a:endParaRPr lang="en-AU" dirty="0"/>
          </a:p>
        </p:txBody>
      </p:sp>
      <p:sp>
        <p:nvSpPr>
          <p:cNvPr id="4" name="灯片编号占位符 3"/>
          <p:cNvSpPr>
            <a:spLocks noGrp="1"/>
          </p:cNvSpPr>
          <p:nvPr>
            <p:ph type="sldNum" sz="quarter" idx="10"/>
          </p:nvPr>
        </p:nvSpPr>
        <p:spPr/>
        <p:txBody>
          <a:bodyPr/>
          <a:lstStyle/>
          <a:p>
            <a:fld id="{9FFD9D3F-08A6-4805-ABDD-EF76D918655F}" type="slidenum">
              <a:rPr lang="zh-CN" altLang="en-US" smtClean="0"/>
              <a:t>27</a:t>
            </a:fld>
            <a:endParaRPr lang="zh-CN" altLang="en-US"/>
          </a:p>
        </p:txBody>
      </p:sp>
    </p:spTree>
    <p:extLst>
      <p:ext uri="{BB962C8B-B14F-4D97-AF65-F5344CB8AC3E}">
        <p14:creationId xmlns:p14="http://schemas.microsoft.com/office/powerpoint/2010/main" val="2033883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0A9299F-81A6-4DA5-9155-18EAD523767D}" type="slidenum">
              <a:rPr lang="zh-CN" altLang="en-US" smtClean="0"/>
              <a:t>28</a:t>
            </a:fld>
            <a:endParaRPr lang="zh-CN" altLang="en-US"/>
          </a:p>
        </p:txBody>
      </p:sp>
    </p:spTree>
    <p:extLst>
      <p:ext uri="{BB962C8B-B14F-4D97-AF65-F5344CB8AC3E}">
        <p14:creationId xmlns:p14="http://schemas.microsoft.com/office/powerpoint/2010/main" val="95591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10078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183645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2291679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3925426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48039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4095746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966673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172457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36833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3905291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1440274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5229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3438265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776952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83866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54882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31999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61625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89865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87691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45937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77952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5105032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25580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81424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封面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68109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内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77081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21157530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39360270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324469448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12327160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7361" y="482"/>
            <a:ext cx="3787775" cy="323272"/>
          </a:xfrm>
          <a:prstGeom prst="rect">
            <a:avLst/>
          </a:prstGeom>
        </p:spPr>
      </p:pic>
    </p:spTree>
    <p:extLst>
      <p:ext uri="{BB962C8B-B14F-4D97-AF65-F5344CB8AC3E}">
        <p14:creationId xmlns:p14="http://schemas.microsoft.com/office/powerpoint/2010/main" val="16492464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B72D98-9F5A-4B4E-9785-D250F1F97466}" type="datetimeFigureOut">
              <a:rPr lang="zh-CN" altLang="en-US" smtClean="0"/>
              <a:t>2024/2/26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6301E-8CD3-4DF5-B7F4-A3E9E996DB4F}" type="slidenum">
              <a:rPr lang="zh-CN" altLang="en-US" smtClean="0"/>
              <a:t>‹#›</a:t>
            </a:fld>
            <a:endParaRPr lang="zh-CN" altLang="en-US"/>
          </a:p>
        </p:txBody>
      </p:sp>
    </p:spTree>
    <p:extLst>
      <p:ext uri="{BB962C8B-B14F-4D97-AF65-F5344CB8AC3E}">
        <p14:creationId xmlns:p14="http://schemas.microsoft.com/office/powerpoint/2010/main" val="3156790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3E0931D-DF67-4F83-A850-B6E35011E021}"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2024/2/26</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72117D5-323C-49BE-8150-F2FEDD3598DA}"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744651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6"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4.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hdphoto" Target="../media/hdphoto2.wdp"/><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12.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3" Type="http://schemas.openxmlformats.org/officeDocument/2006/relationships/notesSlide" Target="../notesSlides/notesSlide4.xml"/><Relationship Id="rId7" Type="http://schemas.openxmlformats.org/officeDocument/2006/relationships/image" Target="../media/image41.jpeg"/><Relationship Id="rId12" Type="http://schemas.openxmlformats.org/officeDocument/2006/relationships/image" Target="../media/image46.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8.png"/><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png"/><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60.png"/><Relationship Id="rId4" Type="http://schemas.openxmlformats.org/officeDocument/2006/relationships/image" Target="../media/image59.jpeg"/></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microsoft.com/office/2007/relationships/hdphoto" Target="../media/hdphoto4.wdp"/><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image" Target="../media/image11.pn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70.png"/><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74.png"/><Relationship Id="rId4" Type="http://schemas.openxmlformats.org/officeDocument/2006/relationships/image" Target="../media/image73.png"/></Relationships>
</file>

<file path=ppt/slides/_rels/slide1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14.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84.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94.png"/><Relationship Id="rId4" Type="http://schemas.openxmlformats.org/officeDocument/2006/relationships/image" Target="../media/image93.png"/></Relationships>
</file>

<file path=ppt/slides/_rels/slide2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102.jpeg"/><Relationship Id="rId4" Type="http://schemas.openxmlformats.org/officeDocument/2006/relationships/image" Target="../media/image96.png"/><Relationship Id="rId9" Type="http://schemas.openxmlformats.org/officeDocument/2006/relationships/image" Target="../media/image101.png"/></Relationships>
</file>

<file path=ppt/slides/_rels/slide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18" Type="http://schemas.openxmlformats.org/officeDocument/2006/relationships/image" Target="../media/image120.png"/><Relationship Id="rId3" Type="http://schemas.openxmlformats.org/officeDocument/2006/relationships/image" Target="../media/image105.jpeg"/><Relationship Id="rId7" Type="http://schemas.openxmlformats.org/officeDocument/2006/relationships/image" Target="../media/image109.png"/><Relationship Id="rId12" Type="http://schemas.openxmlformats.org/officeDocument/2006/relationships/image" Target="../media/image114.png"/><Relationship Id="rId17" Type="http://schemas.openxmlformats.org/officeDocument/2006/relationships/image" Target="../media/image119.png"/><Relationship Id="rId2" Type="http://schemas.openxmlformats.org/officeDocument/2006/relationships/notesSlide" Target="../notesSlides/notesSlide13.xml"/><Relationship Id="rId16" Type="http://schemas.openxmlformats.org/officeDocument/2006/relationships/image" Target="../media/image118.png"/><Relationship Id="rId20" Type="http://schemas.openxmlformats.org/officeDocument/2006/relationships/image" Target="../media/image122.png"/><Relationship Id="rId1" Type="http://schemas.openxmlformats.org/officeDocument/2006/relationships/slideLayout" Target="../slideLayouts/slideLayout14.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jpeg"/><Relationship Id="rId15" Type="http://schemas.openxmlformats.org/officeDocument/2006/relationships/image" Target="../media/image117.png"/><Relationship Id="rId10" Type="http://schemas.openxmlformats.org/officeDocument/2006/relationships/image" Target="../media/image112.png"/><Relationship Id="rId19" Type="http://schemas.openxmlformats.org/officeDocument/2006/relationships/image" Target="../media/image121.png"/><Relationship Id="rId4" Type="http://schemas.openxmlformats.org/officeDocument/2006/relationships/image" Target="../media/image106.png"/><Relationship Id="rId9" Type="http://schemas.openxmlformats.org/officeDocument/2006/relationships/image" Target="../media/image111.png"/><Relationship Id="rId14" Type="http://schemas.openxmlformats.org/officeDocument/2006/relationships/image" Target="../media/image116.png"/></Relationships>
</file>

<file path=ppt/slides/_rels/slide26.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3.png"/><Relationship Id="rId18" Type="http://schemas.openxmlformats.org/officeDocument/2006/relationships/image" Target="../media/image138.pn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2.png"/><Relationship Id="rId17" Type="http://schemas.openxmlformats.org/officeDocument/2006/relationships/image" Target="../media/image137.png"/><Relationship Id="rId2" Type="http://schemas.openxmlformats.org/officeDocument/2006/relationships/image" Target="../media/image123.png"/><Relationship Id="rId16" Type="http://schemas.openxmlformats.org/officeDocument/2006/relationships/image" Target="../media/image136.png"/><Relationship Id="rId20" Type="http://schemas.openxmlformats.org/officeDocument/2006/relationships/image" Target="../media/image140.png"/><Relationship Id="rId1" Type="http://schemas.openxmlformats.org/officeDocument/2006/relationships/slideLayout" Target="../slideLayouts/slideLayout14.xml"/><Relationship Id="rId6" Type="http://schemas.openxmlformats.org/officeDocument/2006/relationships/image" Target="../media/image127.png"/><Relationship Id="rId11" Type="http://schemas.openxmlformats.org/officeDocument/2006/relationships/image" Target="../media/image131.png"/><Relationship Id="rId5" Type="http://schemas.openxmlformats.org/officeDocument/2006/relationships/image" Target="../media/image126.png"/><Relationship Id="rId15" Type="http://schemas.openxmlformats.org/officeDocument/2006/relationships/image" Target="../media/image135.png"/><Relationship Id="rId10" Type="http://schemas.openxmlformats.org/officeDocument/2006/relationships/image" Target="../media/image96.png"/><Relationship Id="rId19" Type="http://schemas.openxmlformats.org/officeDocument/2006/relationships/image" Target="../media/image139.pn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134.png"/></Relationships>
</file>

<file path=ppt/slides/_rels/slide27.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2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46.png"/></Relationships>
</file>

<file path=ppt/slides/_rels/slide29.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28.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image" Target="../media/image79.png"/><Relationship Id="rId1" Type="http://schemas.openxmlformats.org/officeDocument/2006/relationships/slideLayout" Target="../slideLayouts/slideLayout14.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37000"/>
          </a:stretch>
        </a:blipFill>
        <a:effectLst/>
      </p:bgPr>
    </p:bg>
    <p:spTree>
      <p:nvGrpSpPr>
        <p:cNvPr id="1" name=""/>
        <p:cNvGrpSpPr/>
        <p:nvPr/>
      </p:nvGrpSpPr>
      <p:grpSpPr>
        <a:xfrm>
          <a:off x="0" y="0"/>
          <a:ext cx="0" cy="0"/>
          <a:chOff x="0" y="0"/>
          <a:chExt cx="0" cy="0"/>
        </a:xfrm>
      </p:grpSpPr>
      <p:sp>
        <p:nvSpPr>
          <p:cNvPr id="4" name="矩形 3"/>
          <p:cNvSpPr/>
          <p:nvPr/>
        </p:nvSpPr>
        <p:spPr>
          <a:xfrm>
            <a:off x="901536" y="2601509"/>
            <a:ext cx="10388927" cy="1654981"/>
          </a:xfrm>
          <a:prstGeom prst="rect">
            <a:avLst/>
          </a:prstGeom>
          <a:solidFill>
            <a:srgbClr val="2E8DC2">
              <a:alpha val="65000"/>
            </a:srgbClr>
          </a:solidFill>
          <a:ln w="25400" cap="rnd">
            <a:solidFill>
              <a:srgbClr val="2E8DC2"/>
            </a:solid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Segoe UI" panose="020B0502040204020203" pitchFamily="34" charset="0"/>
                <a:ea typeface="微软雅黑" panose="020B0503020204020204" pitchFamily="34" charset="-122"/>
                <a:cs typeface="Segoe UI" panose="020B0502040204020203" pitchFamily="34" charset="0"/>
              </a:rPr>
              <a:t>Bank Security Solution</a:t>
            </a:r>
            <a:endParaRPr lang="zh-CN" altLang="en-US" sz="3200" b="1" dirty="0">
              <a:latin typeface="Segoe UI" panose="020B0502040204020203" pitchFamily="34" charset="0"/>
              <a:ea typeface="微软雅黑" panose="020B0503020204020204" pitchFamily="34" charset="-122"/>
              <a:cs typeface="Segoe UI" panose="020B0502040204020203" pitchFamily="34" charset="0"/>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3315" y="239394"/>
            <a:ext cx="1286367" cy="646232"/>
          </a:xfrm>
          <a:prstGeom prst="rect">
            <a:avLst/>
          </a:prstGeom>
        </p:spPr>
      </p:pic>
    </p:spTree>
    <p:extLst>
      <p:ext uri="{BB962C8B-B14F-4D97-AF65-F5344CB8AC3E}">
        <p14:creationId xmlns:p14="http://schemas.microsoft.com/office/powerpoint/2010/main" val="1970476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513306" y="862113"/>
            <a:ext cx="11127006" cy="1138721"/>
          </a:xfrm>
          <a:prstGeom prst="rect">
            <a:avLst/>
          </a:prstGeom>
          <a:noFill/>
        </p:spPr>
        <p:txBody>
          <a:bodyPr wrap="square" rtlCol="0">
            <a:spAutoFit/>
          </a:bodyPr>
          <a:lstStyle/>
          <a:p>
            <a:r>
              <a:rPr lang="en-US" altLang="zh-CN" sz="2200" dirty="0">
                <a:latin typeface="Calibri" panose="020F0502020204030204" pitchFamily="34" charset="0"/>
                <a:cs typeface="Calibri" panose="020F0502020204030204" pitchFamily="34" charset="0"/>
              </a:rPr>
              <a:t>With the increasing number of bank branches around the world, there is an urgent requirement for a unified video and access control solution, which can not only be combined with the actual business of banks, but also helps the bank stay safe and secure.</a:t>
            </a:r>
          </a:p>
        </p:txBody>
      </p:sp>
      <p:sp>
        <p:nvSpPr>
          <p:cNvPr id="25" name="矩形 24"/>
          <p:cNvSpPr/>
          <p:nvPr/>
        </p:nvSpPr>
        <p:spPr>
          <a:xfrm>
            <a:off x="525654" y="207836"/>
            <a:ext cx="2612061" cy="61555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altLang="zh-CN" sz="34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Pain Points</a:t>
            </a:r>
            <a:endParaRPr lang="zh-CN" altLang="en-US" sz="34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7" name="文本框 6"/>
          <p:cNvSpPr txBox="1"/>
          <p:nvPr/>
        </p:nvSpPr>
        <p:spPr>
          <a:xfrm>
            <a:off x="1387748" y="2286381"/>
            <a:ext cx="8765989" cy="4208844"/>
          </a:xfrm>
          <a:prstGeom prst="rect">
            <a:avLst/>
          </a:prstGeom>
          <a:noFill/>
        </p:spPr>
        <p:txBody>
          <a:bodyPr wrap="none" rtlCol="0">
            <a:spAutoFit/>
          </a:bodyPr>
          <a:lstStyle/>
          <a:p>
            <a:pPr>
              <a:lnSpc>
                <a:spcPts val="2700"/>
              </a:lnSpc>
            </a:pPr>
            <a:r>
              <a:rPr lang="en-US" altLang="zh-CN" sz="2200" b="1" i="1" dirty="0">
                <a:solidFill>
                  <a:schemeClr val="accent5">
                    <a:lumMod val="50000"/>
                  </a:schemeClr>
                </a:solidFill>
                <a:latin typeface="Arial" panose="020B0604020202020204" pitchFamily="34" charset="0"/>
                <a:cs typeface="Arial" panose="020B0604020202020204" pitchFamily="34" charset="0"/>
              </a:rPr>
              <a:t>7*24 safety for employees, customer and assets</a:t>
            </a:r>
          </a:p>
          <a:p>
            <a:pPr>
              <a:lnSpc>
                <a:spcPts val="2700"/>
              </a:lnSpc>
            </a:pPr>
            <a:endParaRPr lang="zh-CN" altLang="zh-CN" sz="2200" b="1" i="1" dirty="0">
              <a:solidFill>
                <a:schemeClr val="accent5">
                  <a:lumMod val="50000"/>
                </a:schemeClr>
              </a:solidFill>
              <a:latin typeface="Arial" panose="020B0604020202020204" pitchFamily="34" charset="0"/>
              <a:cs typeface="Arial" panose="020B0604020202020204" pitchFamily="34" charset="0"/>
            </a:endParaRPr>
          </a:p>
          <a:p>
            <a:pPr>
              <a:lnSpc>
                <a:spcPts val="2700"/>
              </a:lnSpc>
            </a:pPr>
            <a:r>
              <a:rPr lang="en-US" altLang="zh-CN" sz="2200" b="1" i="1" dirty="0">
                <a:solidFill>
                  <a:schemeClr val="accent5">
                    <a:lumMod val="50000"/>
                  </a:schemeClr>
                </a:solidFill>
                <a:latin typeface="Arial" panose="020B0604020202020204" pitchFamily="34" charset="0"/>
                <a:cs typeface="Arial" panose="020B0604020202020204" pitchFamily="34" charset="0"/>
              </a:rPr>
              <a:t>Reliable, clear, audible video for post analysis and investigation</a:t>
            </a:r>
          </a:p>
          <a:p>
            <a:pPr>
              <a:lnSpc>
                <a:spcPts val="2700"/>
              </a:lnSpc>
            </a:pPr>
            <a:endParaRPr lang="en-US" altLang="zh-CN" sz="2200" b="1" i="1" dirty="0">
              <a:solidFill>
                <a:schemeClr val="accent5">
                  <a:lumMod val="50000"/>
                </a:schemeClr>
              </a:solidFill>
              <a:latin typeface="Arial" panose="020B0604020202020204" pitchFamily="34" charset="0"/>
              <a:cs typeface="Arial" panose="020B0604020202020204" pitchFamily="34" charset="0"/>
            </a:endParaRPr>
          </a:p>
          <a:p>
            <a:pPr>
              <a:lnSpc>
                <a:spcPts val="2700"/>
              </a:lnSpc>
            </a:pPr>
            <a:r>
              <a:rPr lang="en-US" altLang="zh-CN" sz="2200" b="1" i="1" dirty="0">
                <a:solidFill>
                  <a:schemeClr val="accent5">
                    <a:lumMod val="50000"/>
                  </a:schemeClr>
                </a:solidFill>
                <a:latin typeface="Arial" panose="020B0604020202020204" pitchFamily="34" charset="0"/>
                <a:cs typeface="Arial" panose="020B0604020202020204" pitchFamily="34" charset="0"/>
              </a:rPr>
              <a:t>Spot internal and external threats and prevent malicious activity</a:t>
            </a:r>
          </a:p>
          <a:p>
            <a:pPr fontAlgn="base">
              <a:lnSpc>
                <a:spcPts val="2700"/>
              </a:lnSpc>
            </a:pPr>
            <a:endParaRPr lang="en-US" altLang="zh-CN" sz="2200" b="1" i="1" dirty="0">
              <a:solidFill>
                <a:schemeClr val="accent5">
                  <a:lumMod val="50000"/>
                </a:schemeClr>
              </a:solidFill>
              <a:latin typeface="Arial" panose="020B0604020202020204" pitchFamily="34" charset="0"/>
              <a:cs typeface="Arial" panose="020B0604020202020204" pitchFamily="34" charset="0"/>
            </a:endParaRPr>
          </a:p>
          <a:p>
            <a:pPr fontAlgn="base">
              <a:lnSpc>
                <a:spcPts val="2700"/>
              </a:lnSpc>
            </a:pPr>
            <a:r>
              <a:rPr lang="en-US" altLang="zh-CN" sz="2200" b="1" i="1" dirty="0">
                <a:solidFill>
                  <a:schemeClr val="accent5">
                    <a:lumMod val="50000"/>
                  </a:schemeClr>
                </a:solidFill>
                <a:latin typeface="Arial" panose="020B0604020202020204" pitchFamily="34" charset="0"/>
                <a:cs typeface="Arial" panose="020B0604020202020204" pitchFamily="34" charset="0"/>
              </a:rPr>
              <a:t>Instant alarm system to cut response time</a:t>
            </a:r>
          </a:p>
          <a:p>
            <a:pPr>
              <a:lnSpc>
                <a:spcPts val="2700"/>
              </a:lnSpc>
            </a:pPr>
            <a:endParaRPr lang="en-US" altLang="zh-CN" sz="2200" b="1" i="1" dirty="0">
              <a:solidFill>
                <a:schemeClr val="accent5">
                  <a:lumMod val="50000"/>
                </a:schemeClr>
              </a:solidFill>
              <a:latin typeface="Arial" panose="020B0604020202020204" pitchFamily="34" charset="0"/>
              <a:cs typeface="Arial" panose="020B0604020202020204" pitchFamily="34" charset="0"/>
            </a:endParaRPr>
          </a:p>
          <a:p>
            <a:pPr>
              <a:lnSpc>
                <a:spcPts val="2700"/>
              </a:lnSpc>
            </a:pPr>
            <a:r>
              <a:rPr lang="en-US" altLang="zh-CN" sz="2200" b="1" i="1" dirty="0">
                <a:solidFill>
                  <a:schemeClr val="accent5">
                    <a:lumMod val="50000"/>
                  </a:schemeClr>
                </a:solidFill>
                <a:latin typeface="Arial" panose="020B0604020202020204" pitchFamily="34" charset="0"/>
                <a:cs typeface="Arial" panose="020B0604020202020204" pitchFamily="34" charset="0"/>
              </a:rPr>
              <a:t>Record each transaction and improve customer satisfaction</a:t>
            </a:r>
          </a:p>
          <a:p>
            <a:pPr>
              <a:lnSpc>
                <a:spcPts val="2700"/>
              </a:lnSpc>
            </a:pPr>
            <a:br>
              <a:rPr lang="en-US" altLang="zh-CN" sz="2200" b="1" i="1" dirty="0">
                <a:solidFill>
                  <a:schemeClr val="accent5">
                    <a:lumMod val="50000"/>
                  </a:schemeClr>
                </a:solidFill>
                <a:latin typeface="Arial" panose="020B0604020202020204" pitchFamily="34" charset="0"/>
                <a:cs typeface="Arial" panose="020B0604020202020204" pitchFamily="34" charset="0"/>
              </a:rPr>
            </a:br>
            <a:r>
              <a:rPr lang="en-US" altLang="zh-CN" sz="2200" b="1" i="1" dirty="0">
                <a:solidFill>
                  <a:schemeClr val="accent5">
                    <a:lumMod val="50000"/>
                  </a:schemeClr>
                </a:solidFill>
                <a:latin typeface="Arial" panose="020B0604020202020204" pitchFamily="34" charset="0"/>
                <a:cs typeface="Arial" panose="020B0604020202020204" pitchFamily="34" charset="0"/>
              </a:rPr>
              <a:t>Intelligent-powered functions help improve efficiency</a:t>
            </a:r>
          </a:p>
          <a:p>
            <a:endParaRPr lang="zh-CN" altLang="en-US" sz="2000" b="1" i="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2235010"/>
            <a:ext cx="410193" cy="410193"/>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2930749"/>
            <a:ext cx="410193" cy="410193"/>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3626488"/>
            <a:ext cx="410193" cy="410193"/>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4322227"/>
            <a:ext cx="410193" cy="410193"/>
          </a:xfrm>
          <a:prstGeom prst="rect">
            <a:avLst/>
          </a:prstGeom>
        </p:spPr>
      </p:pic>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5017966"/>
            <a:ext cx="410193" cy="410193"/>
          </a:xfrm>
          <a:prstGeom prst="rect">
            <a:avLst/>
          </a:prstGeom>
        </p:spPr>
      </p:pic>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8" y="5713705"/>
            <a:ext cx="410193" cy="410193"/>
          </a:xfrm>
          <a:prstGeom prst="rect">
            <a:avLst/>
          </a:prstGeom>
        </p:spPr>
      </p:pic>
    </p:spTree>
    <p:extLst>
      <p:ext uri="{BB962C8B-B14F-4D97-AF65-F5344CB8AC3E}">
        <p14:creationId xmlns:p14="http://schemas.microsoft.com/office/powerpoint/2010/main" val="39363309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453485" y="748069"/>
            <a:ext cx="7941417" cy="6051536"/>
            <a:chOff x="2454851" y="680149"/>
            <a:chExt cx="8031402" cy="6120106"/>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sp>
        <p:nvSpPr>
          <p:cNvPr id="4" name="矩形 3"/>
          <p:cNvSpPr/>
          <p:nvPr/>
        </p:nvSpPr>
        <p:spPr>
          <a:xfrm rot="1851423">
            <a:off x="3439343" y="6155879"/>
            <a:ext cx="1064522"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Entrance  </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18" name="矩形 17"/>
          <p:cNvSpPr/>
          <p:nvPr/>
        </p:nvSpPr>
        <p:spPr>
          <a:xfrm rot="1851423">
            <a:off x="2452298" y="3631848"/>
            <a:ext cx="909223" cy="338554"/>
          </a:xfrm>
          <a:prstGeom prst="rect">
            <a:avLst/>
          </a:prstGeom>
          <a:noFill/>
        </p:spPr>
        <p:txBody>
          <a:bodyPr wrap="none" lIns="91440" tIns="45720" rIns="91440" bIns="45720">
            <a:spAutoFit/>
          </a:bodyPr>
          <a:lstStyle/>
          <a:p>
            <a:pPr algn="ctr"/>
            <a:r>
              <a:rPr lang="en-US" altLang="zh-CN" sz="1600" i="1" dirty="0">
                <a:ln w="0"/>
                <a:latin typeface="Segoe UI" panose="020B0502040204020203" pitchFamily="34" charset="0"/>
                <a:cs typeface="Segoe UI" panose="020B0502040204020203" pitchFamily="34" charset="0"/>
              </a:rPr>
              <a:t>C</a:t>
            </a:r>
            <a:r>
              <a:rPr lang="en-US" altLang="zh-CN" sz="1600" i="1" cap="none" spc="0" dirty="0">
                <a:ln w="0"/>
                <a:solidFill>
                  <a:schemeClr val="tx1"/>
                </a:solidFill>
                <a:latin typeface="Segoe UI" panose="020B0502040204020203" pitchFamily="34" charset="0"/>
                <a:cs typeface="Segoe UI" panose="020B0502040204020203" pitchFamily="34" charset="0"/>
              </a:rPr>
              <a:t>ounter</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19" name="矩形 18"/>
          <p:cNvSpPr/>
          <p:nvPr/>
        </p:nvSpPr>
        <p:spPr>
          <a:xfrm rot="19778411">
            <a:off x="5714585" y="6184086"/>
            <a:ext cx="1025537"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ATM area</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20" name="矩形 19"/>
          <p:cNvSpPr/>
          <p:nvPr/>
        </p:nvSpPr>
        <p:spPr>
          <a:xfrm rot="1899470">
            <a:off x="6062375" y="3811739"/>
            <a:ext cx="704360" cy="338554"/>
          </a:xfrm>
          <a:prstGeom prst="rect">
            <a:avLst/>
          </a:prstGeom>
          <a:noFill/>
        </p:spPr>
        <p:txBody>
          <a:bodyPr wrap="none" lIns="91440" tIns="45720" rIns="91440" bIns="45720">
            <a:spAutoFit/>
          </a:bodyPr>
          <a:lstStyle/>
          <a:p>
            <a:pPr algn="ctr"/>
            <a:r>
              <a:rPr lang="en-US" altLang="zh-CN" sz="16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Lobby</a:t>
            </a:r>
            <a:endParaRPr lang="zh-CN" altLang="en-US" sz="16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21" name="矩形 20"/>
          <p:cNvSpPr/>
          <p:nvPr/>
        </p:nvSpPr>
        <p:spPr>
          <a:xfrm rot="1899470">
            <a:off x="6408133" y="1594317"/>
            <a:ext cx="706347"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Office</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22" name="矩形 21"/>
          <p:cNvSpPr/>
          <p:nvPr/>
        </p:nvSpPr>
        <p:spPr>
          <a:xfrm rot="1800000">
            <a:off x="7394174" y="2404836"/>
            <a:ext cx="1601529"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Consulting Area</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23" name="矩形 22"/>
          <p:cNvSpPr/>
          <p:nvPr/>
        </p:nvSpPr>
        <p:spPr>
          <a:xfrm rot="1800000">
            <a:off x="8986781" y="3399112"/>
            <a:ext cx="1822615"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VIP</a:t>
            </a:r>
            <a:r>
              <a:rPr lang="zh-CN" altLang="en-US" sz="1600" i="1" dirty="0">
                <a:ln w="0"/>
                <a:latin typeface="Segoe UI" panose="020B0502040204020203" pitchFamily="34" charset="0"/>
                <a:cs typeface="Segoe UI" panose="020B0502040204020203" pitchFamily="34" charset="0"/>
              </a:rPr>
              <a:t> </a:t>
            </a:r>
            <a:r>
              <a:rPr lang="en-US" altLang="zh-CN" sz="1600" i="1" cap="none" spc="0" dirty="0">
                <a:ln w="0"/>
                <a:solidFill>
                  <a:schemeClr val="tx1"/>
                </a:solidFill>
                <a:latin typeface="Segoe UI" panose="020B0502040204020203" pitchFamily="34" charset="0"/>
                <a:cs typeface="Segoe UI" panose="020B0502040204020203" pitchFamily="34" charset="0"/>
              </a:rPr>
              <a:t>Meeting Room</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
        <p:nvSpPr>
          <p:cNvPr id="24" name="矩形 23"/>
          <p:cNvSpPr/>
          <p:nvPr/>
        </p:nvSpPr>
        <p:spPr>
          <a:xfrm rot="1899470">
            <a:off x="5868307" y="5053521"/>
            <a:ext cx="936667" cy="307777"/>
          </a:xfrm>
          <a:prstGeom prst="rect">
            <a:avLst/>
          </a:prstGeom>
          <a:noFill/>
        </p:spPr>
        <p:txBody>
          <a:bodyPr wrap="none" lIns="91440" tIns="45720" rIns="91440" bIns="45720">
            <a:spAutoFit/>
          </a:bodyPr>
          <a:lstStyle/>
          <a:p>
            <a:pPr algn="ctr"/>
            <a:r>
              <a:rPr lang="en-US" altLang="zh-CN" sz="14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Reception</a:t>
            </a:r>
            <a:endParaRPr lang="zh-CN" altLang="en-US" sz="12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25" name="矩形 24"/>
          <p:cNvSpPr/>
          <p:nvPr/>
        </p:nvSpPr>
        <p:spPr>
          <a:xfrm rot="1800000">
            <a:off x="4741176" y="4762401"/>
            <a:ext cx="1055225" cy="523220"/>
          </a:xfrm>
          <a:prstGeom prst="rect">
            <a:avLst/>
          </a:prstGeom>
          <a:noFill/>
        </p:spPr>
        <p:txBody>
          <a:bodyPr wrap="none" lIns="91440" tIns="45720" rIns="91440" bIns="45720">
            <a:spAutoFit/>
          </a:bodyPr>
          <a:lstStyle/>
          <a:p>
            <a:pPr algn="ctr"/>
            <a:r>
              <a:rPr lang="en-US" altLang="zh-CN" sz="14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Self-service</a:t>
            </a:r>
            <a:endParaRPr lang="ru-RU" altLang="zh-CN" sz="14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r>
              <a:rPr lang="en-US" altLang="zh-CN" sz="14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 Area</a:t>
            </a:r>
            <a:endParaRPr lang="zh-CN" altLang="en-US" sz="1400" i="1" cap="none" spc="0" dirty="0">
              <a:ln w="0"/>
              <a:solidFill>
                <a:schemeClr val="bg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p:txBody>
      </p:sp>
      <p:sp>
        <p:nvSpPr>
          <p:cNvPr id="26" name="矩形 25"/>
          <p:cNvSpPr/>
          <p:nvPr/>
        </p:nvSpPr>
        <p:spPr>
          <a:xfrm rot="1770762">
            <a:off x="4966300" y="909144"/>
            <a:ext cx="1212768" cy="338554"/>
          </a:xfrm>
          <a:prstGeom prst="rect">
            <a:avLst/>
          </a:prstGeom>
          <a:noFill/>
        </p:spPr>
        <p:txBody>
          <a:bodyPr wrap="none" lIns="91440" tIns="45720" rIns="91440" bIns="45720">
            <a:spAutoFit/>
          </a:bodyPr>
          <a:lstStyle/>
          <a:p>
            <a:pPr algn="ctr"/>
            <a:r>
              <a:rPr lang="en-US" altLang="zh-CN" sz="1600" i="1" cap="none" spc="0" dirty="0">
                <a:ln w="0"/>
                <a:solidFill>
                  <a:schemeClr val="tx1"/>
                </a:solidFill>
                <a:latin typeface="Segoe UI" panose="020B0502040204020203" pitchFamily="34" charset="0"/>
                <a:cs typeface="Segoe UI" panose="020B0502040204020203" pitchFamily="34" charset="0"/>
              </a:rPr>
              <a:t>Vault Room</a:t>
            </a:r>
            <a:endParaRPr lang="zh-CN" altLang="en-US" sz="1600" i="1" cap="none" spc="0" dirty="0">
              <a:ln w="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9355805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648354" y="695305"/>
            <a:ext cx="7857789" cy="5987810"/>
            <a:chOff x="2454851" y="680149"/>
            <a:chExt cx="8031402" cy="6120107"/>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4851" y="1440498"/>
              <a:ext cx="8031402" cy="5359758"/>
            </a:xfrm>
            <a:prstGeom prst="rect">
              <a:avLst/>
            </a:prstGeom>
          </p:spPr>
        </p:pic>
      </p:grpSp>
      <p:sp>
        <p:nvSpPr>
          <p:cNvPr id="4" name="矩形 3"/>
          <p:cNvSpPr/>
          <p:nvPr/>
        </p:nvSpPr>
        <p:spPr>
          <a:xfrm>
            <a:off x="1670641" y="5378616"/>
            <a:ext cx="925254" cy="338554"/>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Outside</a:t>
            </a: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19" name="矩形 18"/>
          <p:cNvSpPr/>
          <p:nvPr/>
        </p:nvSpPr>
        <p:spPr>
          <a:xfrm>
            <a:off x="9721879" y="5756805"/>
            <a:ext cx="1118319" cy="338554"/>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ATM Area</a:t>
            </a: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20" name="矩形 19"/>
          <p:cNvSpPr/>
          <p:nvPr/>
        </p:nvSpPr>
        <p:spPr>
          <a:xfrm>
            <a:off x="9327912" y="2137390"/>
            <a:ext cx="1962012" cy="584775"/>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Non-public Rooms</a:t>
            </a:r>
          </a:p>
          <a:p>
            <a:pPr algn="ct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8" name="文本框 7"/>
          <p:cNvSpPr txBox="1"/>
          <p:nvPr/>
        </p:nvSpPr>
        <p:spPr>
          <a:xfrm>
            <a:off x="1693287" y="5652898"/>
            <a:ext cx="2068195" cy="523220"/>
          </a:xfrm>
          <a:prstGeom prst="rect">
            <a:avLst/>
          </a:prstGeom>
          <a:noFill/>
        </p:spPr>
        <p:txBody>
          <a:bodyPr wrap="none" rtlCol="0">
            <a:spAutoFit/>
          </a:bodyPr>
          <a:lstStyle/>
          <a:p>
            <a:r>
              <a:rPr lang="en-US" altLang="zh-CN" sz="1400" dirty="0"/>
              <a:t>-Ultra-wide field of view</a:t>
            </a:r>
          </a:p>
          <a:p>
            <a:r>
              <a:rPr lang="en-US" altLang="zh-CN" sz="1400" dirty="0"/>
              <a:t>-Clear night IR images</a:t>
            </a:r>
            <a:endParaRPr lang="zh-CN" altLang="en-US" sz="1400" dirty="0"/>
          </a:p>
        </p:txBody>
      </p:sp>
      <p:sp>
        <p:nvSpPr>
          <p:cNvPr id="30" name="矩形 29"/>
          <p:cNvSpPr/>
          <p:nvPr/>
        </p:nvSpPr>
        <p:spPr>
          <a:xfrm>
            <a:off x="1558882" y="3771090"/>
            <a:ext cx="1020023" cy="338554"/>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Entrance</a:t>
            </a: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31" name="文本框 30"/>
          <p:cNvSpPr txBox="1"/>
          <p:nvPr/>
        </p:nvSpPr>
        <p:spPr>
          <a:xfrm>
            <a:off x="952810" y="2747752"/>
            <a:ext cx="1350050" cy="738664"/>
          </a:xfrm>
          <a:prstGeom prst="rect">
            <a:avLst/>
          </a:prstGeom>
          <a:noFill/>
        </p:spPr>
        <p:txBody>
          <a:bodyPr wrap="none" rtlCol="0">
            <a:spAutoFit/>
          </a:bodyPr>
          <a:lstStyle/>
          <a:p>
            <a:r>
              <a:rPr lang="en-US" altLang="zh-CN" sz="1400" dirty="0"/>
              <a:t>-4K HD</a:t>
            </a:r>
          </a:p>
          <a:p>
            <a:r>
              <a:rPr lang="en-US" altLang="zh-CN" sz="1400" dirty="0"/>
              <a:t>-Built-in Mic</a:t>
            </a:r>
          </a:p>
          <a:p>
            <a:r>
              <a:rPr lang="en-US" altLang="zh-CN" sz="1400" dirty="0"/>
              <a:t>-Variable Focal</a:t>
            </a:r>
          </a:p>
        </p:txBody>
      </p:sp>
      <p:sp>
        <p:nvSpPr>
          <p:cNvPr id="34" name="矩形 33"/>
          <p:cNvSpPr/>
          <p:nvPr/>
        </p:nvSpPr>
        <p:spPr>
          <a:xfrm>
            <a:off x="1331686" y="1219390"/>
            <a:ext cx="1297343" cy="338554"/>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Vault Room</a:t>
            </a: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35" name="文本框 34"/>
          <p:cNvSpPr txBox="1"/>
          <p:nvPr/>
        </p:nvSpPr>
        <p:spPr>
          <a:xfrm>
            <a:off x="1361393" y="1476415"/>
            <a:ext cx="2331087" cy="954107"/>
          </a:xfrm>
          <a:prstGeom prst="rect">
            <a:avLst/>
          </a:prstGeom>
          <a:noFill/>
        </p:spPr>
        <p:txBody>
          <a:bodyPr wrap="none" rtlCol="0">
            <a:spAutoFit/>
          </a:bodyPr>
          <a:lstStyle/>
          <a:p>
            <a:r>
              <a:rPr lang="en-US" altLang="zh-CN" sz="1400" dirty="0"/>
              <a:t>-Smart Intrusion Prevention</a:t>
            </a:r>
          </a:p>
          <a:p>
            <a:r>
              <a:rPr lang="en-US" altLang="zh-CN" sz="1400" dirty="0"/>
              <a:t>-Tri-guard </a:t>
            </a:r>
          </a:p>
          <a:p>
            <a:r>
              <a:rPr lang="en-US" altLang="zh-CN" sz="1400" dirty="0"/>
              <a:t>-Dual-way Talk</a:t>
            </a:r>
          </a:p>
          <a:p>
            <a:endParaRPr lang="zh-CN" altLang="en-US" sz="1400" dirty="0"/>
          </a:p>
        </p:txBody>
      </p:sp>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l="31192" t="2687" r="32444" b="4506"/>
          <a:stretch/>
        </p:blipFill>
        <p:spPr>
          <a:xfrm>
            <a:off x="8881564" y="2145695"/>
            <a:ext cx="538814" cy="859466"/>
          </a:xfrm>
          <a:prstGeom prst="rect">
            <a:avLst/>
          </a:prstGeom>
        </p:spPr>
      </p:pic>
      <p:sp>
        <p:nvSpPr>
          <p:cNvPr id="37" name="文本框 36"/>
          <p:cNvSpPr txBox="1"/>
          <p:nvPr/>
        </p:nvSpPr>
        <p:spPr>
          <a:xfrm>
            <a:off x="9336520" y="2413892"/>
            <a:ext cx="2292615" cy="523220"/>
          </a:xfrm>
          <a:prstGeom prst="rect">
            <a:avLst/>
          </a:prstGeom>
          <a:noFill/>
        </p:spPr>
        <p:txBody>
          <a:bodyPr wrap="none" rtlCol="0">
            <a:spAutoFit/>
          </a:bodyPr>
          <a:lstStyle/>
          <a:p>
            <a:r>
              <a:rPr lang="en-US" altLang="zh-CN" sz="1400" dirty="0"/>
              <a:t>-Access Control</a:t>
            </a:r>
          </a:p>
          <a:p>
            <a:r>
              <a:rPr lang="en-US" altLang="zh-CN" sz="1400" dirty="0"/>
              <a:t>-Attendance Management </a:t>
            </a:r>
          </a:p>
        </p:txBody>
      </p:sp>
      <p:cxnSp>
        <p:nvCxnSpPr>
          <p:cNvPr id="56" name="直接连接符 55"/>
          <p:cNvCxnSpPr/>
          <p:nvPr/>
        </p:nvCxnSpPr>
        <p:spPr>
          <a:xfrm>
            <a:off x="5594483" y="6474521"/>
            <a:ext cx="712052" cy="0"/>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直接连接符 64"/>
          <p:cNvCxnSpPr/>
          <p:nvPr/>
        </p:nvCxnSpPr>
        <p:spPr>
          <a:xfrm>
            <a:off x="6669991" y="1337134"/>
            <a:ext cx="750335" cy="0"/>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直接连接符 68"/>
          <p:cNvCxnSpPr/>
          <p:nvPr/>
        </p:nvCxnSpPr>
        <p:spPr>
          <a:xfrm flipV="1">
            <a:off x="6314787" y="6256229"/>
            <a:ext cx="2800985" cy="20543"/>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0" name="直接连接符 99"/>
          <p:cNvCxnSpPr/>
          <p:nvPr/>
        </p:nvCxnSpPr>
        <p:spPr>
          <a:xfrm>
            <a:off x="2566684" y="3977722"/>
            <a:ext cx="2852119" cy="0"/>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7" name="直接连接符 126"/>
          <p:cNvCxnSpPr/>
          <p:nvPr/>
        </p:nvCxnSpPr>
        <p:spPr>
          <a:xfrm>
            <a:off x="2648354" y="5567639"/>
            <a:ext cx="1018977" cy="0"/>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1" name="流程图: 接点 130"/>
          <p:cNvSpPr/>
          <p:nvPr/>
        </p:nvSpPr>
        <p:spPr>
          <a:xfrm>
            <a:off x="3668301" y="4384048"/>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50" name="流程图: 接点 149"/>
          <p:cNvSpPr/>
          <p:nvPr/>
        </p:nvSpPr>
        <p:spPr>
          <a:xfrm>
            <a:off x="4210464" y="1337134"/>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cxnSp>
        <p:nvCxnSpPr>
          <p:cNvPr id="158" name="直接连接符 157"/>
          <p:cNvCxnSpPr/>
          <p:nvPr/>
        </p:nvCxnSpPr>
        <p:spPr>
          <a:xfrm>
            <a:off x="3697176" y="4448886"/>
            <a:ext cx="0" cy="1118753"/>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0" name="流程图: 接点 159"/>
          <p:cNvSpPr/>
          <p:nvPr/>
        </p:nvSpPr>
        <p:spPr>
          <a:xfrm>
            <a:off x="5475393" y="6442102"/>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62" name="流程图: 接点 161"/>
          <p:cNvSpPr/>
          <p:nvPr/>
        </p:nvSpPr>
        <p:spPr>
          <a:xfrm>
            <a:off x="6274116" y="6075524"/>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cxnSp>
        <p:nvCxnSpPr>
          <p:cNvPr id="63" name="直接连接符 62"/>
          <p:cNvCxnSpPr>
            <a:endCxn id="150" idx="1"/>
          </p:cNvCxnSpPr>
          <p:nvPr/>
        </p:nvCxnSpPr>
        <p:spPr>
          <a:xfrm flipV="1">
            <a:off x="2621336" y="1346629"/>
            <a:ext cx="1598623" cy="41447"/>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9" name="文本框 78"/>
          <p:cNvSpPr txBox="1"/>
          <p:nvPr/>
        </p:nvSpPr>
        <p:spPr>
          <a:xfrm>
            <a:off x="8030693" y="1380289"/>
            <a:ext cx="1909497" cy="523220"/>
          </a:xfrm>
          <a:prstGeom prst="rect">
            <a:avLst/>
          </a:prstGeom>
          <a:noFill/>
        </p:spPr>
        <p:txBody>
          <a:bodyPr wrap="none" rtlCol="0">
            <a:spAutoFit/>
          </a:bodyPr>
          <a:lstStyle/>
          <a:p>
            <a:r>
              <a:rPr lang="en-US" altLang="zh-CN" sz="1400" dirty="0"/>
              <a:t>-360° Panoramic View</a:t>
            </a:r>
          </a:p>
          <a:p>
            <a:r>
              <a:rPr lang="en-US" altLang="zh-CN" sz="1400" dirty="0"/>
              <a:t>-Heat Map</a:t>
            </a:r>
          </a:p>
        </p:txBody>
      </p:sp>
      <p:cxnSp>
        <p:nvCxnSpPr>
          <p:cNvPr id="96" name="直接连接符 95"/>
          <p:cNvCxnSpPr/>
          <p:nvPr/>
        </p:nvCxnSpPr>
        <p:spPr>
          <a:xfrm>
            <a:off x="5397670" y="4032336"/>
            <a:ext cx="0" cy="877846"/>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8" name="流程图: 接点 117"/>
          <p:cNvSpPr/>
          <p:nvPr/>
        </p:nvSpPr>
        <p:spPr>
          <a:xfrm>
            <a:off x="5367290" y="4953719"/>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39" name="流程图: 接点 138"/>
          <p:cNvSpPr/>
          <p:nvPr/>
        </p:nvSpPr>
        <p:spPr>
          <a:xfrm>
            <a:off x="3123453" y="3400862"/>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42" name="矩形 141"/>
          <p:cNvSpPr/>
          <p:nvPr/>
        </p:nvSpPr>
        <p:spPr>
          <a:xfrm>
            <a:off x="933141" y="2447510"/>
            <a:ext cx="1807546" cy="338554"/>
          </a:xfrm>
          <a:prstGeom prst="rect">
            <a:avLst/>
          </a:prstGeom>
          <a:noFill/>
        </p:spPr>
        <p:txBody>
          <a:bodyPr wrap="none" lIns="91440" tIns="45720" rIns="91440" bIns="45720">
            <a:spAutoFit/>
          </a:bodyPr>
          <a:lstStyle/>
          <a:p>
            <a:pPr algn="ctr"/>
            <a:r>
              <a:rPr lang="en-US" altLang="zh-CN"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rPr>
              <a:t>Transaction Area</a:t>
            </a:r>
            <a:endParaRPr lang="zh-CN" altLang="en-US" sz="1600" b="1" i="1" cap="none" spc="0" dirty="0">
              <a:ln w="0"/>
              <a:solidFill>
                <a:schemeClr val="tx1"/>
              </a:solidFill>
              <a:effectLst>
                <a:outerShdw blurRad="60007" dist="200025" dir="15000000" sy="30000" kx="-1800000" algn="bl" rotWithShape="0">
                  <a:prstClr val="black">
                    <a:alpha val="32000"/>
                  </a:prstClr>
                </a:outerShdw>
              </a:effectLst>
              <a:latin typeface="Segoe UI" panose="020B0502040204020203" pitchFamily="34" charset="0"/>
              <a:cs typeface="Segoe UI" panose="020B0502040204020203" pitchFamily="34" charset="0"/>
            </a:endParaRPr>
          </a:p>
        </p:txBody>
      </p:sp>
      <p:sp>
        <p:nvSpPr>
          <p:cNvPr id="145" name="文本框 144"/>
          <p:cNvSpPr txBox="1"/>
          <p:nvPr/>
        </p:nvSpPr>
        <p:spPr>
          <a:xfrm>
            <a:off x="1553724" y="4055030"/>
            <a:ext cx="1566454" cy="738664"/>
          </a:xfrm>
          <a:prstGeom prst="rect">
            <a:avLst/>
          </a:prstGeom>
          <a:noFill/>
        </p:spPr>
        <p:txBody>
          <a:bodyPr wrap="none" rtlCol="0">
            <a:spAutoFit/>
          </a:bodyPr>
          <a:lstStyle/>
          <a:p>
            <a:r>
              <a:rPr lang="en-US" altLang="zh-CN" sz="1400" dirty="0"/>
              <a:t>-People Counting</a:t>
            </a:r>
          </a:p>
          <a:p>
            <a:r>
              <a:rPr lang="en-US" altLang="zh-CN" sz="1400" dirty="0"/>
              <a:t>-130 dB WDR</a:t>
            </a:r>
          </a:p>
          <a:p>
            <a:r>
              <a:rPr lang="en-US" altLang="zh-CN" sz="1400" dirty="0"/>
              <a:t>-Color Retrieval</a:t>
            </a:r>
          </a:p>
        </p:txBody>
      </p:sp>
      <p:sp>
        <p:nvSpPr>
          <p:cNvPr id="85" name="矩形 84"/>
          <p:cNvSpPr/>
          <p:nvPr/>
        </p:nvSpPr>
        <p:spPr>
          <a:xfrm>
            <a:off x="416079" y="144599"/>
            <a:ext cx="4743606" cy="58477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altLang="zh-CN" sz="32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Bank Security Solution</a:t>
            </a:r>
            <a:endParaRPr lang="zh-CN" altLang="en-US" sz="32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endParaRPr>
          </a:p>
        </p:txBody>
      </p:sp>
      <p:cxnSp>
        <p:nvCxnSpPr>
          <p:cNvPr id="61" name="直接连接符 60"/>
          <p:cNvCxnSpPr/>
          <p:nvPr/>
        </p:nvCxnSpPr>
        <p:spPr>
          <a:xfrm>
            <a:off x="2703070" y="2655853"/>
            <a:ext cx="3737627" cy="0"/>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直接连接符 67"/>
          <p:cNvCxnSpPr/>
          <p:nvPr/>
        </p:nvCxnSpPr>
        <p:spPr>
          <a:xfrm>
            <a:off x="3142289" y="2664531"/>
            <a:ext cx="13583" cy="746605"/>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3" name="流程图: 接点 72"/>
          <p:cNvSpPr/>
          <p:nvPr/>
        </p:nvSpPr>
        <p:spPr>
          <a:xfrm>
            <a:off x="6409474" y="3614905"/>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86" name="流程图: 接点 85"/>
          <p:cNvSpPr/>
          <p:nvPr/>
        </p:nvSpPr>
        <p:spPr>
          <a:xfrm>
            <a:off x="6605153" y="4180343"/>
            <a:ext cx="64838" cy="64838"/>
          </a:xfrm>
          <a:prstGeom prst="flowChartConnector">
            <a:avLst/>
          </a:prstGeom>
          <a:solidFill>
            <a:schemeClr val="bg2">
              <a:lumMod val="50000"/>
            </a:schemeClr>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cxnSp>
        <p:nvCxnSpPr>
          <p:cNvPr id="66" name="直接连接符 65"/>
          <p:cNvCxnSpPr/>
          <p:nvPr/>
        </p:nvCxnSpPr>
        <p:spPr>
          <a:xfrm>
            <a:off x="6629274" y="1337134"/>
            <a:ext cx="0" cy="2810771"/>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6" name="直接连接符 75"/>
          <p:cNvCxnSpPr/>
          <p:nvPr/>
        </p:nvCxnSpPr>
        <p:spPr>
          <a:xfrm>
            <a:off x="6314787" y="6173376"/>
            <a:ext cx="0" cy="301145"/>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1" name="文本框 80"/>
          <p:cNvSpPr txBox="1"/>
          <p:nvPr/>
        </p:nvSpPr>
        <p:spPr>
          <a:xfrm>
            <a:off x="9731223" y="6008144"/>
            <a:ext cx="1175322" cy="523220"/>
          </a:xfrm>
          <a:prstGeom prst="rect">
            <a:avLst/>
          </a:prstGeom>
          <a:noFill/>
        </p:spPr>
        <p:txBody>
          <a:bodyPr wrap="none" rtlCol="0">
            <a:spAutoFit/>
          </a:bodyPr>
          <a:lstStyle/>
          <a:p>
            <a:r>
              <a:rPr lang="en-US" altLang="zh-CN" sz="1400" dirty="0">
                <a:solidFill>
                  <a:srgbClr val="7030A0"/>
                </a:solidFill>
              </a:rPr>
              <a:t>-</a:t>
            </a:r>
            <a:r>
              <a:rPr lang="en-US" altLang="zh-CN" sz="1400" dirty="0"/>
              <a:t>Built-in</a:t>
            </a:r>
            <a:r>
              <a:rPr lang="en-US" altLang="zh-CN" sz="1400" dirty="0">
                <a:solidFill>
                  <a:srgbClr val="7030A0"/>
                </a:solidFill>
              </a:rPr>
              <a:t> </a:t>
            </a:r>
            <a:r>
              <a:rPr lang="en-US" altLang="zh-CN" sz="1400" dirty="0"/>
              <a:t>Mic</a:t>
            </a:r>
          </a:p>
          <a:p>
            <a:r>
              <a:rPr lang="en-US" altLang="zh-CN" sz="1400" dirty="0"/>
              <a:t>-IK10 &amp; IP67</a:t>
            </a:r>
            <a:endParaRPr lang="zh-CN" altLang="en-US" sz="1400" dirty="0"/>
          </a:p>
        </p:txBody>
      </p:sp>
      <p:cxnSp>
        <p:nvCxnSpPr>
          <p:cNvPr id="54" name="直接连接符 53"/>
          <p:cNvCxnSpPr/>
          <p:nvPr/>
        </p:nvCxnSpPr>
        <p:spPr>
          <a:xfrm>
            <a:off x="6440697" y="2655853"/>
            <a:ext cx="0" cy="946099"/>
          </a:xfrm>
          <a:prstGeom prst="line">
            <a:avLst/>
          </a:prstGeom>
          <a:ln w="19050"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826061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0" name="直接连接符 129"/>
          <p:cNvCxnSpPr/>
          <p:nvPr/>
        </p:nvCxnSpPr>
        <p:spPr>
          <a:xfrm>
            <a:off x="4647475"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5930024"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084800"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8421614"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20810"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9916723"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31821"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852570" y="2933041"/>
            <a:ext cx="0" cy="990296"/>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20392" y="198059"/>
            <a:ext cx="6764481" cy="55399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altLang="zh-CN" sz="30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System Architecture - Bank Branch</a:t>
            </a:r>
            <a:endParaRPr lang="zh-CN" altLang="en-US" sz="30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11" name="组合 10"/>
          <p:cNvGrpSpPr/>
          <p:nvPr/>
        </p:nvGrpSpPr>
        <p:grpSpPr>
          <a:xfrm>
            <a:off x="1771812" y="3748782"/>
            <a:ext cx="2123194" cy="1924936"/>
            <a:chOff x="1396906" y="3687760"/>
            <a:chExt cx="1064279" cy="1924936"/>
          </a:xfrm>
        </p:grpSpPr>
        <p:sp>
          <p:nvSpPr>
            <p:cNvPr id="12" name="矩形 11"/>
            <p:cNvSpPr/>
            <p:nvPr/>
          </p:nvSpPr>
          <p:spPr>
            <a:xfrm>
              <a:off x="1396906" y="3706767"/>
              <a:ext cx="1041153"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3" name="组合 12"/>
            <p:cNvGrpSpPr/>
            <p:nvPr/>
          </p:nvGrpSpPr>
          <p:grpSpPr>
            <a:xfrm>
              <a:off x="1736527" y="3716170"/>
              <a:ext cx="696203" cy="298559"/>
              <a:chOff x="9880320" y="940955"/>
              <a:chExt cx="639562" cy="298559"/>
            </a:xfrm>
          </p:grpSpPr>
          <p:sp>
            <p:nvSpPr>
              <p:cNvPr id="15" name="直角三角形 14"/>
              <p:cNvSpPr/>
              <p:nvPr/>
            </p:nvSpPr>
            <p:spPr>
              <a:xfrm rot="10800000">
                <a:off x="9880320" y="944092"/>
                <a:ext cx="149668" cy="295422"/>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026109" y="940955"/>
                <a:ext cx="493773" cy="27936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4" name="文本框 13"/>
            <p:cNvSpPr txBox="1"/>
            <p:nvPr/>
          </p:nvSpPr>
          <p:spPr>
            <a:xfrm>
              <a:off x="1890845" y="3687760"/>
              <a:ext cx="570340" cy="307777"/>
            </a:xfrm>
            <a:prstGeom prst="rect">
              <a:avLst/>
            </a:prstGeom>
            <a:noFill/>
          </p:spPr>
          <p:txBody>
            <a:bodyPr wrap="square" rtlCol="0">
              <a:spAutoFit/>
            </a:bodyPr>
            <a:lstStyle/>
            <a:p>
              <a:r>
                <a:rPr lang="en-US" altLang="zh-CN" sz="1400" b="1" dirty="0"/>
                <a:t>Parking Lot</a:t>
              </a:r>
              <a:endParaRPr lang="zh-CN" altLang="en-US" sz="1400" b="1" dirty="0"/>
            </a:p>
          </p:txBody>
        </p:sp>
      </p:grpSp>
      <p:sp>
        <p:nvSpPr>
          <p:cNvPr id="22" name="矩形 21"/>
          <p:cNvSpPr/>
          <p:nvPr/>
        </p:nvSpPr>
        <p:spPr>
          <a:xfrm>
            <a:off x="199242" y="1225119"/>
            <a:ext cx="7435594" cy="1325882"/>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cxnSp>
        <p:nvCxnSpPr>
          <p:cNvPr id="24" name="直接连接符 23"/>
          <p:cNvCxnSpPr/>
          <p:nvPr/>
        </p:nvCxnSpPr>
        <p:spPr>
          <a:xfrm>
            <a:off x="3287034" y="1996349"/>
            <a:ext cx="0" cy="853365"/>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rotWithShape="1">
          <a:blip r:embed="rId2"/>
          <a:srcRect t="29761"/>
          <a:stretch/>
        </p:blipFill>
        <p:spPr>
          <a:xfrm rot="16200000">
            <a:off x="4377375" y="1809350"/>
            <a:ext cx="232899" cy="347107"/>
          </a:xfrm>
          <a:prstGeom prst="rect">
            <a:avLst/>
          </a:prstGeom>
        </p:spPr>
      </p:pic>
      <p:grpSp>
        <p:nvGrpSpPr>
          <p:cNvPr id="27" name="组合 26"/>
          <p:cNvGrpSpPr/>
          <p:nvPr/>
        </p:nvGrpSpPr>
        <p:grpSpPr>
          <a:xfrm>
            <a:off x="11099273" y="1350768"/>
            <a:ext cx="680294" cy="1012458"/>
            <a:chOff x="9488846" y="3724356"/>
            <a:chExt cx="901542" cy="1222635"/>
          </a:xfrm>
        </p:grpSpPr>
        <p:sp>
          <p:nvSpPr>
            <p:cNvPr id="28" name="KSO_Shape"/>
            <p:cNvSpPr/>
            <p:nvPr/>
          </p:nvSpPr>
          <p:spPr>
            <a:xfrm>
              <a:off x="9626241" y="3724356"/>
              <a:ext cx="764147" cy="1222635"/>
            </a:xfrm>
            <a:custGeom>
              <a:avLst/>
              <a:gdLst>
                <a:gd name="connsiteX0" fmla="*/ 1577975 w 2336800"/>
                <a:gd name="connsiteY0" fmla="*/ 898525 h 3736975"/>
                <a:gd name="connsiteX1" fmla="*/ 1568450 w 2336800"/>
                <a:gd name="connsiteY1" fmla="*/ 901700 h 3736975"/>
                <a:gd name="connsiteX2" fmla="*/ 1555750 w 2336800"/>
                <a:gd name="connsiteY2" fmla="*/ 914400 h 3736975"/>
                <a:gd name="connsiteX3" fmla="*/ 1543050 w 2336800"/>
                <a:gd name="connsiteY3" fmla="*/ 927100 h 3736975"/>
                <a:gd name="connsiteX4" fmla="*/ 1543050 w 2336800"/>
                <a:gd name="connsiteY4" fmla="*/ 936625 h 3736975"/>
                <a:gd name="connsiteX5" fmla="*/ 1539875 w 2336800"/>
                <a:gd name="connsiteY5" fmla="*/ 946150 h 3736975"/>
                <a:gd name="connsiteX6" fmla="*/ 1543050 w 2336800"/>
                <a:gd name="connsiteY6" fmla="*/ 955675 h 3736975"/>
                <a:gd name="connsiteX7" fmla="*/ 1543050 w 2336800"/>
                <a:gd name="connsiteY7" fmla="*/ 965200 h 3736975"/>
                <a:gd name="connsiteX8" fmla="*/ 1555750 w 2336800"/>
                <a:gd name="connsiteY8" fmla="*/ 981075 h 3736975"/>
                <a:gd name="connsiteX9" fmla="*/ 1568450 w 2336800"/>
                <a:gd name="connsiteY9" fmla="*/ 990600 h 3736975"/>
                <a:gd name="connsiteX10" fmla="*/ 1571246 w 2336800"/>
                <a:gd name="connsiteY10" fmla="*/ 991532 h 3736975"/>
                <a:gd name="connsiteX11" fmla="*/ 1470025 w 2336800"/>
                <a:gd name="connsiteY11" fmla="*/ 1831975 h 3736975"/>
                <a:gd name="connsiteX12" fmla="*/ 1587500 w 2336800"/>
                <a:gd name="connsiteY12" fmla="*/ 1958975 h 3736975"/>
                <a:gd name="connsiteX13" fmla="*/ 1698625 w 2336800"/>
                <a:gd name="connsiteY13" fmla="*/ 1831975 h 3736975"/>
                <a:gd name="connsiteX14" fmla="*/ 1603211 w 2336800"/>
                <a:gd name="connsiteY14" fmla="*/ 991713 h 3736975"/>
                <a:gd name="connsiteX15" fmla="*/ 1606550 w 2336800"/>
                <a:gd name="connsiteY15" fmla="*/ 990600 h 3736975"/>
                <a:gd name="connsiteX16" fmla="*/ 1622425 w 2336800"/>
                <a:gd name="connsiteY16" fmla="*/ 981075 h 3736975"/>
                <a:gd name="connsiteX17" fmla="*/ 1631950 w 2336800"/>
                <a:gd name="connsiteY17" fmla="*/ 965200 h 3736975"/>
                <a:gd name="connsiteX18" fmla="*/ 1635125 w 2336800"/>
                <a:gd name="connsiteY18" fmla="*/ 955675 h 3736975"/>
                <a:gd name="connsiteX19" fmla="*/ 1638300 w 2336800"/>
                <a:gd name="connsiteY19" fmla="*/ 946150 h 3736975"/>
                <a:gd name="connsiteX20" fmla="*/ 1635125 w 2336800"/>
                <a:gd name="connsiteY20" fmla="*/ 936625 h 3736975"/>
                <a:gd name="connsiteX21" fmla="*/ 1631950 w 2336800"/>
                <a:gd name="connsiteY21" fmla="*/ 927100 h 3736975"/>
                <a:gd name="connsiteX22" fmla="*/ 1622425 w 2336800"/>
                <a:gd name="connsiteY22" fmla="*/ 914400 h 3736975"/>
                <a:gd name="connsiteX23" fmla="*/ 1606550 w 2336800"/>
                <a:gd name="connsiteY23" fmla="*/ 901700 h 3736975"/>
                <a:gd name="connsiteX24" fmla="*/ 1597025 w 2336800"/>
                <a:gd name="connsiteY24" fmla="*/ 898525 h 3736975"/>
                <a:gd name="connsiteX25" fmla="*/ 1587500 w 2336800"/>
                <a:gd name="connsiteY25" fmla="*/ 898525 h 3736975"/>
                <a:gd name="connsiteX26" fmla="*/ 1450975 w 2336800"/>
                <a:gd name="connsiteY26" fmla="*/ 819150 h 3736975"/>
                <a:gd name="connsiteX27" fmla="*/ 1606550 w 2336800"/>
                <a:gd name="connsiteY27" fmla="*/ 819150 h 3736975"/>
                <a:gd name="connsiteX28" fmla="*/ 1704975 w 2336800"/>
                <a:gd name="connsiteY28" fmla="*/ 822325 h 3736975"/>
                <a:gd name="connsiteX29" fmla="*/ 1765300 w 2336800"/>
                <a:gd name="connsiteY29" fmla="*/ 828675 h 3736975"/>
                <a:gd name="connsiteX30" fmla="*/ 1828800 w 2336800"/>
                <a:gd name="connsiteY30" fmla="*/ 835025 h 3736975"/>
                <a:gd name="connsiteX31" fmla="*/ 1892300 w 2336800"/>
                <a:gd name="connsiteY31" fmla="*/ 844550 h 3736975"/>
                <a:gd name="connsiteX32" fmla="*/ 1955800 w 2336800"/>
                <a:gd name="connsiteY32" fmla="*/ 860425 h 3736975"/>
                <a:gd name="connsiteX33" fmla="*/ 2016125 w 2336800"/>
                <a:gd name="connsiteY33" fmla="*/ 876300 h 3736975"/>
                <a:gd name="connsiteX34" fmla="*/ 2070100 w 2336800"/>
                <a:gd name="connsiteY34" fmla="*/ 895350 h 3736975"/>
                <a:gd name="connsiteX35" fmla="*/ 2095500 w 2336800"/>
                <a:gd name="connsiteY35" fmla="*/ 908050 h 3736975"/>
                <a:gd name="connsiteX36" fmla="*/ 2114550 w 2336800"/>
                <a:gd name="connsiteY36" fmla="*/ 917575 h 3736975"/>
                <a:gd name="connsiteX37" fmla="*/ 2133600 w 2336800"/>
                <a:gd name="connsiteY37" fmla="*/ 930275 h 3736975"/>
                <a:gd name="connsiteX38" fmla="*/ 2149475 w 2336800"/>
                <a:gd name="connsiteY38" fmla="*/ 946150 h 3736975"/>
                <a:gd name="connsiteX39" fmla="*/ 2162175 w 2336800"/>
                <a:gd name="connsiteY39" fmla="*/ 958850 h 3736975"/>
                <a:gd name="connsiteX40" fmla="*/ 2171700 w 2336800"/>
                <a:gd name="connsiteY40" fmla="*/ 974725 h 3736975"/>
                <a:gd name="connsiteX41" fmla="*/ 2172074 w 2336800"/>
                <a:gd name="connsiteY41" fmla="*/ 976966 h 3736975"/>
                <a:gd name="connsiteX42" fmla="*/ 2178050 w 2336800"/>
                <a:gd name="connsiteY42" fmla="*/ 987425 h 3736975"/>
                <a:gd name="connsiteX43" fmla="*/ 2184400 w 2336800"/>
                <a:gd name="connsiteY43" fmla="*/ 1012825 h 3736975"/>
                <a:gd name="connsiteX44" fmla="*/ 2187575 w 2336800"/>
                <a:gd name="connsiteY44" fmla="*/ 1038225 h 3736975"/>
                <a:gd name="connsiteX45" fmla="*/ 2336800 w 2336800"/>
                <a:gd name="connsiteY45" fmla="*/ 2305050 h 3736975"/>
                <a:gd name="connsiteX46" fmla="*/ 2333625 w 2336800"/>
                <a:gd name="connsiteY46" fmla="*/ 2330450 h 3736975"/>
                <a:gd name="connsiteX47" fmla="*/ 2327275 w 2336800"/>
                <a:gd name="connsiteY47" fmla="*/ 2355850 h 3736975"/>
                <a:gd name="connsiteX48" fmla="*/ 2314575 w 2336800"/>
                <a:gd name="connsiteY48" fmla="*/ 2378075 h 3736975"/>
                <a:gd name="connsiteX49" fmla="*/ 2298700 w 2336800"/>
                <a:gd name="connsiteY49" fmla="*/ 2397125 h 3736975"/>
                <a:gd name="connsiteX50" fmla="*/ 2279650 w 2336800"/>
                <a:gd name="connsiteY50" fmla="*/ 2413000 h 3736975"/>
                <a:gd name="connsiteX51" fmla="*/ 2257425 w 2336800"/>
                <a:gd name="connsiteY51" fmla="*/ 2425700 h 3736975"/>
                <a:gd name="connsiteX52" fmla="*/ 2235200 w 2336800"/>
                <a:gd name="connsiteY52" fmla="*/ 2432050 h 3736975"/>
                <a:gd name="connsiteX53" fmla="*/ 2206625 w 2336800"/>
                <a:gd name="connsiteY53" fmla="*/ 2435225 h 3736975"/>
                <a:gd name="connsiteX54" fmla="*/ 2181225 w 2336800"/>
                <a:gd name="connsiteY54" fmla="*/ 2432050 h 3736975"/>
                <a:gd name="connsiteX55" fmla="*/ 2155825 w 2336800"/>
                <a:gd name="connsiteY55" fmla="*/ 2425700 h 3736975"/>
                <a:gd name="connsiteX56" fmla="*/ 2133600 w 2336800"/>
                <a:gd name="connsiteY56" fmla="*/ 2413000 h 3736975"/>
                <a:gd name="connsiteX57" fmla="*/ 2114550 w 2336800"/>
                <a:gd name="connsiteY57" fmla="*/ 2397125 h 3736975"/>
                <a:gd name="connsiteX58" fmla="*/ 2098675 w 2336800"/>
                <a:gd name="connsiteY58" fmla="*/ 2378075 h 3736975"/>
                <a:gd name="connsiteX59" fmla="*/ 2089150 w 2336800"/>
                <a:gd name="connsiteY59" fmla="*/ 2355850 h 3736975"/>
                <a:gd name="connsiteX60" fmla="*/ 2079625 w 2336800"/>
                <a:gd name="connsiteY60" fmla="*/ 2330450 h 3736975"/>
                <a:gd name="connsiteX61" fmla="*/ 2076450 w 2336800"/>
                <a:gd name="connsiteY61" fmla="*/ 2305050 h 3736975"/>
                <a:gd name="connsiteX62" fmla="*/ 1981200 w 2336800"/>
                <a:gd name="connsiteY62" fmla="*/ 1496439 h 3736975"/>
                <a:gd name="connsiteX63" fmla="*/ 1981200 w 2336800"/>
                <a:gd name="connsiteY63" fmla="*/ 2057400 h 3736975"/>
                <a:gd name="connsiteX64" fmla="*/ 1978025 w 2336800"/>
                <a:gd name="connsiteY64" fmla="*/ 2095500 h 3736975"/>
                <a:gd name="connsiteX65" fmla="*/ 1971675 w 2336800"/>
                <a:gd name="connsiteY65" fmla="*/ 2127250 h 3736975"/>
                <a:gd name="connsiteX66" fmla="*/ 1962150 w 2336800"/>
                <a:gd name="connsiteY66" fmla="*/ 2155825 h 3736975"/>
                <a:gd name="connsiteX67" fmla="*/ 1954679 w 2336800"/>
                <a:gd name="connsiteY67" fmla="*/ 2170766 h 3736975"/>
                <a:gd name="connsiteX68" fmla="*/ 1955800 w 2336800"/>
                <a:gd name="connsiteY68" fmla="*/ 2174875 h 3736975"/>
                <a:gd name="connsiteX69" fmla="*/ 1958975 w 2336800"/>
                <a:gd name="connsiteY69" fmla="*/ 2212975 h 3736975"/>
                <a:gd name="connsiteX70" fmla="*/ 1958975 w 2336800"/>
                <a:gd name="connsiteY70" fmla="*/ 3556000 h 3736975"/>
                <a:gd name="connsiteX71" fmla="*/ 1955800 w 2336800"/>
                <a:gd name="connsiteY71" fmla="*/ 3590925 h 3736975"/>
                <a:gd name="connsiteX72" fmla="*/ 1946275 w 2336800"/>
                <a:gd name="connsiteY72" fmla="*/ 3625850 h 3736975"/>
                <a:gd name="connsiteX73" fmla="*/ 1930400 w 2336800"/>
                <a:gd name="connsiteY73" fmla="*/ 3657600 h 3736975"/>
                <a:gd name="connsiteX74" fmla="*/ 1908175 w 2336800"/>
                <a:gd name="connsiteY74" fmla="*/ 3683000 h 3736975"/>
                <a:gd name="connsiteX75" fmla="*/ 1879600 w 2336800"/>
                <a:gd name="connsiteY75" fmla="*/ 3705225 h 3736975"/>
                <a:gd name="connsiteX76" fmla="*/ 1847850 w 2336800"/>
                <a:gd name="connsiteY76" fmla="*/ 3721100 h 3736975"/>
                <a:gd name="connsiteX77" fmla="*/ 1816100 w 2336800"/>
                <a:gd name="connsiteY77" fmla="*/ 3733800 h 3736975"/>
                <a:gd name="connsiteX78" fmla="*/ 1778000 w 2336800"/>
                <a:gd name="connsiteY78" fmla="*/ 3736975 h 3736975"/>
                <a:gd name="connsiteX79" fmla="*/ 1743075 w 2336800"/>
                <a:gd name="connsiteY79" fmla="*/ 3733800 h 3736975"/>
                <a:gd name="connsiteX80" fmla="*/ 1708150 w 2336800"/>
                <a:gd name="connsiteY80" fmla="*/ 3721100 h 3736975"/>
                <a:gd name="connsiteX81" fmla="*/ 1676400 w 2336800"/>
                <a:gd name="connsiteY81" fmla="*/ 3705225 h 3736975"/>
                <a:gd name="connsiteX82" fmla="*/ 1651000 w 2336800"/>
                <a:gd name="connsiteY82" fmla="*/ 3683000 h 3736975"/>
                <a:gd name="connsiteX83" fmla="*/ 1628775 w 2336800"/>
                <a:gd name="connsiteY83" fmla="*/ 3657600 h 3736975"/>
                <a:gd name="connsiteX84" fmla="*/ 1612900 w 2336800"/>
                <a:gd name="connsiteY84" fmla="*/ 3625850 h 3736975"/>
                <a:gd name="connsiteX85" fmla="*/ 1600200 w 2336800"/>
                <a:gd name="connsiteY85" fmla="*/ 3590925 h 3736975"/>
                <a:gd name="connsiteX86" fmla="*/ 1597025 w 2336800"/>
                <a:gd name="connsiteY86" fmla="*/ 3556000 h 3736975"/>
                <a:gd name="connsiteX87" fmla="*/ 1597025 w 2336800"/>
                <a:gd name="connsiteY87" fmla="*/ 2279650 h 3736975"/>
                <a:gd name="connsiteX88" fmla="*/ 1460500 w 2336800"/>
                <a:gd name="connsiteY88" fmla="*/ 2279650 h 3736975"/>
                <a:gd name="connsiteX89" fmla="*/ 1460500 w 2336800"/>
                <a:gd name="connsiteY89" fmla="*/ 3556000 h 3736975"/>
                <a:gd name="connsiteX90" fmla="*/ 1457325 w 2336800"/>
                <a:gd name="connsiteY90" fmla="*/ 3590925 h 3736975"/>
                <a:gd name="connsiteX91" fmla="*/ 1447800 w 2336800"/>
                <a:gd name="connsiteY91" fmla="*/ 3625850 h 3736975"/>
                <a:gd name="connsiteX92" fmla="*/ 1428750 w 2336800"/>
                <a:gd name="connsiteY92" fmla="*/ 3657600 h 3736975"/>
                <a:gd name="connsiteX93" fmla="*/ 1406525 w 2336800"/>
                <a:gd name="connsiteY93" fmla="*/ 3683000 h 3736975"/>
                <a:gd name="connsiteX94" fmla="*/ 1381125 w 2336800"/>
                <a:gd name="connsiteY94" fmla="*/ 3705225 h 3736975"/>
                <a:gd name="connsiteX95" fmla="*/ 1349375 w 2336800"/>
                <a:gd name="connsiteY95" fmla="*/ 3721100 h 3736975"/>
                <a:gd name="connsiteX96" fmla="*/ 1317625 w 2336800"/>
                <a:gd name="connsiteY96" fmla="*/ 3733800 h 3736975"/>
                <a:gd name="connsiteX97" fmla="*/ 1279525 w 2336800"/>
                <a:gd name="connsiteY97" fmla="*/ 3736975 h 3736975"/>
                <a:gd name="connsiteX98" fmla="*/ 1244600 w 2336800"/>
                <a:gd name="connsiteY98" fmla="*/ 3733800 h 3736975"/>
                <a:gd name="connsiteX99" fmla="*/ 1209675 w 2336800"/>
                <a:gd name="connsiteY99" fmla="*/ 3721100 h 3736975"/>
                <a:gd name="connsiteX100" fmla="*/ 1177925 w 2336800"/>
                <a:gd name="connsiteY100" fmla="*/ 3705225 h 3736975"/>
                <a:gd name="connsiteX101" fmla="*/ 1152525 w 2336800"/>
                <a:gd name="connsiteY101" fmla="*/ 3683000 h 3736975"/>
                <a:gd name="connsiteX102" fmla="*/ 1130300 w 2336800"/>
                <a:gd name="connsiteY102" fmla="*/ 3657600 h 3736975"/>
                <a:gd name="connsiteX103" fmla="*/ 1114425 w 2336800"/>
                <a:gd name="connsiteY103" fmla="*/ 3625850 h 3736975"/>
                <a:gd name="connsiteX104" fmla="*/ 1101725 w 2336800"/>
                <a:gd name="connsiteY104" fmla="*/ 3590925 h 3736975"/>
                <a:gd name="connsiteX105" fmla="*/ 1098550 w 2336800"/>
                <a:gd name="connsiteY105" fmla="*/ 3556000 h 3736975"/>
                <a:gd name="connsiteX106" fmla="*/ 1098550 w 2336800"/>
                <a:gd name="connsiteY106" fmla="*/ 2212975 h 3736975"/>
                <a:gd name="connsiteX107" fmla="*/ 1101725 w 2336800"/>
                <a:gd name="connsiteY107" fmla="*/ 2174875 h 3736975"/>
                <a:gd name="connsiteX108" fmla="*/ 1103062 w 2336800"/>
                <a:gd name="connsiteY108" fmla="*/ 2171199 h 3736975"/>
                <a:gd name="connsiteX109" fmla="*/ 1095375 w 2336800"/>
                <a:gd name="connsiteY109" fmla="*/ 2155825 h 3736975"/>
                <a:gd name="connsiteX110" fmla="*/ 1085850 w 2336800"/>
                <a:gd name="connsiteY110" fmla="*/ 2127250 h 3736975"/>
                <a:gd name="connsiteX111" fmla="*/ 1079500 w 2336800"/>
                <a:gd name="connsiteY111" fmla="*/ 2095500 h 3736975"/>
                <a:gd name="connsiteX112" fmla="*/ 1079500 w 2336800"/>
                <a:gd name="connsiteY112" fmla="*/ 2057400 h 3736975"/>
                <a:gd name="connsiteX113" fmla="*/ 1079500 w 2336800"/>
                <a:gd name="connsiteY113" fmla="*/ 1214835 h 3736975"/>
                <a:gd name="connsiteX114" fmla="*/ 784225 w 2336800"/>
                <a:gd name="connsiteY114" fmla="*/ 1473200 h 3736975"/>
                <a:gd name="connsiteX115" fmla="*/ 762000 w 2336800"/>
                <a:gd name="connsiteY115" fmla="*/ 1489075 h 3736975"/>
                <a:gd name="connsiteX116" fmla="*/ 739775 w 2336800"/>
                <a:gd name="connsiteY116" fmla="*/ 1504950 h 3736975"/>
                <a:gd name="connsiteX117" fmla="*/ 717550 w 2336800"/>
                <a:gd name="connsiteY117" fmla="*/ 1511300 h 3736975"/>
                <a:gd name="connsiteX118" fmla="*/ 698500 w 2336800"/>
                <a:gd name="connsiteY118" fmla="*/ 1513681 h 3736975"/>
                <a:gd name="connsiteX119" fmla="*/ 695325 w 2336800"/>
                <a:gd name="connsiteY119" fmla="*/ 1514475 h 3736975"/>
                <a:gd name="connsiteX120" fmla="*/ 692150 w 2336800"/>
                <a:gd name="connsiteY120" fmla="*/ 1514475 h 3736975"/>
                <a:gd name="connsiteX121" fmla="*/ 673100 w 2336800"/>
                <a:gd name="connsiteY121" fmla="*/ 1514475 h 3736975"/>
                <a:gd name="connsiteX122" fmla="*/ 666750 w 2336800"/>
                <a:gd name="connsiteY122" fmla="*/ 1514475 h 3736975"/>
                <a:gd name="connsiteX123" fmla="*/ 660400 w 2336800"/>
                <a:gd name="connsiteY123" fmla="*/ 1512888 h 3736975"/>
                <a:gd name="connsiteX124" fmla="*/ 647700 w 2336800"/>
                <a:gd name="connsiteY124" fmla="*/ 1511300 h 3736975"/>
                <a:gd name="connsiteX125" fmla="*/ 622300 w 2336800"/>
                <a:gd name="connsiteY125" fmla="*/ 1504950 h 3736975"/>
                <a:gd name="connsiteX126" fmla="*/ 76200 w 2336800"/>
                <a:gd name="connsiteY126" fmla="*/ 1174750 h 3736975"/>
                <a:gd name="connsiteX127" fmla="*/ 53975 w 2336800"/>
                <a:gd name="connsiteY127" fmla="*/ 1162050 h 3736975"/>
                <a:gd name="connsiteX128" fmla="*/ 34925 w 2336800"/>
                <a:gd name="connsiteY128" fmla="*/ 1143000 h 3736975"/>
                <a:gd name="connsiteX129" fmla="*/ 19050 w 2336800"/>
                <a:gd name="connsiteY129" fmla="*/ 1123950 h 3736975"/>
                <a:gd name="connsiteX130" fmla="*/ 9525 w 2336800"/>
                <a:gd name="connsiteY130" fmla="*/ 1101725 h 3736975"/>
                <a:gd name="connsiteX131" fmla="*/ 3175 w 2336800"/>
                <a:gd name="connsiteY131" fmla="*/ 1076325 h 3736975"/>
                <a:gd name="connsiteX132" fmla="*/ 0 w 2336800"/>
                <a:gd name="connsiteY132" fmla="*/ 1050925 h 3736975"/>
                <a:gd name="connsiteX133" fmla="*/ 3175 w 2336800"/>
                <a:gd name="connsiteY133" fmla="*/ 1025525 h 3736975"/>
                <a:gd name="connsiteX134" fmla="*/ 12700 w 2336800"/>
                <a:gd name="connsiteY134" fmla="*/ 1000125 h 3736975"/>
                <a:gd name="connsiteX135" fmla="*/ 25400 w 2336800"/>
                <a:gd name="connsiteY135" fmla="*/ 977900 h 3736975"/>
                <a:gd name="connsiteX136" fmla="*/ 44450 w 2336800"/>
                <a:gd name="connsiteY136" fmla="*/ 958850 h 3736975"/>
                <a:gd name="connsiteX137" fmla="*/ 63500 w 2336800"/>
                <a:gd name="connsiteY137" fmla="*/ 942975 h 3736975"/>
                <a:gd name="connsiteX138" fmla="*/ 85725 w 2336800"/>
                <a:gd name="connsiteY138" fmla="*/ 933450 h 3736975"/>
                <a:gd name="connsiteX139" fmla="*/ 111125 w 2336800"/>
                <a:gd name="connsiteY139" fmla="*/ 927100 h 3736975"/>
                <a:gd name="connsiteX140" fmla="*/ 136525 w 2336800"/>
                <a:gd name="connsiteY140" fmla="*/ 927100 h 3736975"/>
                <a:gd name="connsiteX141" fmla="*/ 161925 w 2336800"/>
                <a:gd name="connsiteY141" fmla="*/ 930275 h 3736975"/>
                <a:gd name="connsiteX142" fmla="*/ 187325 w 2336800"/>
                <a:gd name="connsiteY142" fmla="*/ 936625 h 3736975"/>
                <a:gd name="connsiteX143" fmla="*/ 669973 w 2336800"/>
                <a:gd name="connsiteY143" fmla="*/ 1228459 h 3736975"/>
                <a:gd name="connsiteX144" fmla="*/ 996950 w 2336800"/>
                <a:gd name="connsiteY144" fmla="*/ 939800 h 3736975"/>
                <a:gd name="connsiteX145" fmla="*/ 1019175 w 2336800"/>
                <a:gd name="connsiteY145" fmla="*/ 923925 h 3736975"/>
                <a:gd name="connsiteX146" fmla="*/ 1030288 w 2336800"/>
                <a:gd name="connsiteY146" fmla="*/ 917575 h 3736975"/>
                <a:gd name="connsiteX147" fmla="*/ 1054100 w 2336800"/>
                <a:gd name="connsiteY147" fmla="*/ 901700 h 3736975"/>
                <a:gd name="connsiteX148" fmla="*/ 1089025 w 2336800"/>
                <a:gd name="connsiteY148" fmla="*/ 882650 h 3736975"/>
                <a:gd name="connsiteX149" fmla="*/ 1127125 w 2336800"/>
                <a:gd name="connsiteY149" fmla="*/ 866775 h 3736975"/>
                <a:gd name="connsiteX150" fmla="*/ 1171575 w 2336800"/>
                <a:gd name="connsiteY150" fmla="*/ 854075 h 3736975"/>
                <a:gd name="connsiteX151" fmla="*/ 1219200 w 2336800"/>
                <a:gd name="connsiteY151" fmla="*/ 841375 h 3736975"/>
                <a:gd name="connsiteX152" fmla="*/ 1270000 w 2336800"/>
                <a:gd name="connsiteY152" fmla="*/ 835025 h 3736975"/>
                <a:gd name="connsiteX153" fmla="*/ 1317625 w 2336800"/>
                <a:gd name="connsiteY153" fmla="*/ 825500 h 3736975"/>
                <a:gd name="connsiteX154" fmla="*/ 1365250 w 2336800"/>
                <a:gd name="connsiteY154" fmla="*/ 822325 h 3736975"/>
                <a:gd name="connsiteX155" fmla="*/ 1588162 w 2336800"/>
                <a:gd name="connsiteY155" fmla="*/ 0 h 3736975"/>
                <a:gd name="connsiteX156" fmla="*/ 1972734 w 2336800"/>
                <a:gd name="connsiteY156" fmla="*/ 384572 h 3736975"/>
                <a:gd name="connsiteX157" fmla="*/ 1588162 w 2336800"/>
                <a:gd name="connsiteY157" fmla="*/ 769144 h 3736975"/>
                <a:gd name="connsiteX158" fmla="*/ 1203590 w 2336800"/>
                <a:gd name="connsiteY158" fmla="*/ 384572 h 3736975"/>
                <a:gd name="connsiteX159" fmla="*/ 1588162 w 2336800"/>
                <a:gd name="connsiteY159" fmla="*/ 0 h 373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2336800" h="3736975">
                  <a:moveTo>
                    <a:pt x="1577975" y="898525"/>
                  </a:moveTo>
                  <a:lnTo>
                    <a:pt x="1568450" y="901700"/>
                  </a:lnTo>
                  <a:lnTo>
                    <a:pt x="1555750" y="914400"/>
                  </a:lnTo>
                  <a:lnTo>
                    <a:pt x="1543050" y="927100"/>
                  </a:lnTo>
                  <a:lnTo>
                    <a:pt x="1543050" y="936625"/>
                  </a:lnTo>
                  <a:lnTo>
                    <a:pt x="1539875" y="946150"/>
                  </a:lnTo>
                  <a:lnTo>
                    <a:pt x="1543050" y="955675"/>
                  </a:lnTo>
                  <a:lnTo>
                    <a:pt x="1543050" y="965200"/>
                  </a:lnTo>
                  <a:lnTo>
                    <a:pt x="1555750" y="981075"/>
                  </a:lnTo>
                  <a:lnTo>
                    <a:pt x="1568450" y="990600"/>
                  </a:lnTo>
                  <a:lnTo>
                    <a:pt x="1571246" y="991532"/>
                  </a:lnTo>
                  <a:lnTo>
                    <a:pt x="1470025" y="1831975"/>
                  </a:lnTo>
                  <a:lnTo>
                    <a:pt x="1587500" y="1958975"/>
                  </a:lnTo>
                  <a:lnTo>
                    <a:pt x="1698625" y="1831975"/>
                  </a:lnTo>
                  <a:lnTo>
                    <a:pt x="1603211" y="991713"/>
                  </a:lnTo>
                  <a:lnTo>
                    <a:pt x="1606550" y="990600"/>
                  </a:lnTo>
                  <a:lnTo>
                    <a:pt x="1622425" y="981075"/>
                  </a:lnTo>
                  <a:lnTo>
                    <a:pt x="1631950" y="965200"/>
                  </a:lnTo>
                  <a:lnTo>
                    <a:pt x="1635125" y="955675"/>
                  </a:lnTo>
                  <a:lnTo>
                    <a:pt x="1638300" y="946150"/>
                  </a:lnTo>
                  <a:lnTo>
                    <a:pt x="1635125" y="936625"/>
                  </a:lnTo>
                  <a:lnTo>
                    <a:pt x="1631950" y="927100"/>
                  </a:lnTo>
                  <a:lnTo>
                    <a:pt x="1622425" y="914400"/>
                  </a:lnTo>
                  <a:lnTo>
                    <a:pt x="1606550" y="901700"/>
                  </a:lnTo>
                  <a:lnTo>
                    <a:pt x="1597025" y="898525"/>
                  </a:lnTo>
                  <a:lnTo>
                    <a:pt x="1587500" y="898525"/>
                  </a:lnTo>
                  <a:close/>
                  <a:moveTo>
                    <a:pt x="1450975" y="819150"/>
                  </a:moveTo>
                  <a:lnTo>
                    <a:pt x="1606550" y="819150"/>
                  </a:lnTo>
                  <a:lnTo>
                    <a:pt x="1704975" y="822325"/>
                  </a:lnTo>
                  <a:lnTo>
                    <a:pt x="1765300" y="828675"/>
                  </a:lnTo>
                  <a:lnTo>
                    <a:pt x="1828800" y="835025"/>
                  </a:lnTo>
                  <a:lnTo>
                    <a:pt x="1892300" y="844550"/>
                  </a:lnTo>
                  <a:lnTo>
                    <a:pt x="1955800" y="860425"/>
                  </a:lnTo>
                  <a:lnTo>
                    <a:pt x="2016125" y="876300"/>
                  </a:lnTo>
                  <a:lnTo>
                    <a:pt x="2070100" y="895350"/>
                  </a:lnTo>
                  <a:lnTo>
                    <a:pt x="2095500" y="908050"/>
                  </a:lnTo>
                  <a:lnTo>
                    <a:pt x="2114550" y="917575"/>
                  </a:lnTo>
                  <a:lnTo>
                    <a:pt x="2133600" y="930275"/>
                  </a:lnTo>
                  <a:lnTo>
                    <a:pt x="2149475" y="946150"/>
                  </a:lnTo>
                  <a:lnTo>
                    <a:pt x="2162175" y="958850"/>
                  </a:lnTo>
                  <a:lnTo>
                    <a:pt x="2171700" y="974725"/>
                  </a:lnTo>
                  <a:lnTo>
                    <a:pt x="2172074" y="976966"/>
                  </a:lnTo>
                  <a:lnTo>
                    <a:pt x="2178050" y="987425"/>
                  </a:lnTo>
                  <a:lnTo>
                    <a:pt x="2184400" y="1012825"/>
                  </a:lnTo>
                  <a:lnTo>
                    <a:pt x="2187575" y="1038225"/>
                  </a:lnTo>
                  <a:lnTo>
                    <a:pt x="2336800" y="2305050"/>
                  </a:lnTo>
                  <a:lnTo>
                    <a:pt x="2333625" y="2330450"/>
                  </a:lnTo>
                  <a:lnTo>
                    <a:pt x="2327275" y="2355850"/>
                  </a:lnTo>
                  <a:lnTo>
                    <a:pt x="2314575" y="2378075"/>
                  </a:lnTo>
                  <a:lnTo>
                    <a:pt x="2298700" y="2397125"/>
                  </a:lnTo>
                  <a:lnTo>
                    <a:pt x="2279650" y="2413000"/>
                  </a:lnTo>
                  <a:lnTo>
                    <a:pt x="2257425" y="2425700"/>
                  </a:lnTo>
                  <a:lnTo>
                    <a:pt x="2235200" y="2432050"/>
                  </a:lnTo>
                  <a:lnTo>
                    <a:pt x="2206625" y="2435225"/>
                  </a:lnTo>
                  <a:lnTo>
                    <a:pt x="2181225" y="2432050"/>
                  </a:lnTo>
                  <a:lnTo>
                    <a:pt x="2155825" y="2425700"/>
                  </a:lnTo>
                  <a:lnTo>
                    <a:pt x="2133600" y="2413000"/>
                  </a:lnTo>
                  <a:lnTo>
                    <a:pt x="2114550" y="2397125"/>
                  </a:lnTo>
                  <a:lnTo>
                    <a:pt x="2098675" y="2378075"/>
                  </a:lnTo>
                  <a:lnTo>
                    <a:pt x="2089150" y="2355850"/>
                  </a:lnTo>
                  <a:lnTo>
                    <a:pt x="2079625" y="2330450"/>
                  </a:lnTo>
                  <a:lnTo>
                    <a:pt x="2076450" y="2305050"/>
                  </a:lnTo>
                  <a:lnTo>
                    <a:pt x="1981200" y="1496439"/>
                  </a:lnTo>
                  <a:lnTo>
                    <a:pt x="1981200" y="2057400"/>
                  </a:lnTo>
                  <a:lnTo>
                    <a:pt x="1978025" y="2095500"/>
                  </a:lnTo>
                  <a:lnTo>
                    <a:pt x="1971675" y="2127250"/>
                  </a:lnTo>
                  <a:lnTo>
                    <a:pt x="1962150" y="2155825"/>
                  </a:lnTo>
                  <a:lnTo>
                    <a:pt x="1954679" y="2170766"/>
                  </a:lnTo>
                  <a:lnTo>
                    <a:pt x="1955800" y="2174875"/>
                  </a:lnTo>
                  <a:lnTo>
                    <a:pt x="1958975" y="2212975"/>
                  </a:lnTo>
                  <a:lnTo>
                    <a:pt x="1958975" y="3556000"/>
                  </a:lnTo>
                  <a:lnTo>
                    <a:pt x="1955800" y="3590925"/>
                  </a:lnTo>
                  <a:lnTo>
                    <a:pt x="1946275" y="3625850"/>
                  </a:lnTo>
                  <a:lnTo>
                    <a:pt x="1930400" y="3657600"/>
                  </a:lnTo>
                  <a:lnTo>
                    <a:pt x="1908175" y="3683000"/>
                  </a:lnTo>
                  <a:lnTo>
                    <a:pt x="1879600" y="3705225"/>
                  </a:lnTo>
                  <a:lnTo>
                    <a:pt x="1847850" y="3721100"/>
                  </a:lnTo>
                  <a:lnTo>
                    <a:pt x="1816100" y="3733800"/>
                  </a:lnTo>
                  <a:lnTo>
                    <a:pt x="1778000" y="3736975"/>
                  </a:lnTo>
                  <a:lnTo>
                    <a:pt x="1743075" y="3733800"/>
                  </a:lnTo>
                  <a:lnTo>
                    <a:pt x="1708150" y="3721100"/>
                  </a:lnTo>
                  <a:lnTo>
                    <a:pt x="1676400" y="3705225"/>
                  </a:lnTo>
                  <a:lnTo>
                    <a:pt x="1651000" y="3683000"/>
                  </a:lnTo>
                  <a:lnTo>
                    <a:pt x="1628775" y="3657600"/>
                  </a:lnTo>
                  <a:lnTo>
                    <a:pt x="1612900" y="3625850"/>
                  </a:lnTo>
                  <a:lnTo>
                    <a:pt x="1600200" y="3590925"/>
                  </a:lnTo>
                  <a:lnTo>
                    <a:pt x="1597025" y="3556000"/>
                  </a:lnTo>
                  <a:lnTo>
                    <a:pt x="1597025" y="2279650"/>
                  </a:lnTo>
                  <a:lnTo>
                    <a:pt x="1460500" y="2279650"/>
                  </a:lnTo>
                  <a:lnTo>
                    <a:pt x="1460500" y="3556000"/>
                  </a:lnTo>
                  <a:lnTo>
                    <a:pt x="1457325" y="3590925"/>
                  </a:lnTo>
                  <a:lnTo>
                    <a:pt x="1447800" y="3625850"/>
                  </a:lnTo>
                  <a:lnTo>
                    <a:pt x="1428750" y="3657600"/>
                  </a:lnTo>
                  <a:lnTo>
                    <a:pt x="1406525" y="3683000"/>
                  </a:lnTo>
                  <a:lnTo>
                    <a:pt x="1381125" y="3705225"/>
                  </a:lnTo>
                  <a:lnTo>
                    <a:pt x="1349375" y="3721100"/>
                  </a:lnTo>
                  <a:lnTo>
                    <a:pt x="1317625" y="3733800"/>
                  </a:lnTo>
                  <a:lnTo>
                    <a:pt x="1279525" y="3736975"/>
                  </a:lnTo>
                  <a:lnTo>
                    <a:pt x="1244600" y="3733800"/>
                  </a:lnTo>
                  <a:lnTo>
                    <a:pt x="1209675" y="3721100"/>
                  </a:lnTo>
                  <a:lnTo>
                    <a:pt x="1177925" y="3705225"/>
                  </a:lnTo>
                  <a:lnTo>
                    <a:pt x="1152525" y="3683000"/>
                  </a:lnTo>
                  <a:lnTo>
                    <a:pt x="1130300" y="3657600"/>
                  </a:lnTo>
                  <a:lnTo>
                    <a:pt x="1114425" y="3625850"/>
                  </a:lnTo>
                  <a:lnTo>
                    <a:pt x="1101725" y="3590925"/>
                  </a:lnTo>
                  <a:lnTo>
                    <a:pt x="1098550" y="3556000"/>
                  </a:lnTo>
                  <a:lnTo>
                    <a:pt x="1098550" y="2212975"/>
                  </a:lnTo>
                  <a:lnTo>
                    <a:pt x="1101725" y="2174875"/>
                  </a:lnTo>
                  <a:lnTo>
                    <a:pt x="1103062" y="2171199"/>
                  </a:lnTo>
                  <a:lnTo>
                    <a:pt x="1095375" y="2155825"/>
                  </a:lnTo>
                  <a:lnTo>
                    <a:pt x="1085850" y="2127250"/>
                  </a:lnTo>
                  <a:lnTo>
                    <a:pt x="1079500" y="2095500"/>
                  </a:lnTo>
                  <a:lnTo>
                    <a:pt x="1079500" y="2057400"/>
                  </a:lnTo>
                  <a:lnTo>
                    <a:pt x="1079500" y="1214835"/>
                  </a:lnTo>
                  <a:lnTo>
                    <a:pt x="784225" y="1473200"/>
                  </a:lnTo>
                  <a:lnTo>
                    <a:pt x="762000" y="1489075"/>
                  </a:lnTo>
                  <a:lnTo>
                    <a:pt x="739775" y="1504950"/>
                  </a:lnTo>
                  <a:lnTo>
                    <a:pt x="717550" y="1511300"/>
                  </a:lnTo>
                  <a:lnTo>
                    <a:pt x="698500" y="1513681"/>
                  </a:lnTo>
                  <a:lnTo>
                    <a:pt x="695325" y="1514475"/>
                  </a:lnTo>
                  <a:lnTo>
                    <a:pt x="692150" y="1514475"/>
                  </a:lnTo>
                  <a:lnTo>
                    <a:pt x="673100" y="1514475"/>
                  </a:lnTo>
                  <a:lnTo>
                    <a:pt x="666750" y="1514475"/>
                  </a:lnTo>
                  <a:lnTo>
                    <a:pt x="660400" y="1512888"/>
                  </a:lnTo>
                  <a:lnTo>
                    <a:pt x="647700" y="1511300"/>
                  </a:lnTo>
                  <a:lnTo>
                    <a:pt x="622300" y="1504950"/>
                  </a:lnTo>
                  <a:lnTo>
                    <a:pt x="76200" y="1174750"/>
                  </a:lnTo>
                  <a:lnTo>
                    <a:pt x="53975" y="1162050"/>
                  </a:lnTo>
                  <a:lnTo>
                    <a:pt x="34925" y="1143000"/>
                  </a:lnTo>
                  <a:lnTo>
                    <a:pt x="19050" y="1123950"/>
                  </a:lnTo>
                  <a:lnTo>
                    <a:pt x="9525" y="1101725"/>
                  </a:lnTo>
                  <a:lnTo>
                    <a:pt x="3175" y="1076325"/>
                  </a:lnTo>
                  <a:lnTo>
                    <a:pt x="0" y="1050925"/>
                  </a:lnTo>
                  <a:lnTo>
                    <a:pt x="3175" y="1025525"/>
                  </a:lnTo>
                  <a:lnTo>
                    <a:pt x="12700" y="1000125"/>
                  </a:lnTo>
                  <a:lnTo>
                    <a:pt x="25400" y="977900"/>
                  </a:lnTo>
                  <a:lnTo>
                    <a:pt x="44450" y="958850"/>
                  </a:lnTo>
                  <a:lnTo>
                    <a:pt x="63500" y="942975"/>
                  </a:lnTo>
                  <a:lnTo>
                    <a:pt x="85725" y="933450"/>
                  </a:lnTo>
                  <a:lnTo>
                    <a:pt x="111125" y="927100"/>
                  </a:lnTo>
                  <a:lnTo>
                    <a:pt x="136525" y="927100"/>
                  </a:lnTo>
                  <a:lnTo>
                    <a:pt x="161925" y="930275"/>
                  </a:lnTo>
                  <a:lnTo>
                    <a:pt x="187325" y="936625"/>
                  </a:lnTo>
                  <a:lnTo>
                    <a:pt x="669973" y="1228459"/>
                  </a:lnTo>
                  <a:lnTo>
                    <a:pt x="996950" y="939800"/>
                  </a:lnTo>
                  <a:lnTo>
                    <a:pt x="1019175" y="923925"/>
                  </a:lnTo>
                  <a:lnTo>
                    <a:pt x="1030288" y="917575"/>
                  </a:lnTo>
                  <a:lnTo>
                    <a:pt x="1054100" y="901700"/>
                  </a:lnTo>
                  <a:lnTo>
                    <a:pt x="1089025" y="882650"/>
                  </a:lnTo>
                  <a:lnTo>
                    <a:pt x="1127125" y="866775"/>
                  </a:lnTo>
                  <a:lnTo>
                    <a:pt x="1171575" y="854075"/>
                  </a:lnTo>
                  <a:lnTo>
                    <a:pt x="1219200" y="841375"/>
                  </a:lnTo>
                  <a:lnTo>
                    <a:pt x="1270000" y="835025"/>
                  </a:lnTo>
                  <a:lnTo>
                    <a:pt x="1317625" y="825500"/>
                  </a:lnTo>
                  <a:lnTo>
                    <a:pt x="1365250" y="822325"/>
                  </a:lnTo>
                  <a:close/>
                  <a:moveTo>
                    <a:pt x="1588162" y="0"/>
                  </a:moveTo>
                  <a:cubicBezTo>
                    <a:pt x="1800555" y="0"/>
                    <a:pt x="1972734" y="172179"/>
                    <a:pt x="1972734" y="384572"/>
                  </a:cubicBezTo>
                  <a:cubicBezTo>
                    <a:pt x="1972734" y="596965"/>
                    <a:pt x="1800555" y="769144"/>
                    <a:pt x="1588162" y="769144"/>
                  </a:cubicBezTo>
                  <a:cubicBezTo>
                    <a:pt x="1375769" y="769144"/>
                    <a:pt x="1203590" y="596965"/>
                    <a:pt x="1203590" y="384572"/>
                  </a:cubicBezTo>
                  <a:cubicBezTo>
                    <a:pt x="1203590" y="172179"/>
                    <a:pt x="1375769" y="0"/>
                    <a:pt x="1588162"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a:solidFill>
                  <a:srgbClr val="FFFFFF"/>
                </a:solidFill>
                <a:cs typeface="Segoe UI Light" panose="020B0502040204020203" pitchFamily="34" charset="0"/>
              </a:endParaRPr>
            </a:p>
          </p:txBody>
        </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488846" y="3958252"/>
              <a:ext cx="418595" cy="409794"/>
            </a:xfrm>
            <a:prstGeom prst="rect">
              <a:avLst/>
            </a:prstGeom>
          </p:spPr>
        </p:pic>
      </p:grpSp>
      <p:sp>
        <p:nvSpPr>
          <p:cNvPr id="30" name="文本框 29"/>
          <p:cNvSpPr txBox="1">
            <a:spLocks noChangeArrowheads="1"/>
          </p:cNvSpPr>
          <p:nvPr/>
        </p:nvSpPr>
        <p:spPr bwMode="auto">
          <a:xfrm>
            <a:off x="10929947" y="2363226"/>
            <a:ext cx="105858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50" dirty="0">
                <a:solidFill>
                  <a:srgbClr val="1076AC"/>
                </a:solidFill>
                <a:latin typeface="+mn-lt"/>
                <a:ea typeface="Segoe UI Emoji" panose="020B0502040204020203" pitchFamily="34" charset="0"/>
                <a:cs typeface="Segoe UI Light" panose="020B0502040204020203" pitchFamily="34" charset="0"/>
              </a:rPr>
              <a:t>Mobile Client</a:t>
            </a:r>
          </a:p>
        </p:txBody>
      </p:sp>
      <p:sp>
        <p:nvSpPr>
          <p:cNvPr id="31" name="KSO_Shape"/>
          <p:cNvSpPr/>
          <p:nvPr/>
        </p:nvSpPr>
        <p:spPr>
          <a:xfrm>
            <a:off x="11081268" y="1343977"/>
            <a:ext cx="221621" cy="20348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a:solidFill>
                <a:srgbClr val="FFFFFF"/>
              </a:solidFill>
              <a:cs typeface="Segoe UI Light" panose="020B0502040204020203" pitchFamily="34" charset="0"/>
            </a:endParaRPr>
          </a:p>
        </p:txBody>
      </p:sp>
      <p:grpSp>
        <p:nvGrpSpPr>
          <p:cNvPr id="32" name="组合 31"/>
          <p:cNvGrpSpPr/>
          <p:nvPr/>
        </p:nvGrpSpPr>
        <p:grpSpPr>
          <a:xfrm>
            <a:off x="5725542" y="1237017"/>
            <a:ext cx="1902341" cy="371476"/>
            <a:chOff x="9116524" y="958141"/>
            <a:chExt cx="1780193" cy="371476"/>
          </a:xfrm>
        </p:grpSpPr>
        <p:sp>
          <p:nvSpPr>
            <p:cNvPr id="33" name="直角三角形 32"/>
            <p:cNvSpPr/>
            <p:nvPr/>
          </p:nvSpPr>
          <p:spPr>
            <a:xfrm rot="10800000">
              <a:off x="9116524" y="958620"/>
              <a:ext cx="326051" cy="370997"/>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435088" y="958141"/>
              <a:ext cx="1461629" cy="3714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35" name="文本框 34"/>
          <p:cNvSpPr txBox="1"/>
          <p:nvPr/>
        </p:nvSpPr>
        <p:spPr>
          <a:xfrm>
            <a:off x="6087006" y="1245223"/>
            <a:ext cx="1719182" cy="338554"/>
          </a:xfrm>
          <a:prstGeom prst="rect">
            <a:avLst/>
          </a:prstGeom>
          <a:noFill/>
        </p:spPr>
        <p:txBody>
          <a:bodyPr wrap="square" rtlCol="0">
            <a:spAutoFit/>
          </a:bodyPr>
          <a:lstStyle/>
          <a:p>
            <a:r>
              <a:rPr lang="en-US" altLang="zh-CN" sz="1600" b="1" dirty="0"/>
              <a:t>Security Room</a:t>
            </a:r>
            <a:endParaRPr lang="zh-CN" altLang="en-US" sz="1600" b="1" dirty="0"/>
          </a:p>
        </p:txBody>
      </p:sp>
      <p:cxnSp>
        <p:nvCxnSpPr>
          <p:cNvPr id="36" name="直接连接符 35"/>
          <p:cNvCxnSpPr/>
          <p:nvPr/>
        </p:nvCxnSpPr>
        <p:spPr>
          <a:xfrm>
            <a:off x="8732606" y="2003559"/>
            <a:ext cx="0" cy="862358"/>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pic>
        <p:nvPicPr>
          <p:cNvPr id="37" name="图片 36" descr="E:\立体图标开发项目\立体图标排版\宇视灰\办公\宇视灰_AP.png宇视灰_AP"/>
          <p:cNvPicPr>
            <a:picLocks noChangeAspect="1"/>
          </p:cNvPicPr>
          <p:nvPr/>
        </p:nvPicPr>
        <p:blipFill>
          <a:blip r:embed="rId4"/>
          <a:srcRect l="21814" t="24388" r="27004" b="26477"/>
          <a:stretch>
            <a:fillRect/>
          </a:stretch>
        </p:blipFill>
        <p:spPr>
          <a:xfrm>
            <a:off x="8042903" y="1263028"/>
            <a:ext cx="1240758" cy="1191703"/>
          </a:xfrm>
          <a:prstGeom prst="rect">
            <a:avLst/>
          </a:prstGeom>
        </p:spPr>
      </p:pic>
      <p:sp>
        <p:nvSpPr>
          <p:cNvPr id="38" name="文本框 37"/>
          <p:cNvSpPr txBox="1">
            <a:spLocks noChangeArrowheads="1"/>
          </p:cNvSpPr>
          <p:nvPr/>
        </p:nvSpPr>
        <p:spPr bwMode="auto">
          <a:xfrm>
            <a:off x="7637692" y="1733384"/>
            <a:ext cx="1982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accent5"/>
                </a:solidFill>
                <a:latin typeface="+mn-lt"/>
              </a:rPr>
              <a:t>Router</a:t>
            </a:r>
          </a:p>
        </p:txBody>
      </p:sp>
      <p:grpSp>
        <p:nvGrpSpPr>
          <p:cNvPr id="39" name="组合 38"/>
          <p:cNvGrpSpPr/>
          <p:nvPr/>
        </p:nvGrpSpPr>
        <p:grpSpPr>
          <a:xfrm>
            <a:off x="9368140" y="1508028"/>
            <a:ext cx="1591551" cy="703917"/>
            <a:chOff x="3324743" y="2156233"/>
            <a:chExt cx="5845928" cy="640210"/>
          </a:xfrm>
        </p:grpSpPr>
        <p:grpSp>
          <p:nvGrpSpPr>
            <p:cNvPr id="40" name="组合 39"/>
            <p:cNvGrpSpPr/>
            <p:nvPr/>
          </p:nvGrpSpPr>
          <p:grpSpPr>
            <a:xfrm rot="16200000">
              <a:off x="5927602" y="-446626"/>
              <a:ext cx="640210" cy="5845928"/>
              <a:chOff x="3440016" y="1861173"/>
              <a:chExt cx="502567" cy="3231209"/>
            </a:xfrm>
          </p:grpSpPr>
          <p:sp>
            <p:nvSpPr>
              <p:cNvPr id="42" name="椭圆 41"/>
              <p:cNvSpPr/>
              <p:nvPr/>
            </p:nvSpPr>
            <p:spPr bwMode="auto">
              <a:xfrm>
                <a:off x="3528545" y="1861173"/>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2400">
                  <a:solidFill>
                    <a:srgbClr val="FFFFFF"/>
                  </a:solidFill>
                  <a:cs typeface="Segoe UI Light" panose="020B0502040204020203" pitchFamily="34" charset="0"/>
                  <a:sym typeface="Calibri" pitchFamily="34" charset="0"/>
                </a:endParaRPr>
              </a:p>
            </p:txBody>
          </p:sp>
          <p:sp>
            <p:nvSpPr>
              <p:cNvPr id="43" name="椭圆 42"/>
              <p:cNvSpPr/>
              <p:nvPr/>
            </p:nvSpPr>
            <p:spPr bwMode="auto">
              <a:xfrm>
                <a:off x="3528545" y="3841797"/>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2400">
                  <a:solidFill>
                    <a:srgbClr val="FFFFFF"/>
                  </a:solidFill>
                  <a:cs typeface="Segoe UI Light" panose="020B0502040204020203" pitchFamily="34" charset="0"/>
                  <a:sym typeface="Calibri" pitchFamily="34" charset="0"/>
                </a:endParaRPr>
              </a:p>
            </p:txBody>
          </p:sp>
          <p:sp>
            <p:nvSpPr>
              <p:cNvPr id="44" name="椭圆 43"/>
              <p:cNvSpPr/>
              <p:nvPr/>
            </p:nvSpPr>
            <p:spPr bwMode="auto">
              <a:xfrm>
                <a:off x="3440016" y="2592219"/>
                <a:ext cx="502567" cy="1987216"/>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700" dirty="0">
                  <a:solidFill>
                    <a:srgbClr val="FFFFFF"/>
                  </a:solidFill>
                  <a:cs typeface="Segoe UI Light" panose="020B0502040204020203" pitchFamily="34" charset="0"/>
                  <a:sym typeface="Calibri" pitchFamily="34" charset="0"/>
                </a:endParaRPr>
              </a:p>
            </p:txBody>
          </p:sp>
        </p:grpSp>
        <p:sp>
          <p:nvSpPr>
            <p:cNvPr id="41" name="文本框 40"/>
            <p:cNvSpPr txBox="1"/>
            <p:nvPr/>
          </p:nvSpPr>
          <p:spPr>
            <a:xfrm>
              <a:off x="4516242" y="2303010"/>
              <a:ext cx="3765017" cy="363899"/>
            </a:xfrm>
            <a:prstGeom prst="rect">
              <a:avLst/>
            </a:prstGeom>
            <a:noFill/>
          </p:spPr>
          <p:txBody>
            <a:bodyPr wrap="none" rtlCol="0">
              <a:spAutoFit/>
            </a:bodyPr>
            <a:lstStyle/>
            <a:p>
              <a:pPr algn="ctr"/>
              <a:r>
                <a:rPr lang="en-US" altLang="zh-CN" sz="2000" dirty="0" err="1">
                  <a:solidFill>
                    <a:schemeClr val="bg1"/>
                  </a:solidFill>
                  <a:ea typeface="Segoe UI Emoji" panose="020B0502040204020203" pitchFamily="34" charset="0"/>
                  <a:cs typeface="Segoe UI Light" panose="020B0502040204020203" pitchFamily="34" charset="0"/>
                </a:rPr>
                <a:t>EZCloud</a:t>
              </a:r>
              <a:endParaRPr lang="zh-CN" altLang="en-US" sz="2400" dirty="0">
                <a:solidFill>
                  <a:schemeClr val="bg1"/>
                </a:solidFill>
                <a:cs typeface="Segoe UI Light" panose="020B0502040204020203" pitchFamily="34" charset="0"/>
              </a:endParaRPr>
            </a:p>
          </p:txBody>
        </p:sp>
      </p:grpSp>
      <p:sp>
        <p:nvSpPr>
          <p:cNvPr id="51" name="文本框 50"/>
          <p:cNvSpPr txBox="1">
            <a:spLocks noChangeArrowheads="1"/>
          </p:cNvSpPr>
          <p:nvPr/>
        </p:nvSpPr>
        <p:spPr bwMode="auto">
          <a:xfrm>
            <a:off x="2619570" y="5130671"/>
            <a:ext cx="12977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Dual Lens Camera</a:t>
            </a:r>
          </a:p>
        </p:txBody>
      </p:sp>
      <p:sp>
        <p:nvSpPr>
          <p:cNvPr id="52" name="矩形 51"/>
          <p:cNvSpPr/>
          <p:nvPr/>
        </p:nvSpPr>
        <p:spPr>
          <a:xfrm>
            <a:off x="380756" y="3759528"/>
            <a:ext cx="1018872"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53" name="组合 52"/>
          <p:cNvGrpSpPr/>
          <p:nvPr/>
        </p:nvGrpSpPr>
        <p:grpSpPr>
          <a:xfrm>
            <a:off x="487921" y="3765182"/>
            <a:ext cx="905232" cy="285727"/>
            <a:chOff x="9123330" y="948168"/>
            <a:chExt cx="781783" cy="385135"/>
          </a:xfrm>
        </p:grpSpPr>
        <p:sp>
          <p:nvSpPr>
            <p:cNvPr id="54" name="直角三角形 53"/>
            <p:cNvSpPr/>
            <p:nvPr/>
          </p:nvSpPr>
          <p:spPr>
            <a:xfrm rot="10800000">
              <a:off x="9123330" y="948168"/>
              <a:ext cx="224354" cy="385135"/>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9341250" y="958141"/>
              <a:ext cx="563863" cy="3714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56" name="文本框 55"/>
          <p:cNvSpPr txBox="1"/>
          <p:nvPr/>
        </p:nvSpPr>
        <p:spPr>
          <a:xfrm>
            <a:off x="625769" y="3743829"/>
            <a:ext cx="816249" cy="307777"/>
          </a:xfrm>
          <a:prstGeom prst="rect">
            <a:avLst/>
          </a:prstGeom>
          <a:noFill/>
        </p:spPr>
        <p:txBody>
          <a:bodyPr wrap="none" rtlCol="0">
            <a:spAutoFit/>
          </a:bodyPr>
          <a:lstStyle/>
          <a:p>
            <a:r>
              <a:rPr lang="en-US" altLang="zh-CN" sz="1400" b="1" dirty="0"/>
              <a:t>Outside</a:t>
            </a:r>
            <a:endParaRPr lang="zh-CN" altLang="en-US" sz="1400" b="1" dirty="0"/>
          </a:p>
        </p:txBody>
      </p:sp>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497" y="1418609"/>
            <a:ext cx="1749559" cy="1166147"/>
          </a:xfrm>
          <a:prstGeom prst="rect">
            <a:avLst/>
          </a:prstGeom>
        </p:spPr>
      </p:pic>
      <p:pic>
        <p:nvPicPr>
          <p:cNvPr id="64" name="图片 63" descr="E:\工作\B-产品彩页\A-正式彩页\22年\43-55寸海外监视器\55寸渲图.png"/>
          <p:cNvPicPr/>
          <p:nvPr/>
        </p:nvPicPr>
        <p:blipFill rotWithShape="1">
          <a:blip r:embed="rId6" cstate="print">
            <a:extLst>
              <a:ext uri="{28A0092B-C50C-407E-A947-70E740481C1C}">
                <a14:useLocalDpi xmlns:a14="http://schemas.microsoft.com/office/drawing/2010/main" val="0"/>
              </a:ext>
            </a:extLst>
          </a:blip>
          <a:srcRect t="1147"/>
          <a:stretch/>
        </p:blipFill>
        <p:spPr bwMode="auto">
          <a:xfrm>
            <a:off x="4841804" y="1724568"/>
            <a:ext cx="998281" cy="582614"/>
          </a:xfrm>
          <a:prstGeom prst="rect">
            <a:avLst/>
          </a:prstGeom>
          <a:noFill/>
          <a:ln>
            <a:noFill/>
          </a:ln>
          <a:extLst>
            <a:ext uri="{53640926-AAD7-44D8-BBD7-CCE9431645EC}">
              <a14:shadowObscured xmlns:a14="http://schemas.microsoft.com/office/drawing/2010/main"/>
            </a:ext>
          </a:extLst>
        </p:spPr>
      </p:pic>
      <p:sp>
        <p:nvSpPr>
          <p:cNvPr id="68" name="文本框 67"/>
          <p:cNvSpPr txBox="1">
            <a:spLocks noChangeArrowheads="1"/>
          </p:cNvSpPr>
          <p:nvPr/>
        </p:nvSpPr>
        <p:spPr bwMode="auto">
          <a:xfrm>
            <a:off x="4845858" y="1353570"/>
            <a:ext cx="104661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pPr>
            <a:r>
              <a:rPr lang="en-US" altLang="zh-CN" b="1" dirty="0">
                <a:solidFill>
                  <a:schemeClr val="bg2">
                    <a:lumMod val="25000"/>
                  </a:schemeClr>
                </a:solidFill>
                <a:ea typeface="+mn-ea"/>
                <a:cs typeface="Calibri" panose="020F0502020204030204" pitchFamily="34" charset="0"/>
              </a:rPr>
              <a:t>Monitor</a:t>
            </a:r>
          </a:p>
        </p:txBody>
      </p:sp>
      <p:sp>
        <p:nvSpPr>
          <p:cNvPr id="74" name="文本框 73"/>
          <p:cNvSpPr txBox="1">
            <a:spLocks noChangeArrowheads="1"/>
          </p:cNvSpPr>
          <p:nvPr/>
        </p:nvSpPr>
        <p:spPr bwMode="auto">
          <a:xfrm>
            <a:off x="1759042" y="5242290"/>
            <a:ext cx="1119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LPR Camera</a:t>
            </a:r>
          </a:p>
        </p:txBody>
      </p:sp>
      <p:pic>
        <p:nvPicPr>
          <p:cNvPr id="75" name="图片 74" descr="E:\工作文件夹2-系统部\工作区域\0B_资料输出\63_0926_芯片切换LPR相机产品彩页\UNV HC121@TS8C-Z.png"/>
          <p:cNvPicPr/>
          <p:nvPr/>
        </p:nvPicPr>
        <p:blipFill>
          <a:blip r:embed="rId7" cstate="print">
            <a:extLst>
              <a:ext uri="{28A0092B-C50C-407E-A947-70E740481C1C}">
                <a14:useLocalDpi xmlns:a14="http://schemas.microsoft.com/office/drawing/2010/main" val="0"/>
              </a:ext>
            </a:extLst>
          </a:blip>
          <a:srcRect l="10769" t="30328" r="11692" b="32787"/>
          <a:stretch>
            <a:fillRect/>
          </a:stretch>
        </p:blipFill>
        <p:spPr>
          <a:xfrm>
            <a:off x="1789364" y="4531139"/>
            <a:ext cx="1063205" cy="379715"/>
          </a:xfrm>
          <a:prstGeom prst="rect">
            <a:avLst/>
          </a:prstGeom>
          <a:noFill/>
          <a:ln>
            <a:noFill/>
          </a:ln>
        </p:spPr>
      </p:pic>
      <p:pic>
        <p:nvPicPr>
          <p:cNvPr id="76" name="图片 75" descr="C:\Users\z05278\AppData\Local\Microsoft\Windows\INetCache\Content.Word\双目支架海外 (2).png"/>
          <p:cNvPicPr/>
          <p:nvPr/>
        </p:nvPicPr>
        <p:blipFill>
          <a:blip r:embed="rId8" cstate="print">
            <a:extLst>
              <a:ext uri="{28A0092B-C50C-407E-A947-70E740481C1C}">
                <a14:useLocalDpi xmlns:a14="http://schemas.microsoft.com/office/drawing/2010/main" val="0"/>
              </a:ext>
            </a:extLst>
          </a:blip>
          <a:srcRect l="18236" t="39622" r="25882" b="12997"/>
          <a:stretch>
            <a:fillRect/>
          </a:stretch>
        </p:blipFill>
        <p:spPr bwMode="auto">
          <a:xfrm>
            <a:off x="2870101" y="4385671"/>
            <a:ext cx="932532" cy="545482"/>
          </a:xfrm>
          <a:prstGeom prst="rect">
            <a:avLst/>
          </a:prstGeom>
          <a:noFill/>
          <a:ln>
            <a:noFill/>
          </a:ln>
        </p:spPr>
      </p:pic>
      <p:sp>
        <p:nvSpPr>
          <p:cNvPr id="77" name="矩形 76"/>
          <p:cNvSpPr/>
          <p:nvPr/>
        </p:nvSpPr>
        <p:spPr bwMode="auto">
          <a:xfrm>
            <a:off x="139649" y="2849714"/>
            <a:ext cx="11894688" cy="464530"/>
          </a:xfrm>
          <a:prstGeom prst="rect">
            <a:avLst/>
          </a:prstGeom>
          <a:solidFill>
            <a:srgbClr val="48A1D4"/>
          </a:solidFill>
          <a:ln>
            <a:solidFill>
              <a:srgbClr val="48A1D4"/>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r>
              <a:rPr lang="en-US" altLang="zh-CN" sz="1400" dirty="0">
                <a:solidFill>
                  <a:srgbClr val="FFFFFF"/>
                </a:solidFill>
                <a:cs typeface="Segoe UI Light" panose="020B0502040204020203" pitchFamily="34" charset="0"/>
                <a:sym typeface="Calibri" pitchFamily="34" charset="0"/>
              </a:rPr>
              <a:t>LAN</a:t>
            </a:r>
            <a:endParaRPr lang="zh-CN" altLang="en-US" sz="1400" dirty="0">
              <a:solidFill>
                <a:srgbClr val="FFFFFF"/>
              </a:solidFill>
              <a:cs typeface="Segoe UI Light" panose="020B0502040204020203" pitchFamily="34" charset="0"/>
              <a:sym typeface="Calibri" pitchFamily="34" charset="0"/>
            </a:endParaRPr>
          </a:p>
        </p:txBody>
      </p:sp>
      <p:sp>
        <p:nvSpPr>
          <p:cNvPr id="107" name="文本框 106"/>
          <p:cNvSpPr txBox="1">
            <a:spLocks noChangeArrowheads="1"/>
          </p:cNvSpPr>
          <p:nvPr/>
        </p:nvSpPr>
        <p:spPr bwMode="auto">
          <a:xfrm>
            <a:off x="2569690" y="1353570"/>
            <a:ext cx="179946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pPr>
            <a:r>
              <a:rPr lang="en-US" altLang="zh-CN" b="1" dirty="0">
                <a:solidFill>
                  <a:schemeClr val="bg2">
                    <a:lumMod val="25000"/>
                  </a:schemeClr>
                </a:solidFill>
                <a:ea typeface="+mn-ea"/>
                <a:cs typeface="Calibri" panose="020F0502020204030204" pitchFamily="34" charset="0"/>
              </a:rPr>
              <a:t>Intelligent NVR</a:t>
            </a:r>
          </a:p>
        </p:txBody>
      </p:sp>
      <p:pic>
        <p:nvPicPr>
          <p:cNvPr id="103" name="图片 102"/>
          <p:cNvPicPr>
            <a:picLocks noChangeAspect="1"/>
          </p:cNvPicPr>
          <p:nvPr/>
        </p:nvPicPr>
        <p:blipFill rotWithShape="1">
          <a:blip r:embed="rId9" cstate="print">
            <a:extLst>
              <a:ext uri="{28A0092B-C50C-407E-A947-70E740481C1C}">
                <a14:useLocalDpi xmlns:a14="http://schemas.microsoft.com/office/drawing/2010/main" val="0"/>
              </a:ext>
            </a:extLst>
          </a:blip>
          <a:srcRect l="31524" t="37593" r="26450" b="30926"/>
          <a:stretch/>
        </p:blipFill>
        <p:spPr>
          <a:xfrm>
            <a:off x="480602" y="4460932"/>
            <a:ext cx="902438" cy="474967"/>
          </a:xfrm>
          <a:prstGeom prst="rect">
            <a:avLst/>
          </a:prstGeom>
        </p:spPr>
      </p:pic>
      <p:sp>
        <p:nvSpPr>
          <p:cNvPr id="104" name="文本框 103"/>
          <p:cNvSpPr txBox="1">
            <a:spLocks noChangeArrowheads="1"/>
          </p:cNvSpPr>
          <p:nvPr/>
        </p:nvSpPr>
        <p:spPr bwMode="auto">
          <a:xfrm>
            <a:off x="343449" y="5130671"/>
            <a:ext cx="11196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Ultra-Wide Bullet</a:t>
            </a:r>
            <a:endParaRPr lang="en-US" altLang="zh-CN" sz="1400" b="1" dirty="0">
              <a:solidFill>
                <a:srgbClr val="1076AC"/>
              </a:solidFill>
              <a:latin typeface="Segoe UI" panose="020B0502040204020203" pitchFamily="34" charset="0"/>
              <a:ea typeface="Segoe UI Emoji" panose="020B0502040204020203" pitchFamily="34" charset="0"/>
              <a:cs typeface="Segoe UI" panose="020B0502040204020203" pitchFamily="34" charset="0"/>
            </a:endParaRPr>
          </a:p>
        </p:txBody>
      </p:sp>
      <p:sp>
        <p:nvSpPr>
          <p:cNvPr id="106" name="矩形 105"/>
          <p:cNvSpPr/>
          <p:nvPr/>
        </p:nvSpPr>
        <p:spPr>
          <a:xfrm>
            <a:off x="4117906" y="3760635"/>
            <a:ext cx="1125888"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08" name="组合 107"/>
          <p:cNvGrpSpPr/>
          <p:nvPr/>
        </p:nvGrpSpPr>
        <p:grpSpPr>
          <a:xfrm>
            <a:off x="4206781" y="3776013"/>
            <a:ext cx="1019413" cy="291812"/>
            <a:chOff x="9091334" y="929784"/>
            <a:chExt cx="797866" cy="378277"/>
          </a:xfrm>
        </p:grpSpPr>
        <p:sp>
          <p:nvSpPr>
            <p:cNvPr id="109" name="直角三角形 108"/>
            <p:cNvSpPr/>
            <p:nvPr/>
          </p:nvSpPr>
          <p:spPr>
            <a:xfrm rot="10800000">
              <a:off x="9091334" y="930734"/>
              <a:ext cx="223679" cy="367977"/>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a:off x="9315013" y="929784"/>
              <a:ext cx="574187" cy="37827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11" name="文本框 110"/>
          <p:cNvSpPr txBox="1"/>
          <p:nvPr/>
        </p:nvSpPr>
        <p:spPr>
          <a:xfrm>
            <a:off x="4397508" y="3755041"/>
            <a:ext cx="888301" cy="307777"/>
          </a:xfrm>
          <a:prstGeom prst="rect">
            <a:avLst/>
          </a:prstGeom>
          <a:noFill/>
        </p:spPr>
        <p:txBody>
          <a:bodyPr wrap="square" rtlCol="0">
            <a:spAutoFit/>
          </a:bodyPr>
          <a:lstStyle/>
          <a:p>
            <a:r>
              <a:rPr lang="en-US" altLang="zh-CN" sz="1400" b="1" dirty="0"/>
              <a:t>Entrance</a:t>
            </a:r>
            <a:endParaRPr lang="zh-CN" altLang="en-US" sz="1400" b="1" dirty="0"/>
          </a:p>
        </p:txBody>
      </p:sp>
      <p:sp>
        <p:nvSpPr>
          <p:cNvPr id="113" name="文本框 112"/>
          <p:cNvSpPr txBox="1">
            <a:spLocks noChangeArrowheads="1"/>
          </p:cNvSpPr>
          <p:nvPr/>
        </p:nvSpPr>
        <p:spPr bwMode="auto">
          <a:xfrm>
            <a:off x="4063071" y="5170995"/>
            <a:ext cx="1206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bg2">
                    <a:lumMod val="25000"/>
                  </a:schemeClr>
                </a:solidFill>
                <a:cs typeface="Calibri" panose="020F0502020204030204" pitchFamily="34" charset="0"/>
              </a:rPr>
              <a:t>Color Retrieval Dome</a:t>
            </a:r>
            <a:endParaRPr lang="en-US" altLang="zh-CN" sz="1300" b="1" dirty="0">
              <a:solidFill>
                <a:srgbClr val="1076AC"/>
              </a:solidFill>
              <a:latin typeface="Segoe UI" panose="020B0502040204020203" pitchFamily="34" charset="0"/>
              <a:ea typeface="Segoe UI Emoji" panose="020B0502040204020203" pitchFamily="34" charset="0"/>
              <a:cs typeface="Segoe UI" panose="020B0502040204020203" pitchFamily="34" charset="0"/>
            </a:endParaRPr>
          </a:p>
        </p:txBody>
      </p:sp>
      <p:pic>
        <p:nvPicPr>
          <p:cNvPr id="114" name="图片 113"/>
          <p:cNvPicPr>
            <a:picLocks noChangeAspect="1"/>
          </p:cNvPicPr>
          <p:nvPr/>
        </p:nvPicPr>
        <p:blipFill rotWithShape="1">
          <a:blip r:embed="rId10" cstate="print">
            <a:extLst>
              <a:ext uri="{28A0092B-C50C-407E-A947-70E740481C1C}">
                <a14:useLocalDpi xmlns:a14="http://schemas.microsoft.com/office/drawing/2010/main" val="0"/>
              </a:ext>
            </a:extLst>
          </a:blip>
          <a:srcRect l="28890" t="24903" r="25144" b="17122"/>
          <a:stretch/>
        </p:blipFill>
        <p:spPr>
          <a:xfrm>
            <a:off x="4271670" y="4358606"/>
            <a:ext cx="863922" cy="679618"/>
          </a:xfrm>
          <a:prstGeom prst="rect">
            <a:avLst/>
          </a:prstGeom>
        </p:spPr>
      </p:pic>
      <p:sp>
        <p:nvSpPr>
          <p:cNvPr id="116" name="矩形 115"/>
          <p:cNvSpPr/>
          <p:nvPr/>
        </p:nvSpPr>
        <p:spPr>
          <a:xfrm>
            <a:off x="5449120" y="3752130"/>
            <a:ext cx="919168"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17" name="组合 116"/>
          <p:cNvGrpSpPr/>
          <p:nvPr/>
        </p:nvGrpSpPr>
        <p:grpSpPr>
          <a:xfrm>
            <a:off x="5534309" y="3765183"/>
            <a:ext cx="826025" cy="297275"/>
            <a:chOff x="9122928" y="958141"/>
            <a:chExt cx="782185" cy="375161"/>
          </a:xfrm>
        </p:grpSpPr>
        <p:sp>
          <p:nvSpPr>
            <p:cNvPr id="118" name="直角三角形 117"/>
            <p:cNvSpPr/>
            <p:nvPr/>
          </p:nvSpPr>
          <p:spPr>
            <a:xfrm rot="10800000">
              <a:off x="9122928" y="966516"/>
              <a:ext cx="224755" cy="366786"/>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9341250" y="958141"/>
              <a:ext cx="563863" cy="3714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20" name="文本框 119"/>
          <p:cNvSpPr txBox="1"/>
          <p:nvPr/>
        </p:nvSpPr>
        <p:spPr>
          <a:xfrm>
            <a:off x="5699839" y="3743829"/>
            <a:ext cx="742575" cy="307777"/>
          </a:xfrm>
          <a:prstGeom prst="rect">
            <a:avLst/>
          </a:prstGeom>
          <a:noFill/>
        </p:spPr>
        <p:txBody>
          <a:bodyPr wrap="square" rtlCol="0">
            <a:spAutoFit/>
          </a:bodyPr>
          <a:lstStyle/>
          <a:p>
            <a:r>
              <a:rPr lang="en-US" altLang="zh-CN" sz="1400" b="1" dirty="0"/>
              <a:t>Lobby</a:t>
            </a:r>
            <a:endParaRPr lang="zh-CN" altLang="en-US" sz="1400" b="1" dirty="0"/>
          </a:p>
        </p:txBody>
      </p:sp>
      <p:sp>
        <p:nvSpPr>
          <p:cNvPr id="122" name="文本框 121"/>
          <p:cNvSpPr txBox="1">
            <a:spLocks noChangeArrowheads="1"/>
          </p:cNvSpPr>
          <p:nvPr/>
        </p:nvSpPr>
        <p:spPr bwMode="auto">
          <a:xfrm>
            <a:off x="5371258" y="5136573"/>
            <a:ext cx="11301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Fisheye Camera</a:t>
            </a:r>
            <a:endParaRPr lang="en-US" altLang="zh-CN" sz="1400" b="1" dirty="0">
              <a:solidFill>
                <a:srgbClr val="1076AC"/>
              </a:solidFill>
              <a:latin typeface="Segoe UI" panose="020B0502040204020203" pitchFamily="34" charset="0"/>
              <a:ea typeface="Segoe UI Emoji" panose="020B0502040204020203" pitchFamily="34" charset="0"/>
              <a:cs typeface="Segoe UI" panose="020B0502040204020203" pitchFamily="34" charset="0"/>
            </a:endParaRPr>
          </a:p>
        </p:txBody>
      </p:sp>
      <p:pic>
        <p:nvPicPr>
          <p:cNvPr id="123" name="图片 122"/>
          <p:cNvPicPr>
            <a:picLocks noChangeAspect="1"/>
          </p:cNvPicPr>
          <p:nvPr/>
        </p:nvPicPr>
        <p:blipFill rotWithShape="1">
          <a:blip r:embed="rId11" cstate="print">
            <a:extLst>
              <a:ext uri="{28A0092B-C50C-407E-A947-70E740481C1C}">
                <a14:useLocalDpi xmlns:a14="http://schemas.microsoft.com/office/drawing/2010/main" val="0"/>
              </a:ext>
            </a:extLst>
          </a:blip>
          <a:srcRect l="26622" t="25974" r="27214" b="29351"/>
          <a:stretch/>
        </p:blipFill>
        <p:spPr>
          <a:xfrm>
            <a:off x="5461970" y="4367022"/>
            <a:ext cx="938217" cy="665000"/>
          </a:xfrm>
          <a:prstGeom prst="rect">
            <a:avLst/>
          </a:prstGeom>
        </p:spPr>
      </p:pic>
      <p:sp>
        <p:nvSpPr>
          <p:cNvPr id="124" name="矩形 123"/>
          <p:cNvSpPr/>
          <p:nvPr/>
        </p:nvSpPr>
        <p:spPr>
          <a:xfrm>
            <a:off x="6649598" y="3778681"/>
            <a:ext cx="934313"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25" name="组合 124"/>
          <p:cNvGrpSpPr/>
          <p:nvPr/>
        </p:nvGrpSpPr>
        <p:grpSpPr>
          <a:xfrm>
            <a:off x="6764109" y="3794377"/>
            <a:ext cx="808797" cy="255341"/>
            <a:chOff x="9142735" y="958141"/>
            <a:chExt cx="765872" cy="289092"/>
          </a:xfrm>
        </p:grpSpPr>
        <p:sp>
          <p:nvSpPr>
            <p:cNvPr id="126" name="直角三角形 125"/>
            <p:cNvSpPr/>
            <p:nvPr/>
          </p:nvSpPr>
          <p:spPr>
            <a:xfrm rot="10800000">
              <a:off x="9142735" y="958141"/>
              <a:ext cx="202008" cy="289091"/>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nvSpPr>
          <p:spPr>
            <a:xfrm>
              <a:off x="9344744" y="958141"/>
              <a:ext cx="563863" cy="28909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28" name="文本框 127"/>
          <p:cNvSpPr txBox="1"/>
          <p:nvPr/>
        </p:nvSpPr>
        <p:spPr>
          <a:xfrm>
            <a:off x="7041698" y="3760048"/>
            <a:ext cx="579928" cy="307777"/>
          </a:xfrm>
          <a:prstGeom prst="rect">
            <a:avLst/>
          </a:prstGeom>
          <a:noFill/>
        </p:spPr>
        <p:txBody>
          <a:bodyPr wrap="square" rtlCol="0">
            <a:spAutoFit/>
          </a:bodyPr>
          <a:lstStyle/>
          <a:p>
            <a:r>
              <a:rPr lang="en-US" altLang="zh-CN" sz="1400" b="1" dirty="0"/>
              <a:t>ATM</a:t>
            </a:r>
            <a:endParaRPr lang="zh-CN" altLang="en-US" sz="1400" b="1" dirty="0"/>
          </a:p>
        </p:txBody>
      </p:sp>
      <p:sp>
        <p:nvSpPr>
          <p:cNvPr id="129" name="文本框 128"/>
          <p:cNvSpPr txBox="1">
            <a:spLocks noChangeArrowheads="1"/>
          </p:cNvSpPr>
          <p:nvPr/>
        </p:nvSpPr>
        <p:spPr bwMode="auto">
          <a:xfrm>
            <a:off x="6552849" y="5250490"/>
            <a:ext cx="1119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Mini Dome</a:t>
            </a:r>
          </a:p>
        </p:txBody>
      </p:sp>
      <p:sp>
        <p:nvSpPr>
          <p:cNvPr id="133" name="矩形 132"/>
          <p:cNvSpPr/>
          <p:nvPr/>
        </p:nvSpPr>
        <p:spPr>
          <a:xfrm>
            <a:off x="7907722" y="3795365"/>
            <a:ext cx="1109357"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34" name="组合 133"/>
          <p:cNvGrpSpPr/>
          <p:nvPr/>
        </p:nvGrpSpPr>
        <p:grpSpPr>
          <a:xfrm>
            <a:off x="7910580" y="3809855"/>
            <a:ext cx="1099363" cy="328106"/>
            <a:chOff x="8864096" y="966838"/>
            <a:chExt cx="1041017" cy="371475"/>
          </a:xfrm>
        </p:grpSpPr>
        <p:sp>
          <p:nvSpPr>
            <p:cNvPr id="135" name="直角三角形 134"/>
            <p:cNvSpPr/>
            <p:nvPr/>
          </p:nvSpPr>
          <p:spPr>
            <a:xfrm rot="10800000">
              <a:off x="8864096" y="966838"/>
              <a:ext cx="298255" cy="371475"/>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9161783" y="966838"/>
              <a:ext cx="743330" cy="36736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37" name="文本框 136"/>
          <p:cNvSpPr txBox="1"/>
          <p:nvPr/>
        </p:nvSpPr>
        <p:spPr>
          <a:xfrm>
            <a:off x="7946124" y="3783477"/>
            <a:ext cx="1129759" cy="402739"/>
          </a:xfrm>
          <a:prstGeom prst="rect">
            <a:avLst/>
          </a:prstGeom>
          <a:noFill/>
        </p:spPr>
        <p:txBody>
          <a:bodyPr wrap="square" rtlCol="0">
            <a:spAutoFit/>
          </a:bodyPr>
          <a:lstStyle/>
          <a:p>
            <a:pPr algn="r">
              <a:lnSpc>
                <a:spcPts val="1200"/>
              </a:lnSpc>
            </a:pPr>
            <a:r>
              <a:rPr lang="en-US" altLang="zh-CN" sz="1300" b="1" dirty="0"/>
              <a:t>Transaction Area</a:t>
            </a:r>
          </a:p>
        </p:txBody>
      </p:sp>
      <p:sp>
        <p:nvSpPr>
          <p:cNvPr id="138" name="文本框 137"/>
          <p:cNvSpPr txBox="1">
            <a:spLocks noChangeArrowheads="1"/>
          </p:cNvSpPr>
          <p:nvPr/>
        </p:nvSpPr>
        <p:spPr bwMode="auto">
          <a:xfrm>
            <a:off x="7897439" y="5246842"/>
            <a:ext cx="1119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VF Dome</a:t>
            </a:r>
          </a:p>
        </p:txBody>
      </p:sp>
      <p:pic>
        <p:nvPicPr>
          <p:cNvPr id="141" name="图片 140"/>
          <p:cNvPicPr>
            <a:picLocks noChangeAspect="1"/>
          </p:cNvPicPr>
          <p:nvPr/>
        </p:nvPicPr>
        <p:blipFill rotWithShape="1">
          <a:blip r:embed="rId12" cstate="print">
            <a:extLst>
              <a:ext uri="{28A0092B-C50C-407E-A947-70E740481C1C}">
                <a14:useLocalDpi xmlns:a14="http://schemas.microsoft.com/office/drawing/2010/main" val="0"/>
              </a:ext>
            </a:extLst>
          </a:blip>
          <a:srcRect l="19661" t="6233" r="19352" b="29870"/>
          <a:stretch/>
        </p:blipFill>
        <p:spPr>
          <a:xfrm>
            <a:off x="8071009" y="4401318"/>
            <a:ext cx="807160" cy="646078"/>
          </a:xfrm>
          <a:prstGeom prst="rect">
            <a:avLst/>
          </a:prstGeom>
        </p:spPr>
      </p:pic>
      <p:sp>
        <p:nvSpPr>
          <p:cNvPr id="142" name="矩形 141"/>
          <p:cNvSpPr/>
          <p:nvPr/>
        </p:nvSpPr>
        <p:spPr>
          <a:xfrm>
            <a:off x="9313007" y="3795365"/>
            <a:ext cx="1109357"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43" name="组合 142"/>
          <p:cNvGrpSpPr/>
          <p:nvPr/>
        </p:nvGrpSpPr>
        <p:grpSpPr>
          <a:xfrm>
            <a:off x="9518708" y="3808259"/>
            <a:ext cx="890249" cy="329450"/>
            <a:chOff x="9049430" y="964639"/>
            <a:chExt cx="843002" cy="372997"/>
          </a:xfrm>
        </p:grpSpPr>
        <p:sp>
          <p:nvSpPr>
            <p:cNvPr id="144" name="直角三角形 143"/>
            <p:cNvSpPr/>
            <p:nvPr/>
          </p:nvSpPr>
          <p:spPr>
            <a:xfrm rot="10800000">
              <a:off x="9049430" y="966161"/>
              <a:ext cx="298255" cy="371475"/>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9328569" y="964639"/>
              <a:ext cx="563863" cy="3714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46" name="文本框 145"/>
          <p:cNvSpPr txBox="1">
            <a:spLocks noChangeArrowheads="1"/>
          </p:cNvSpPr>
          <p:nvPr/>
        </p:nvSpPr>
        <p:spPr bwMode="auto">
          <a:xfrm>
            <a:off x="9302724" y="5190169"/>
            <a:ext cx="11196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Tri-guard Dome</a:t>
            </a:r>
          </a:p>
        </p:txBody>
      </p:sp>
      <p:pic>
        <p:nvPicPr>
          <p:cNvPr id="150" name="图片 149"/>
          <p:cNvPicPr>
            <a:picLocks noChangeAspect="1"/>
          </p:cNvPicPr>
          <p:nvPr/>
        </p:nvPicPr>
        <p:blipFill rotWithShape="1">
          <a:blip r:embed="rId13" cstate="print">
            <a:extLst>
              <a:ext uri="{28A0092B-C50C-407E-A947-70E740481C1C}">
                <a14:useLocalDpi xmlns:a14="http://schemas.microsoft.com/office/drawing/2010/main" val="0"/>
              </a:ext>
            </a:extLst>
          </a:blip>
          <a:srcRect l="20404" t="11592" r="26061" b="11846"/>
          <a:stretch/>
        </p:blipFill>
        <p:spPr>
          <a:xfrm>
            <a:off x="9493738" y="4363400"/>
            <a:ext cx="838206" cy="713266"/>
          </a:xfrm>
          <a:prstGeom prst="rect">
            <a:avLst/>
          </a:prstGeom>
        </p:spPr>
      </p:pic>
      <p:sp>
        <p:nvSpPr>
          <p:cNvPr id="152" name="矩形 151"/>
          <p:cNvSpPr/>
          <p:nvPr/>
        </p:nvSpPr>
        <p:spPr>
          <a:xfrm>
            <a:off x="10712250" y="3795365"/>
            <a:ext cx="1109357" cy="1905929"/>
          </a:xfrm>
          <a:prstGeom prst="rect">
            <a:avLst/>
          </a:prstGeom>
          <a:solidFill>
            <a:schemeClr val="bg2"/>
          </a:solidFill>
          <a:ln w="19050">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Segoe UI Light" panose="020B0502040204020203" pitchFamily="34" charset="0"/>
            </a:endParaRPr>
          </a:p>
        </p:txBody>
      </p:sp>
      <p:grpSp>
        <p:nvGrpSpPr>
          <p:cNvPr id="153" name="组合 152"/>
          <p:cNvGrpSpPr/>
          <p:nvPr/>
        </p:nvGrpSpPr>
        <p:grpSpPr>
          <a:xfrm>
            <a:off x="10725554" y="3808259"/>
            <a:ext cx="1082748" cy="328106"/>
            <a:chOff x="8879834" y="966837"/>
            <a:chExt cx="1025284" cy="371476"/>
          </a:xfrm>
        </p:grpSpPr>
        <p:sp>
          <p:nvSpPr>
            <p:cNvPr id="154" name="直角三角形 153"/>
            <p:cNvSpPr/>
            <p:nvPr/>
          </p:nvSpPr>
          <p:spPr>
            <a:xfrm rot="10800000">
              <a:off x="8879834" y="966838"/>
              <a:ext cx="298255" cy="371475"/>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p:cNvSpPr/>
            <p:nvPr/>
          </p:nvSpPr>
          <p:spPr>
            <a:xfrm>
              <a:off x="9178093" y="966837"/>
              <a:ext cx="727025" cy="3714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grpSp>
      <p:sp>
        <p:nvSpPr>
          <p:cNvPr id="156" name="文本框 155"/>
          <p:cNvSpPr txBox="1"/>
          <p:nvPr/>
        </p:nvSpPr>
        <p:spPr>
          <a:xfrm>
            <a:off x="10644541" y="3752130"/>
            <a:ext cx="1204107" cy="454483"/>
          </a:xfrm>
          <a:prstGeom prst="rect">
            <a:avLst/>
          </a:prstGeom>
          <a:noFill/>
        </p:spPr>
        <p:txBody>
          <a:bodyPr wrap="square" rtlCol="0">
            <a:spAutoFit/>
          </a:bodyPr>
          <a:lstStyle/>
          <a:p>
            <a:pPr algn="r">
              <a:lnSpc>
                <a:spcPts val="1400"/>
              </a:lnSpc>
            </a:pPr>
            <a:r>
              <a:rPr lang="en-US" altLang="zh-CN" sz="1300" b="1" dirty="0"/>
              <a:t> Non-public Rooms</a:t>
            </a:r>
          </a:p>
        </p:txBody>
      </p:sp>
      <p:pic>
        <p:nvPicPr>
          <p:cNvPr id="151" name="图片 150"/>
          <p:cNvPicPr>
            <a:picLocks noChangeAspect="1"/>
          </p:cNvPicPr>
          <p:nvPr/>
        </p:nvPicPr>
        <p:blipFill rotWithShape="1">
          <a:blip r:embed="rId14" cstate="print">
            <a:extLst>
              <a:ext uri="{28A0092B-C50C-407E-A947-70E740481C1C}">
                <a14:useLocalDpi xmlns:a14="http://schemas.microsoft.com/office/drawing/2010/main" val="0"/>
              </a:ext>
            </a:extLst>
          </a:blip>
          <a:srcRect l="31192" t="2687" r="32444" b="4506"/>
          <a:stretch/>
        </p:blipFill>
        <p:spPr>
          <a:xfrm>
            <a:off x="10994436" y="4232297"/>
            <a:ext cx="615811" cy="982285"/>
          </a:xfrm>
          <a:prstGeom prst="rect">
            <a:avLst/>
          </a:prstGeom>
        </p:spPr>
      </p:pic>
      <p:sp>
        <p:nvSpPr>
          <p:cNvPr id="158" name="文本框 157"/>
          <p:cNvSpPr txBox="1">
            <a:spLocks noChangeArrowheads="1"/>
          </p:cNvSpPr>
          <p:nvPr/>
        </p:nvSpPr>
        <p:spPr bwMode="auto">
          <a:xfrm>
            <a:off x="10753861" y="5211240"/>
            <a:ext cx="11196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b="1" dirty="0">
                <a:solidFill>
                  <a:schemeClr val="bg2">
                    <a:lumMod val="25000"/>
                  </a:schemeClr>
                </a:solidFill>
                <a:cs typeface="Calibri" panose="020F0502020204030204" pitchFamily="34" charset="0"/>
              </a:rPr>
              <a:t>Face </a:t>
            </a:r>
          </a:p>
          <a:p>
            <a:pPr algn="ctr"/>
            <a:r>
              <a:rPr lang="en-US" altLang="zh-CN" sz="1400" b="1" dirty="0">
                <a:solidFill>
                  <a:schemeClr val="bg2">
                    <a:lumMod val="25000"/>
                  </a:schemeClr>
                </a:solidFill>
                <a:cs typeface="Calibri" panose="020F0502020204030204" pitchFamily="34" charset="0"/>
              </a:rPr>
              <a:t>Terminal</a:t>
            </a:r>
          </a:p>
        </p:txBody>
      </p:sp>
      <p:pic>
        <p:nvPicPr>
          <p:cNvPr id="2" name="图片 1"/>
          <p:cNvPicPr>
            <a:picLocks noChangeAspect="1"/>
          </p:cNvPicPr>
          <p:nvPr/>
        </p:nvPicPr>
        <p:blipFill rotWithShape="1">
          <a:blip r:embed="rId15" cstate="print">
            <a:extLst>
              <a:ext uri="{28A0092B-C50C-407E-A947-70E740481C1C}">
                <a14:useLocalDpi xmlns:a14="http://schemas.microsoft.com/office/drawing/2010/main" val="0"/>
              </a:ext>
            </a:extLst>
          </a:blip>
          <a:srcRect l="7034" t="35038" r="7410" b="22482"/>
          <a:stretch/>
        </p:blipFill>
        <p:spPr>
          <a:xfrm flipH="1">
            <a:off x="2553375" y="1763481"/>
            <a:ext cx="1503816" cy="495843"/>
          </a:xfrm>
          <a:prstGeom prst="rect">
            <a:avLst/>
          </a:prstGeom>
        </p:spPr>
      </p:pic>
      <p:sp>
        <p:nvSpPr>
          <p:cNvPr id="102" name="文本框 101"/>
          <p:cNvSpPr txBox="1">
            <a:spLocks noChangeArrowheads="1"/>
          </p:cNvSpPr>
          <p:nvPr/>
        </p:nvSpPr>
        <p:spPr bwMode="auto">
          <a:xfrm>
            <a:off x="1419395" y="1356174"/>
            <a:ext cx="104661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pPr>
            <a:r>
              <a:rPr lang="en-US" altLang="zh-CN" b="1" dirty="0">
                <a:solidFill>
                  <a:schemeClr val="bg2">
                    <a:lumMod val="25000"/>
                  </a:schemeClr>
                </a:solidFill>
                <a:ea typeface="+mn-ea"/>
                <a:cs typeface="Calibri" panose="020F0502020204030204" pitchFamily="34" charset="0"/>
              </a:rPr>
              <a:t>PC Client</a:t>
            </a:r>
          </a:p>
        </p:txBody>
      </p:sp>
      <p:cxnSp>
        <p:nvCxnSpPr>
          <p:cNvPr id="161" name="直接连接符 160"/>
          <p:cNvCxnSpPr/>
          <p:nvPr/>
        </p:nvCxnSpPr>
        <p:spPr>
          <a:xfrm>
            <a:off x="1383040" y="2182449"/>
            <a:ext cx="0" cy="683468"/>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sp>
        <p:nvSpPr>
          <p:cNvPr id="162" name="文本框 161"/>
          <p:cNvSpPr txBox="1"/>
          <p:nvPr/>
        </p:nvSpPr>
        <p:spPr>
          <a:xfrm>
            <a:off x="9307593" y="3786106"/>
            <a:ext cx="1129759" cy="400110"/>
          </a:xfrm>
          <a:prstGeom prst="rect">
            <a:avLst/>
          </a:prstGeom>
          <a:noFill/>
        </p:spPr>
        <p:txBody>
          <a:bodyPr wrap="square" rtlCol="0">
            <a:spAutoFit/>
          </a:bodyPr>
          <a:lstStyle/>
          <a:p>
            <a:pPr algn="r">
              <a:lnSpc>
                <a:spcPts val="1200"/>
              </a:lnSpc>
            </a:pPr>
            <a:r>
              <a:rPr lang="en-US" altLang="zh-CN" sz="1300" b="1" dirty="0"/>
              <a:t>Vault </a:t>
            </a:r>
          </a:p>
          <a:p>
            <a:pPr algn="r">
              <a:lnSpc>
                <a:spcPts val="1200"/>
              </a:lnSpc>
            </a:pPr>
            <a:r>
              <a:rPr lang="en-US" altLang="zh-CN" sz="1300" b="1" dirty="0"/>
              <a:t>Room</a:t>
            </a:r>
          </a:p>
        </p:txBody>
      </p:sp>
      <p:pic>
        <p:nvPicPr>
          <p:cNvPr id="99" name="图片 98"/>
          <p:cNvPicPr/>
          <p:nvPr/>
        </p:nvPicPr>
        <p:blipFill>
          <a:blip r:embed="rId16" cstate="print">
            <a:extLst>
              <a:ext uri="{28A0092B-C50C-407E-A947-70E740481C1C}">
                <a14:useLocalDpi xmlns:a14="http://schemas.microsoft.com/office/drawing/2010/main" val="0"/>
              </a:ext>
            </a:extLst>
          </a:blip>
          <a:srcRect l="36892" t="20460" r="27547" b="43339"/>
          <a:stretch>
            <a:fillRect/>
          </a:stretch>
        </p:blipFill>
        <p:spPr>
          <a:xfrm>
            <a:off x="6727602" y="4487247"/>
            <a:ext cx="821123" cy="531024"/>
          </a:xfrm>
          <a:prstGeom prst="rect">
            <a:avLst/>
          </a:prstGeom>
          <a:ln>
            <a:noFill/>
          </a:ln>
        </p:spPr>
      </p:pic>
    </p:spTree>
    <p:extLst>
      <p:ext uri="{BB962C8B-B14F-4D97-AF65-F5344CB8AC3E}">
        <p14:creationId xmlns:p14="http://schemas.microsoft.com/office/powerpoint/2010/main" val="175286001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p:nvPr/>
        </p:nvCxnSpPr>
        <p:spPr>
          <a:xfrm>
            <a:off x="3175853" y="1739387"/>
            <a:ext cx="0" cy="1051692"/>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786539" y="1739387"/>
            <a:ext cx="0" cy="1051692"/>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96510" y="3557911"/>
            <a:ext cx="0" cy="1214993"/>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154496" y="2954380"/>
            <a:ext cx="0" cy="603531"/>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351317" y="1790770"/>
            <a:ext cx="0" cy="1214993"/>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584154" y="1739387"/>
            <a:ext cx="0" cy="1051692"/>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09839" y="4435366"/>
            <a:ext cx="2038459" cy="1553351"/>
            <a:chOff x="2454851" y="680149"/>
            <a:chExt cx="8031402" cy="6120106"/>
          </a:xfrm>
        </p:grpSpPr>
        <p:pic>
          <p:nvPicPr>
            <p:cNvPr id="3" name="图片 2"/>
            <p:cNvPicPr>
              <a:picLocks noChangeAspect="1"/>
            </p:cNvPicPr>
            <p:nvPr/>
          </p:nvPicPr>
          <p:blipFill>
            <a:blip r:embed="rId2" cstate="print">
              <a:extLst>
                <a:ext uri="{BEBA8EAE-BF5A-486C-A8C5-ECC9F3942E4B}">
                  <a14:imgProps xmlns:a14="http://schemas.microsoft.com/office/drawing/2010/main">
                    <a14:imgLayer r:embed="rId3">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grpSp>
        <p:nvGrpSpPr>
          <p:cNvPr id="5" name="组合 4"/>
          <p:cNvGrpSpPr/>
          <p:nvPr/>
        </p:nvGrpSpPr>
        <p:grpSpPr>
          <a:xfrm>
            <a:off x="3386785" y="4435366"/>
            <a:ext cx="2038459" cy="1553351"/>
            <a:chOff x="2454851" y="680149"/>
            <a:chExt cx="8031402" cy="6120106"/>
          </a:xfrm>
        </p:grpSpPr>
        <p:pic>
          <p:nvPicPr>
            <p:cNvPr id="6" name="图片 5"/>
            <p:cNvPicPr>
              <a:picLocks noChangeAspect="1"/>
            </p:cNvPicPr>
            <p:nvPr/>
          </p:nvPicPr>
          <p:blipFill>
            <a:blip r:embed="rId2" cstate="print">
              <a:extLst>
                <a:ext uri="{BEBA8EAE-BF5A-486C-A8C5-ECC9F3942E4B}">
                  <a14:imgProps xmlns:a14="http://schemas.microsoft.com/office/drawing/2010/main">
                    <a14:imgLayer r:embed="rId3">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grpSp>
        <p:nvGrpSpPr>
          <p:cNvPr id="8" name="组合 7"/>
          <p:cNvGrpSpPr/>
          <p:nvPr/>
        </p:nvGrpSpPr>
        <p:grpSpPr>
          <a:xfrm>
            <a:off x="6705309" y="4435366"/>
            <a:ext cx="2038459" cy="1553351"/>
            <a:chOff x="2454851" y="680149"/>
            <a:chExt cx="8031402" cy="6120106"/>
          </a:xfrm>
        </p:grpSpPr>
        <p:pic>
          <p:nvPicPr>
            <p:cNvPr id="9" name="图片 8"/>
            <p:cNvPicPr>
              <a:picLocks noChangeAspect="1"/>
            </p:cNvPicPr>
            <p:nvPr/>
          </p:nvPicPr>
          <p:blipFill>
            <a:blip r:embed="rId2" cstate="print">
              <a:extLst>
                <a:ext uri="{BEBA8EAE-BF5A-486C-A8C5-ECC9F3942E4B}">
                  <a14:imgProps xmlns:a14="http://schemas.microsoft.com/office/drawing/2010/main">
                    <a14:imgLayer r:embed="rId3">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grpSp>
        <p:nvGrpSpPr>
          <p:cNvPr id="11" name="组合 10"/>
          <p:cNvGrpSpPr/>
          <p:nvPr/>
        </p:nvGrpSpPr>
        <p:grpSpPr>
          <a:xfrm>
            <a:off x="9547440" y="4435366"/>
            <a:ext cx="2038459" cy="1553351"/>
            <a:chOff x="2454851" y="680149"/>
            <a:chExt cx="8031402" cy="6120106"/>
          </a:xfrm>
        </p:grpSpPr>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ackgroundRemoval t="2415" b="95330" l="9859" r="89816">
                          <a14:foregroundMark x1="27736" y1="31401" x2="50163" y2="51691"/>
                        </a14:backgroundRemoval>
                      </a14:imgEffect>
                    </a14:imgLayer>
                  </a14:imgProps>
                </a:ex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sp>
        <p:nvSpPr>
          <p:cNvPr id="14" name="矩形 13"/>
          <p:cNvSpPr/>
          <p:nvPr/>
        </p:nvSpPr>
        <p:spPr>
          <a:xfrm>
            <a:off x="375037" y="215052"/>
            <a:ext cx="9628277" cy="52322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r>
              <a:rPr lang="en-US" altLang="zh-CN" sz="28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System Architecture - Headquarters Command Center</a:t>
            </a:r>
            <a:endParaRPr lang="zh-CN" altLang="en-US" sz="2800"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15" name="矩形 14"/>
          <p:cNvSpPr/>
          <p:nvPr/>
        </p:nvSpPr>
        <p:spPr bwMode="auto">
          <a:xfrm>
            <a:off x="207152" y="2774977"/>
            <a:ext cx="11771488" cy="467578"/>
          </a:xfrm>
          <a:prstGeom prst="rect">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r>
              <a:rPr lang="en-US" altLang="zh-CN" sz="1400" dirty="0">
                <a:solidFill>
                  <a:srgbClr val="FFFFFF"/>
                </a:solidFill>
                <a:cs typeface="Segoe UI Light" panose="020B0502040204020203" pitchFamily="34" charset="0"/>
                <a:sym typeface="Calibri" pitchFamily="34" charset="0"/>
              </a:rPr>
              <a:t>LAN</a:t>
            </a:r>
            <a:endParaRPr lang="zh-CN" altLang="en-US" sz="1400" dirty="0">
              <a:solidFill>
                <a:srgbClr val="FFFFFF"/>
              </a:solidFill>
              <a:cs typeface="Segoe UI Light" panose="020B0502040204020203" pitchFamily="34" charset="0"/>
              <a:sym typeface="Calibri" pitchFamily="34" charset="0"/>
            </a:endParaRPr>
          </a:p>
        </p:txBody>
      </p:sp>
      <p:pic>
        <p:nvPicPr>
          <p:cNvPr id="16" name="图片 15"/>
          <p:cNvPicPr>
            <a:picLocks noChangeAspect="1"/>
          </p:cNvPicPr>
          <p:nvPr/>
        </p:nvPicPr>
        <p:blipFill rotWithShape="1">
          <a:blip r:embed="rId5"/>
          <a:srcRect t="29761"/>
          <a:stretch/>
        </p:blipFill>
        <p:spPr>
          <a:xfrm rot="16200000">
            <a:off x="9215039" y="1661671"/>
            <a:ext cx="232899" cy="347107"/>
          </a:xfrm>
          <a:prstGeom prst="rect">
            <a:avLst/>
          </a:prstGeom>
        </p:spPr>
      </p:pic>
      <p:sp>
        <p:nvSpPr>
          <p:cNvPr id="18" name="文本框 17"/>
          <p:cNvSpPr txBox="1">
            <a:spLocks noChangeArrowheads="1"/>
          </p:cNvSpPr>
          <p:nvPr/>
        </p:nvSpPr>
        <p:spPr bwMode="auto">
          <a:xfrm>
            <a:off x="9660227" y="994059"/>
            <a:ext cx="1493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Video</a:t>
            </a:r>
            <a:r>
              <a:rPr lang="en-US" altLang="zh-CN" sz="1600" b="1" dirty="0">
                <a:solidFill>
                  <a:srgbClr val="1076AC"/>
                </a:solidFill>
                <a:latin typeface="+mn-lt"/>
                <a:ea typeface="Segoe UI Emoji" panose="020B0502040204020203" pitchFamily="34" charset="0"/>
                <a:cs typeface="Segoe UI Light" panose="020B0502040204020203" pitchFamily="34" charset="0"/>
              </a:rPr>
              <a:t> </a:t>
            </a:r>
            <a:r>
              <a:rPr lang="en-US" altLang="zh-CN" b="1" dirty="0">
                <a:solidFill>
                  <a:schemeClr val="bg2">
                    <a:lumMod val="25000"/>
                  </a:schemeClr>
                </a:solidFill>
                <a:ea typeface="+mn-ea"/>
                <a:cs typeface="Calibri" panose="020F0502020204030204" pitchFamily="34" charset="0"/>
              </a:rPr>
              <a:t>Wall</a:t>
            </a:r>
          </a:p>
        </p:txBody>
      </p:sp>
      <p:sp>
        <p:nvSpPr>
          <p:cNvPr id="20" name="文本框 19"/>
          <p:cNvSpPr txBox="1">
            <a:spLocks noChangeArrowheads="1"/>
          </p:cNvSpPr>
          <p:nvPr/>
        </p:nvSpPr>
        <p:spPr bwMode="auto">
          <a:xfrm>
            <a:off x="832042" y="988773"/>
            <a:ext cx="1046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VMS</a:t>
            </a:r>
          </a:p>
        </p:txBody>
      </p:sp>
      <p:sp>
        <p:nvSpPr>
          <p:cNvPr id="21" name="文本框 20"/>
          <p:cNvSpPr txBox="1">
            <a:spLocks noChangeArrowheads="1"/>
          </p:cNvSpPr>
          <p:nvPr/>
        </p:nvSpPr>
        <p:spPr bwMode="auto">
          <a:xfrm>
            <a:off x="5998724" y="990601"/>
            <a:ext cx="1046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IPSAN</a:t>
            </a:r>
          </a:p>
        </p:txBody>
      </p:sp>
      <p:pic>
        <p:nvPicPr>
          <p:cNvPr id="22" name="图片 21">
            <a:extLst>
              <a:ext uri="{FF2B5EF4-FFF2-40B4-BE49-F238E27FC236}">
                <a16:creationId xmlns:a16="http://schemas.microsoft.com/office/drawing/2014/main" id="{E2401386-6966-4EAF-881A-338AB8406E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6602" y="1193402"/>
            <a:ext cx="1811778" cy="1207299"/>
          </a:xfrm>
          <a:prstGeom prst="rect">
            <a:avLst/>
          </a:prstGeom>
          <a:effectLst>
            <a:outerShdw blurRad="50800" dist="38100" dir="2700000" algn="tl" rotWithShape="0">
              <a:prstClr val="black">
                <a:alpha val="40000"/>
              </a:prstClr>
            </a:outerShdw>
          </a:effectLst>
        </p:spPr>
      </p:pic>
      <p:cxnSp>
        <p:nvCxnSpPr>
          <p:cNvPr id="32" name="直接连接符 31"/>
          <p:cNvCxnSpPr/>
          <p:nvPr/>
        </p:nvCxnSpPr>
        <p:spPr>
          <a:xfrm>
            <a:off x="8324390" y="1834577"/>
            <a:ext cx="0" cy="956502"/>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pic>
        <p:nvPicPr>
          <p:cNvPr id="33" name="图片 32" descr="C:\Users\y09670\Desktop\0235C6J6-F.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26569" y="1629259"/>
            <a:ext cx="999362" cy="455184"/>
          </a:xfrm>
          <a:prstGeom prst="rect">
            <a:avLst/>
          </a:prstGeom>
          <a:noFill/>
          <a:ln>
            <a:noFill/>
          </a:ln>
        </p:spPr>
      </p:pic>
      <p:sp>
        <p:nvSpPr>
          <p:cNvPr id="34" name="文本框 33"/>
          <p:cNvSpPr txBox="1">
            <a:spLocks noChangeArrowheads="1"/>
          </p:cNvSpPr>
          <p:nvPr/>
        </p:nvSpPr>
        <p:spPr bwMode="auto">
          <a:xfrm>
            <a:off x="7536660" y="985822"/>
            <a:ext cx="1504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Decoder</a:t>
            </a:r>
          </a:p>
        </p:txBody>
      </p:sp>
      <p:cxnSp>
        <p:nvCxnSpPr>
          <p:cNvPr id="39" name="直接连接符 38"/>
          <p:cNvCxnSpPr/>
          <p:nvPr/>
        </p:nvCxnSpPr>
        <p:spPr>
          <a:xfrm>
            <a:off x="1874982" y="3557911"/>
            <a:ext cx="8807928" cy="0"/>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874982" y="3557911"/>
            <a:ext cx="0" cy="1214993"/>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0682910" y="3557911"/>
            <a:ext cx="0" cy="1324247"/>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828874" y="3557911"/>
            <a:ext cx="0" cy="1214993"/>
          </a:xfrm>
          <a:prstGeom prst="line">
            <a:avLst/>
          </a:prstGeom>
          <a:ln w="28575">
            <a:solidFill>
              <a:srgbClr val="127FB8"/>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5740966" y="5922421"/>
            <a:ext cx="975900" cy="369332"/>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p:sp>
        <p:nvSpPr>
          <p:cNvPr id="50" name="文本框 49"/>
          <p:cNvSpPr txBox="1"/>
          <p:nvPr/>
        </p:nvSpPr>
        <p:spPr>
          <a:xfrm>
            <a:off x="1351317" y="6072915"/>
            <a:ext cx="1429791" cy="369332"/>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Branch 1</a:t>
            </a:r>
            <a:endParaRPr lang="zh-CN" altLang="en-US" dirty="0">
              <a:latin typeface="Calibri" panose="020F0502020204030204" pitchFamily="34" charset="0"/>
              <a:cs typeface="Calibri" panose="020F0502020204030204" pitchFamily="34" charset="0"/>
            </a:endParaRPr>
          </a:p>
        </p:txBody>
      </p:sp>
      <p:sp>
        <p:nvSpPr>
          <p:cNvPr id="51" name="文本框 50"/>
          <p:cNvSpPr txBox="1"/>
          <p:nvPr/>
        </p:nvSpPr>
        <p:spPr>
          <a:xfrm>
            <a:off x="3902743" y="6072915"/>
            <a:ext cx="1429791" cy="369332"/>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Branch 2</a:t>
            </a:r>
            <a:endParaRPr lang="zh-CN" altLang="en-US" dirty="0">
              <a:latin typeface="Calibri" panose="020F0502020204030204" pitchFamily="34" charset="0"/>
              <a:cs typeface="Calibri" panose="020F0502020204030204" pitchFamily="34" charset="0"/>
            </a:endParaRPr>
          </a:p>
        </p:txBody>
      </p:sp>
      <p:sp>
        <p:nvSpPr>
          <p:cNvPr id="52" name="文本框 51"/>
          <p:cNvSpPr txBox="1"/>
          <p:nvPr/>
        </p:nvSpPr>
        <p:spPr>
          <a:xfrm>
            <a:off x="7290293" y="6072915"/>
            <a:ext cx="1429791" cy="369332"/>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Branch 3</a:t>
            </a:r>
            <a:endParaRPr lang="zh-CN" altLang="en-US" dirty="0">
              <a:latin typeface="Calibri" panose="020F0502020204030204" pitchFamily="34" charset="0"/>
              <a:cs typeface="Calibri" panose="020F0502020204030204" pitchFamily="34" charset="0"/>
            </a:endParaRPr>
          </a:p>
        </p:txBody>
      </p:sp>
      <p:sp>
        <p:nvSpPr>
          <p:cNvPr id="53" name="文本框 52"/>
          <p:cNvSpPr txBox="1"/>
          <p:nvPr/>
        </p:nvSpPr>
        <p:spPr>
          <a:xfrm>
            <a:off x="10088918" y="6070389"/>
            <a:ext cx="1429791" cy="369332"/>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Branch 4</a:t>
            </a:r>
            <a:endParaRPr lang="zh-CN" altLang="en-US" dirty="0">
              <a:latin typeface="Calibri" panose="020F0502020204030204" pitchFamily="34" charset="0"/>
              <a:cs typeface="Calibri" panose="020F0502020204030204" pitchFamily="34" charset="0"/>
            </a:endParaRPr>
          </a:p>
        </p:txBody>
      </p:sp>
      <p:pic>
        <p:nvPicPr>
          <p:cNvPr id="40" name="图片 39" descr="\\10.222.136.194\e\01-彩页\02 屏显设备\01-52拼接屏\海外\LCD拼接显示单元彩页海外实物.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04786" y="1424486"/>
            <a:ext cx="1163808" cy="977599"/>
          </a:xfrm>
          <a:prstGeom prst="rect">
            <a:avLst/>
          </a:prstGeom>
          <a:noFill/>
          <a:ln>
            <a:noFill/>
          </a:ln>
        </p:spPr>
      </p:pic>
      <p:pic>
        <p:nvPicPr>
          <p:cNvPr id="41" name="图片 40"/>
          <p:cNvPicPr>
            <a:picLocks noChangeAspect="1"/>
          </p:cNvPicPr>
          <p:nvPr/>
        </p:nvPicPr>
        <p:blipFill rotWithShape="1">
          <a:blip r:embed="rId9" cstate="print">
            <a:extLst>
              <a:ext uri="{28A0092B-C50C-407E-A947-70E740481C1C}">
                <a14:useLocalDpi xmlns:a14="http://schemas.microsoft.com/office/drawing/2010/main" val="0"/>
              </a:ext>
            </a:extLst>
          </a:blip>
          <a:srcRect l="15991" t="39834" r="16796" b="8203"/>
          <a:stretch/>
        </p:blipFill>
        <p:spPr>
          <a:xfrm>
            <a:off x="533922" y="1321610"/>
            <a:ext cx="1634790" cy="724078"/>
          </a:xfrm>
          <a:prstGeom prst="rect">
            <a:avLst/>
          </a:prstGeom>
        </p:spPr>
      </p:pic>
      <p:pic>
        <p:nvPicPr>
          <p:cNvPr id="42" name="图片 41" descr="\\Inforsrv-new\产品资料库\03-后端\03-产品彩页\中文\02-NVR\00-临时彩页\UNV ECS-B300-I1@8(-HD) 产品彩页V1.0\图片\ECS-B300-I1@8(-HD)-智能边缘计算服务器-国内版-UNV\UVTC0235C4RKXR-F.png"/>
          <p:cNvPicPr/>
          <p:nvPr/>
        </p:nvPicPr>
        <p:blipFill>
          <a:blip r:embed="rId10" cstate="print"/>
          <a:srcRect l="21629" t="41157" r="18908" b="25167"/>
          <a:stretch>
            <a:fillRect/>
          </a:stretch>
        </p:blipFill>
        <p:spPr bwMode="auto">
          <a:xfrm>
            <a:off x="4179001" y="1629259"/>
            <a:ext cx="1255558" cy="373665"/>
          </a:xfrm>
          <a:prstGeom prst="rect">
            <a:avLst/>
          </a:prstGeom>
          <a:noFill/>
          <a:ln w="9525">
            <a:noFill/>
            <a:miter lim="800000"/>
            <a:headEnd/>
            <a:tailEnd/>
          </a:ln>
        </p:spPr>
      </p:pic>
      <p:sp>
        <p:nvSpPr>
          <p:cNvPr id="46" name="文本框 45"/>
          <p:cNvSpPr txBox="1">
            <a:spLocks noChangeArrowheads="1"/>
          </p:cNvSpPr>
          <p:nvPr/>
        </p:nvSpPr>
        <p:spPr bwMode="auto">
          <a:xfrm>
            <a:off x="4057109" y="991593"/>
            <a:ext cx="1376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Smart Box</a:t>
            </a:r>
          </a:p>
        </p:txBody>
      </p:sp>
      <p:pic>
        <p:nvPicPr>
          <p:cNvPr id="54" name="图片 53"/>
          <p:cNvPicPr>
            <a:picLocks noChangeAspect="1"/>
          </p:cNvPicPr>
          <p:nvPr/>
        </p:nvPicPr>
        <p:blipFill rotWithShape="1">
          <a:blip r:embed="rId11" cstate="print">
            <a:extLst>
              <a:ext uri="{28A0092B-C50C-407E-A947-70E740481C1C}">
                <a14:useLocalDpi xmlns:a14="http://schemas.microsoft.com/office/drawing/2010/main" val="0"/>
              </a:ext>
            </a:extLst>
          </a:blip>
          <a:srcRect l="7034" t="35038" r="7410" b="22482"/>
          <a:stretch/>
        </p:blipFill>
        <p:spPr>
          <a:xfrm flipH="1">
            <a:off x="2524962" y="1577851"/>
            <a:ext cx="1331826" cy="439134"/>
          </a:xfrm>
          <a:prstGeom prst="rect">
            <a:avLst/>
          </a:prstGeom>
        </p:spPr>
      </p:pic>
      <p:sp>
        <p:nvSpPr>
          <p:cNvPr id="56" name="文本框 55"/>
          <p:cNvSpPr txBox="1">
            <a:spLocks noChangeArrowheads="1"/>
          </p:cNvSpPr>
          <p:nvPr/>
        </p:nvSpPr>
        <p:spPr bwMode="auto">
          <a:xfrm>
            <a:off x="2466832" y="847322"/>
            <a:ext cx="14955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b="1" dirty="0">
                <a:solidFill>
                  <a:schemeClr val="bg2">
                    <a:lumMod val="25000"/>
                  </a:schemeClr>
                </a:solidFill>
                <a:ea typeface="+mn-ea"/>
                <a:cs typeface="Calibri" panose="020F0502020204030204" pitchFamily="34" charset="0"/>
              </a:rPr>
              <a:t>Hot Spare NVR</a:t>
            </a:r>
          </a:p>
        </p:txBody>
      </p:sp>
    </p:spTree>
    <p:extLst>
      <p:ext uri="{BB962C8B-B14F-4D97-AF65-F5344CB8AC3E}">
        <p14:creationId xmlns:p14="http://schemas.microsoft.com/office/powerpoint/2010/main" val="172324268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7601" y="1743102"/>
            <a:ext cx="6480172" cy="1990288"/>
          </a:xfrm>
          <a:prstGeom prst="rect">
            <a:avLst/>
          </a:prstGeom>
        </p:spPr>
        <p:txBody>
          <a:bodyPr wrap="square">
            <a:spAutoFit/>
          </a:bodyPr>
          <a:lstStyle/>
          <a:p>
            <a:pPr algn="just">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Wide Angle technology realize the horizontal viewing angle       </a:t>
            </a:r>
          </a:p>
          <a:p>
            <a:pPr algn="just">
              <a:lnSpc>
                <a:spcPts val="1800"/>
              </a:lnSpc>
              <a:spcBef>
                <a:spcPts val="600"/>
              </a:spcBef>
              <a:spcAft>
                <a:spcPts val="200"/>
              </a:spcAft>
              <a:buSzPts val="750"/>
            </a:pPr>
            <a:r>
              <a:rPr lang="en-US" altLang="zh-CN" i="1" dirty="0">
                <a:solidFill>
                  <a:schemeClr val="bg2">
                    <a:lumMod val="25000"/>
                  </a:schemeClr>
                </a:solidFill>
                <a:latin typeface="Calibri" panose="020F0502020204030204" pitchFamily="34" charset="0"/>
                <a:cs typeface="Calibri" panose="020F0502020204030204" pitchFamily="34" charset="0"/>
              </a:rPr>
              <a:t>    of 180°, guard the security outside the bank.</a:t>
            </a:r>
            <a:r>
              <a:rPr lang="en-US" altLang="zh-CN" b="1" i="1" dirty="0">
                <a:ln/>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 </a:t>
            </a:r>
          </a:p>
          <a:p>
            <a:pPr algn="just">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High quality image with 5MP 16:9 ratio.</a:t>
            </a:r>
          </a:p>
          <a:p>
            <a:pPr lvl="0" algn="just">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Smart intrusion prevention, accurately focus on human, motor </a:t>
            </a:r>
          </a:p>
          <a:p>
            <a:pPr lvl="0" algn="just">
              <a:lnSpc>
                <a:spcPts val="1800"/>
              </a:lnSpc>
              <a:spcBef>
                <a:spcPts val="600"/>
              </a:spcBef>
              <a:spcAft>
                <a:spcPts val="200"/>
              </a:spcAft>
              <a:buSzPts val="750"/>
            </a:pPr>
            <a:r>
              <a:rPr lang="en-US" altLang="zh-CN" i="1" dirty="0">
                <a:solidFill>
                  <a:schemeClr val="tx1">
                    <a:lumMod val="75000"/>
                    <a:lumOff val="25000"/>
                  </a:schemeClr>
                </a:solidFill>
                <a:latin typeface="Calibri" panose="020F0502020204030204" pitchFamily="34" charset="0"/>
                <a:cs typeface="Calibri" panose="020F0502020204030204"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vehicle and non-motor vehicle.</a:t>
            </a:r>
          </a:p>
          <a:p>
            <a:pPr lvl="0" algn="just">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Excellent night performance, clear night IR images.</a:t>
            </a: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31524" t="37593" r="26450" b="30926"/>
          <a:stretch/>
        </p:blipFill>
        <p:spPr>
          <a:xfrm>
            <a:off x="5397601" y="808069"/>
            <a:ext cx="1472754" cy="775133"/>
          </a:xfrm>
          <a:prstGeom prst="rect">
            <a:avLst/>
          </a:prstGeom>
        </p:spPr>
      </p:pic>
      <p:pic>
        <p:nvPicPr>
          <p:cNvPr id="4" name="图片 3"/>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6595758" y="3976901"/>
            <a:ext cx="4520440" cy="2294612"/>
          </a:xfrm>
          <a:prstGeom prst="rect">
            <a:avLst/>
          </a:prstGeom>
        </p:spPr>
      </p:pic>
      <p:sp>
        <p:nvSpPr>
          <p:cNvPr id="5" name="矩形 4"/>
          <p:cNvSpPr/>
          <p:nvPr/>
        </p:nvSpPr>
        <p:spPr>
          <a:xfrm>
            <a:off x="7151674" y="808069"/>
            <a:ext cx="4253597"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5MP 180° Ultra-Wide Mini Bullet Camera</a:t>
            </a:r>
            <a:endParaRPr lang="zh-CN" altLang="zh-CN" b="1" dirty="0">
              <a:solidFill>
                <a:schemeClr val="bg2">
                  <a:lumMod val="25000"/>
                </a:schemeClr>
              </a:solidFill>
              <a:latin typeface="Calibri" panose="020F0502020204030204" pitchFamily="34" charset="0"/>
              <a:cs typeface="Calibri" panose="020F0502020204030204" pitchFamily="34" charset="0"/>
            </a:endParaRPr>
          </a:p>
        </p:txBody>
      </p:sp>
      <p:sp>
        <p:nvSpPr>
          <p:cNvPr id="6" name="矩形 5"/>
          <p:cNvSpPr/>
          <p:nvPr/>
        </p:nvSpPr>
        <p:spPr>
          <a:xfrm>
            <a:off x="573232" y="332255"/>
            <a:ext cx="1728358"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cap="none" spc="0" dirty="0">
                <a:ln/>
                <a:solidFill>
                  <a:srgbClr val="368EC5"/>
                </a:solidFill>
                <a:effectLst/>
                <a:latin typeface="Segoe UI Black" panose="020B0A02040204020203" pitchFamily="34" charset="0"/>
                <a:ea typeface="Segoe UI Black" panose="020B0A02040204020203" pitchFamily="34" charset="0"/>
                <a:cs typeface="Segoe UI" panose="020B0502040204020203" pitchFamily="34" charset="0"/>
              </a:rPr>
              <a:t>Outside</a:t>
            </a:r>
          </a:p>
        </p:txBody>
      </p:sp>
      <p:pic>
        <p:nvPicPr>
          <p:cNvPr id="9" name="图片 8"/>
          <p:cNvPicPr>
            <a:picLocks noChangeAspect="1"/>
          </p:cNvPicPr>
          <p:nvPr/>
        </p:nvPicPr>
        <p:blipFill>
          <a:blip r:embed="rId4"/>
          <a:stretch>
            <a:fillRect/>
          </a:stretch>
        </p:blipFill>
        <p:spPr>
          <a:xfrm>
            <a:off x="726395" y="1436946"/>
            <a:ext cx="4287850" cy="2803359"/>
          </a:xfrm>
          <a:prstGeom prst="rect">
            <a:avLst/>
          </a:prstGeom>
        </p:spPr>
      </p:pic>
      <p:pic>
        <p:nvPicPr>
          <p:cNvPr id="11" name="图片 10"/>
          <p:cNvPicPr>
            <a:picLocks noChangeAspect="1"/>
          </p:cNvPicPr>
          <p:nvPr/>
        </p:nvPicPr>
        <p:blipFill rotWithShape="1">
          <a:blip r:embed="rId5"/>
          <a:srcRect l="1581" t="794" r="2759" b="1082"/>
          <a:stretch/>
        </p:blipFill>
        <p:spPr>
          <a:xfrm>
            <a:off x="5544559" y="4469426"/>
            <a:ext cx="681464" cy="1625031"/>
          </a:xfrm>
          <a:prstGeom prst="rect">
            <a:avLst/>
          </a:prstGeom>
          <a:ln w="28575">
            <a:solidFill>
              <a:srgbClr val="48A1D4"/>
            </a:solidFill>
          </a:ln>
        </p:spPr>
      </p:pic>
      <p:sp>
        <p:nvSpPr>
          <p:cNvPr id="8" name="矩形 7"/>
          <p:cNvSpPr/>
          <p:nvPr/>
        </p:nvSpPr>
        <p:spPr>
          <a:xfrm>
            <a:off x="6588894" y="4858330"/>
            <a:ext cx="400772" cy="1080745"/>
          </a:xfrm>
          <a:prstGeom prst="rect">
            <a:avLst/>
          </a:prstGeom>
          <a:noFill/>
          <a:ln w="28575">
            <a:solidFill>
              <a:srgbClr val="48A1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240499" y="4457843"/>
            <a:ext cx="359255" cy="440519"/>
          </a:xfrm>
          <a:prstGeom prst="line">
            <a:avLst/>
          </a:prstGeom>
          <a:ln>
            <a:solidFill>
              <a:srgbClr val="48A1D4"/>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7" name="直接连接符 16"/>
          <p:cNvCxnSpPr/>
          <p:nvPr/>
        </p:nvCxnSpPr>
        <p:spPr>
          <a:xfrm flipH="1">
            <a:off x="6218780" y="5939076"/>
            <a:ext cx="370114" cy="163040"/>
          </a:xfrm>
          <a:prstGeom prst="line">
            <a:avLst/>
          </a:prstGeom>
          <a:ln>
            <a:solidFill>
              <a:srgbClr val="48A1D4"/>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8" name="TextBox 31">
            <a:extLst>
              <a:ext uri="{FF2B5EF4-FFF2-40B4-BE49-F238E27FC236}">
                <a16:creationId xmlns:a16="http://schemas.microsoft.com/office/drawing/2014/main" id="{B9BEA96D-96E7-4866-A359-7F28A484DCF9}"/>
              </a:ext>
            </a:extLst>
          </p:cNvPr>
          <p:cNvSpPr txBox="1"/>
          <p:nvPr/>
        </p:nvSpPr>
        <p:spPr>
          <a:xfrm>
            <a:off x="647663" y="4290926"/>
            <a:ext cx="4441013" cy="1067571"/>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Outside the bank gate is an important monitoring scene that cannot be ignored. There is a need for a wide-angle camera that is suitable for outdoor use to cover a wide street view.</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sp>
        <p:nvSpPr>
          <p:cNvPr id="20" name="圆角矩形 19"/>
          <p:cNvSpPr/>
          <p:nvPr/>
        </p:nvSpPr>
        <p:spPr>
          <a:xfrm>
            <a:off x="6226023" y="6307914"/>
            <a:ext cx="4296697" cy="281823"/>
          </a:xfrm>
          <a:prstGeom prst="roundRect">
            <a:avLst>
              <a:gd name="adj" fmla="val 37772"/>
            </a:avLst>
          </a:prstGeom>
          <a:solidFill>
            <a:srgbClr val="48A1D4"/>
          </a:solidFill>
          <a:ln>
            <a:solidFill>
              <a:srgbClr val="48A1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Ultra-wide field of view with extreme details</a:t>
            </a:r>
          </a:p>
        </p:txBody>
      </p:sp>
      <p:cxnSp>
        <p:nvCxnSpPr>
          <p:cNvPr id="21" name="直接连接符 20"/>
          <p:cNvCxnSpPr/>
          <p:nvPr/>
        </p:nvCxnSpPr>
        <p:spPr>
          <a:xfrm>
            <a:off x="7005178" y="849228"/>
            <a:ext cx="0" cy="660572"/>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19582108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8629" y="346647"/>
            <a:ext cx="2437911"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Parking lot</a:t>
            </a:r>
          </a:p>
        </p:txBody>
      </p:sp>
      <p:pic>
        <p:nvPicPr>
          <p:cNvPr id="10" name="图片 9"/>
          <p:cNvPicPr/>
          <p:nvPr/>
        </p:nvPicPr>
        <p:blipFill rotWithShape="1">
          <a:blip r:embed="rId4" cstate="print">
            <a:extLst>
              <a:ext uri="{28A0092B-C50C-407E-A947-70E740481C1C}">
                <a14:useLocalDpi xmlns:a14="http://schemas.microsoft.com/office/drawing/2010/main" val="0"/>
              </a:ext>
            </a:extLst>
          </a:blip>
          <a:srcRect l="10769" t="30328" r="11692" b="32787"/>
          <a:stretch/>
        </p:blipFill>
        <p:spPr bwMode="auto">
          <a:xfrm>
            <a:off x="5276140" y="958623"/>
            <a:ext cx="1544771" cy="551704"/>
          </a:xfrm>
          <a:prstGeom prst="rect">
            <a:avLst/>
          </a:prstGeom>
          <a:noFill/>
          <a:ln>
            <a:noFill/>
          </a:ln>
          <a:extLst>
            <a:ext uri="{53640926-AAD7-44D8-BBD7-CCE9431645EC}">
              <a14:shadowObscured xmlns:a14="http://schemas.microsoft.com/office/drawing/2010/main"/>
            </a:ext>
          </a:extLst>
        </p:spPr>
      </p:pic>
      <p:sp>
        <p:nvSpPr>
          <p:cNvPr id="9" name="矩形 8"/>
          <p:cNvSpPr/>
          <p:nvPr/>
        </p:nvSpPr>
        <p:spPr>
          <a:xfrm>
            <a:off x="7119582" y="843727"/>
            <a:ext cx="3930016"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LPR (License Plate Recognition) Camera</a:t>
            </a:r>
          </a:p>
        </p:txBody>
      </p:sp>
      <p:cxnSp>
        <p:nvCxnSpPr>
          <p:cNvPr id="11" name="直接连接符 10"/>
          <p:cNvCxnSpPr/>
          <p:nvPr/>
        </p:nvCxnSpPr>
        <p:spPr>
          <a:xfrm>
            <a:off x="6964459" y="849755"/>
            <a:ext cx="0" cy="660572"/>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pic>
        <p:nvPicPr>
          <p:cNvPr id="14" name="图片 13">
            <a:extLst>
              <a:ext uri="{FF2B5EF4-FFF2-40B4-BE49-F238E27FC236}">
                <a16:creationId xmlns:a16="http://schemas.microsoft.com/office/drawing/2014/main" id="{00000000-0008-0000-0100-0000390000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6233" y="4754084"/>
            <a:ext cx="925802" cy="211198"/>
          </a:xfrm>
          <a:prstGeom prst="rect">
            <a:avLst/>
          </a:prstGeom>
        </p:spPr>
      </p:pic>
      <p:sp>
        <p:nvSpPr>
          <p:cNvPr id="15" name="文本框 14"/>
          <p:cNvSpPr txBox="1"/>
          <p:nvPr/>
        </p:nvSpPr>
        <p:spPr>
          <a:xfrm>
            <a:off x="8120555" y="5557811"/>
            <a:ext cx="3373327" cy="523220"/>
          </a:xfrm>
          <a:prstGeom prst="rect">
            <a:avLst/>
          </a:prstGeom>
          <a:noFill/>
        </p:spPr>
        <p:txBody>
          <a:bodyPr wrap="square" rtlCol="0">
            <a:spAutoFit/>
          </a:bodyPr>
          <a:lstStyle/>
          <a:p>
            <a:r>
              <a:rPr lang="en-US" altLang="zh-CN" sz="1400" dirty="0">
                <a:solidFill>
                  <a:schemeClr val="tx1">
                    <a:lumMod val="85000"/>
                    <a:lumOff val="15000"/>
                  </a:schemeClr>
                </a:solidFill>
                <a:latin typeface="Calibri" panose="020F0502020204030204" pitchFamily="34" charset="0"/>
                <a:cs typeface="Calibri" panose="020F0502020204030204" pitchFamily="34" charset="0"/>
              </a:rPr>
              <a:t>Britain, Eastern Europe, Africa, Saudi Arabia, Pakistan, The Philippines, Singapore, etc.</a:t>
            </a:r>
          </a:p>
        </p:txBody>
      </p:sp>
      <p:pic>
        <p:nvPicPr>
          <p:cNvPr id="16" name="图片 15">
            <a:extLst>
              <a:ext uri="{FF2B5EF4-FFF2-40B4-BE49-F238E27FC236}">
                <a16:creationId xmlns:a16="http://schemas.microsoft.com/office/drawing/2014/main" id="{00000000-0008-0000-0100-00002E0100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24736" y="4754084"/>
            <a:ext cx="826881" cy="212255"/>
          </a:xfrm>
          <a:prstGeom prst="rect">
            <a:avLst/>
          </a:prstGeom>
        </p:spPr>
      </p:pic>
      <p:pic>
        <p:nvPicPr>
          <p:cNvPr id="17" name="图片 16">
            <a:extLst>
              <a:ext uri="{FF2B5EF4-FFF2-40B4-BE49-F238E27FC236}">
                <a16:creationId xmlns:a16="http://schemas.microsoft.com/office/drawing/2014/main" id="{00000000-0008-0000-0100-000011000000}"/>
              </a:ext>
            </a:extLst>
          </p:cNvPr>
          <p:cNvPicPr>
            <a:picLocks noChangeAspect="1"/>
          </p:cNvPicPr>
          <p:nvPr/>
        </p:nvPicPr>
        <p:blipFill rotWithShape="1">
          <a:blip r:embed="rId7">
            <a:extLst>
              <a:ext uri="{28A0092B-C50C-407E-A947-70E740481C1C}">
                <a14:useLocalDpi xmlns:a14="http://schemas.microsoft.com/office/drawing/2010/main" val="0"/>
              </a:ext>
            </a:extLst>
          </a:blip>
          <a:srcRect b="20640"/>
          <a:stretch/>
        </p:blipFill>
        <p:spPr>
          <a:xfrm>
            <a:off x="10462791" y="4729618"/>
            <a:ext cx="854143" cy="215188"/>
          </a:xfrm>
          <a:prstGeom prst="rect">
            <a:avLst/>
          </a:prstGeom>
        </p:spPr>
      </p:pic>
      <p:pic>
        <p:nvPicPr>
          <p:cNvPr id="18" name="图片 17">
            <a:extLst>
              <a:ext uri="{FF2B5EF4-FFF2-40B4-BE49-F238E27FC236}">
                <a16:creationId xmlns:a16="http://schemas.microsoft.com/office/drawing/2014/main" id="{00000000-0008-0000-0100-00006A0000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93369" y="5128303"/>
            <a:ext cx="675104" cy="362102"/>
          </a:xfrm>
          <a:prstGeom prst="rect">
            <a:avLst/>
          </a:prstGeom>
        </p:spPr>
      </p:pic>
      <p:pic>
        <p:nvPicPr>
          <p:cNvPr id="19" name="图片 18">
            <a:extLst>
              <a:ext uri="{FF2B5EF4-FFF2-40B4-BE49-F238E27FC236}">
                <a16:creationId xmlns:a16="http://schemas.microsoft.com/office/drawing/2014/main" id="{00000000-0008-0000-0100-00000B000000}"/>
              </a:ext>
            </a:extLst>
          </p:cNvPr>
          <p:cNvPicPr>
            <a:picLocks noChangeAspect="1"/>
          </p:cNvPicPr>
          <p:nvPr/>
        </p:nvPicPr>
        <p:blipFill>
          <a:blip r:embed="rId9" cstate="print"/>
          <a:stretch>
            <a:fillRect/>
          </a:stretch>
        </p:blipFill>
        <p:spPr>
          <a:xfrm>
            <a:off x="9743226" y="5125023"/>
            <a:ext cx="720062" cy="342995"/>
          </a:xfrm>
          <a:prstGeom prst="rect">
            <a:avLst/>
          </a:prstGeom>
        </p:spPr>
      </p:pic>
      <p:pic>
        <p:nvPicPr>
          <p:cNvPr id="20" name="图片 19">
            <a:extLst>
              <a:ext uri="{FF2B5EF4-FFF2-40B4-BE49-F238E27FC236}">
                <a16:creationId xmlns:a16="http://schemas.microsoft.com/office/drawing/2014/main" id="{00000000-0008-0000-0100-00004A00000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520907" y="5126981"/>
            <a:ext cx="929559" cy="355847"/>
          </a:xfrm>
          <a:prstGeom prst="rect">
            <a:avLst/>
          </a:prstGeom>
        </p:spPr>
      </p:pic>
      <p:pic>
        <p:nvPicPr>
          <p:cNvPr id="21" name="图片 20">
            <a:extLst>
              <a:ext uri="{FF2B5EF4-FFF2-40B4-BE49-F238E27FC236}">
                <a16:creationId xmlns:a16="http://schemas.microsoft.com/office/drawing/2014/main" id="{00000000-0008-0000-0100-000050000000}"/>
              </a:ext>
            </a:extLst>
          </p:cNvPr>
          <p:cNvPicPr>
            <a:picLocks noChangeAspect="1"/>
          </p:cNvPicPr>
          <p:nvPr/>
        </p:nvPicPr>
        <p:blipFill>
          <a:blip r:embed="rId11"/>
          <a:stretch>
            <a:fillRect/>
          </a:stretch>
        </p:blipFill>
        <p:spPr>
          <a:xfrm>
            <a:off x="8201284" y="5191446"/>
            <a:ext cx="720371" cy="188405"/>
          </a:xfrm>
          <a:prstGeom prst="rect">
            <a:avLst/>
          </a:prstGeom>
        </p:spPr>
      </p:pic>
      <p:sp>
        <p:nvSpPr>
          <p:cNvPr id="23" name="圆角矩形 22"/>
          <p:cNvSpPr/>
          <p:nvPr/>
        </p:nvSpPr>
        <p:spPr>
          <a:xfrm>
            <a:off x="8306234" y="4185613"/>
            <a:ext cx="3031780" cy="296113"/>
          </a:xfrm>
          <a:prstGeom prst="roundRect">
            <a:avLst>
              <a:gd name="adj" fmla="val 37772"/>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Calibri" panose="020F0502020204030204" pitchFamily="34" charset="0"/>
                <a:cs typeface="Calibri" panose="020F0502020204030204" pitchFamily="34" charset="0"/>
              </a:rPr>
              <a:t>Supported license plate list</a:t>
            </a:r>
          </a:p>
        </p:txBody>
      </p:sp>
      <p:sp>
        <p:nvSpPr>
          <p:cNvPr id="36" name="矩形 35"/>
          <p:cNvSpPr/>
          <p:nvPr/>
        </p:nvSpPr>
        <p:spPr>
          <a:xfrm>
            <a:off x="5291709" y="1765872"/>
            <a:ext cx="6195814" cy="2323713"/>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Bank vehicle whitelist entry management.</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Fast recognition process and passage, open barrier via alarm  </a:t>
            </a:r>
          </a:p>
          <a:p>
            <a:pPr>
              <a:lnSpc>
                <a:spcPts val="1800"/>
              </a:lnSpc>
              <a:spcBef>
                <a:spcPts val="600"/>
              </a:spcBef>
              <a:spcAft>
                <a:spcPts val="200"/>
              </a:spcAft>
              <a:buSzPts val="750"/>
            </a:pPr>
            <a:r>
              <a:rPr lang="en-US" altLang="zh-CN" i="1" dirty="0">
                <a:solidFill>
                  <a:schemeClr val="bg2">
                    <a:lumMod val="25000"/>
                  </a:schemeClr>
                </a:solidFill>
                <a:latin typeface="Calibri" panose="020F0502020204030204" pitchFamily="34" charset="0"/>
                <a:cs typeface="Calibri" panose="020F0502020204030204" pitchFamily="34" charset="0"/>
              </a:rPr>
              <a:t>    I/O quickly after recognition.</a:t>
            </a:r>
          </a:p>
          <a:p>
            <a:pPr lvl="0">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Low labor cost, recognition and barrier-opening automatically, </a:t>
            </a:r>
          </a:p>
          <a:p>
            <a:pPr lvl="0">
              <a:lnSpc>
                <a:spcPts val="1800"/>
              </a:lnSpc>
              <a:spcBef>
                <a:spcPts val="600"/>
              </a:spcBef>
              <a:spcAft>
                <a:spcPts val="200"/>
              </a:spcAft>
              <a:buSzPts val="750"/>
            </a:pPr>
            <a:r>
              <a:rPr lang="en-US" altLang="zh-CN" i="1" dirty="0">
                <a:solidFill>
                  <a:schemeClr val="bg2">
                    <a:lumMod val="25000"/>
                  </a:schemeClr>
                </a:solidFill>
                <a:latin typeface="Calibri" panose="020F0502020204030204" pitchFamily="34" charset="0"/>
                <a:cs typeface="Calibri" panose="020F0502020204030204" pitchFamily="34" charset="0"/>
              </a:rPr>
              <a:t>    no need a guard in site.</a:t>
            </a:r>
          </a:p>
          <a:p>
            <a:pPr lvl="0">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bg2">
                    <a:lumMod val="25000"/>
                  </a:schemeClr>
                </a:solidFill>
                <a:latin typeface="Calibri" panose="020F0502020204030204" pitchFamily="34" charset="0"/>
                <a:cs typeface="Calibri" panose="020F0502020204030204" pitchFamily="34" charset="0"/>
              </a:rPr>
              <a:t>Comprehensive record, make sure there's a track record after  </a:t>
            </a:r>
          </a:p>
          <a:p>
            <a:pPr lvl="0">
              <a:lnSpc>
                <a:spcPts val="1800"/>
              </a:lnSpc>
              <a:spcBef>
                <a:spcPts val="600"/>
              </a:spcBef>
              <a:spcAft>
                <a:spcPts val="200"/>
              </a:spcAft>
              <a:buSzPts val="750"/>
            </a:pPr>
            <a:r>
              <a:rPr lang="en-US" altLang="zh-CN" i="1" dirty="0">
                <a:solidFill>
                  <a:schemeClr val="bg2">
                    <a:lumMod val="25000"/>
                  </a:schemeClr>
                </a:solidFill>
                <a:latin typeface="Calibri" panose="020F0502020204030204" pitchFamily="34" charset="0"/>
                <a:cs typeface="Calibri" panose="020F0502020204030204" pitchFamily="34" charset="0"/>
              </a:rPr>
              <a:t>    accident.</a:t>
            </a:r>
          </a:p>
        </p:txBody>
      </p:sp>
      <p:grpSp>
        <p:nvGrpSpPr>
          <p:cNvPr id="4" name="组合 3"/>
          <p:cNvGrpSpPr/>
          <p:nvPr/>
        </p:nvGrpSpPr>
        <p:grpSpPr>
          <a:xfrm>
            <a:off x="5157231" y="4241173"/>
            <a:ext cx="2796638" cy="1908789"/>
            <a:chOff x="1519485" y="4678961"/>
            <a:chExt cx="2796638" cy="1908789"/>
          </a:xfrm>
        </p:grpSpPr>
        <p:grpSp>
          <p:nvGrpSpPr>
            <p:cNvPr id="37" name="组合 36"/>
            <p:cNvGrpSpPr/>
            <p:nvPr/>
          </p:nvGrpSpPr>
          <p:grpSpPr>
            <a:xfrm>
              <a:off x="1519485" y="4678961"/>
              <a:ext cx="2796638" cy="1908789"/>
              <a:chOff x="6254727" y="369462"/>
              <a:chExt cx="3648690" cy="2490340"/>
            </a:xfrm>
          </p:grpSpPr>
          <p:grpSp>
            <p:nvGrpSpPr>
              <p:cNvPr id="38" name="组合 37"/>
              <p:cNvGrpSpPr/>
              <p:nvPr/>
            </p:nvGrpSpPr>
            <p:grpSpPr>
              <a:xfrm>
                <a:off x="6435346" y="569383"/>
                <a:ext cx="3269068" cy="2035882"/>
                <a:chOff x="613594" y="1216275"/>
                <a:chExt cx="3962566" cy="2467773"/>
              </a:xfrm>
            </p:grpSpPr>
            <p:grpSp>
              <p:nvGrpSpPr>
                <p:cNvPr id="40" name="4ddaa1db-17ed-4cd1-9c7d-6f540c4578e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613594" y="2120740"/>
                  <a:ext cx="2322177" cy="1563308"/>
                  <a:chOff x="3070226" y="1655763"/>
                  <a:chExt cx="6067425" cy="4084638"/>
                </a:xfrm>
              </p:grpSpPr>
              <p:sp>
                <p:nvSpPr>
                  <p:cNvPr id="49" name="îŝ1ïďê">
                    <a:extLst>
                      <a:ext uri="{FF2B5EF4-FFF2-40B4-BE49-F238E27FC236}">
                        <a16:creationId xmlns:a16="http://schemas.microsoft.com/office/drawing/2014/main" id="{0D615EF5-115E-4F95-88DF-A1C15379D3CD}"/>
                      </a:ext>
                    </a:extLst>
                  </p:cNvPr>
                  <p:cNvSpPr/>
                  <p:nvPr/>
                </p:nvSpPr>
                <p:spPr bwMode="auto">
                  <a:xfrm>
                    <a:off x="3070226" y="5532438"/>
                    <a:ext cx="6067425" cy="207963"/>
                  </a:xfrm>
                  <a:prstGeom prst="ellipse">
                    <a:avLst/>
                  </a:prstGeom>
                  <a:solidFill>
                    <a:srgbClr val="C6C5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íṧ1iďe">
                    <a:extLst>
                      <a:ext uri="{FF2B5EF4-FFF2-40B4-BE49-F238E27FC236}">
                        <a16:creationId xmlns:a16="http://schemas.microsoft.com/office/drawing/2014/main" id="{4D479DD5-ED5E-4323-905A-D31D97AE4229}"/>
                      </a:ext>
                    </a:extLst>
                  </p:cNvPr>
                  <p:cNvSpPr/>
                  <p:nvPr/>
                </p:nvSpPr>
                <p:spPr bwMode="auto">
                  <a:xfrm>
                    <a:off x="7902576" y="4119563"/>
                    <a:ext cx="701675" cy="1536700"/>
                  </a:xfrm>
                  <a:custGeom>
                    <a:avLst/>
                    <a:gdLst>
                      <a:gd name="T0" fmla="*/ 74 w 91"/>
                      <a:gd name="T1" fmla="*/ 199 h 199"/>
                      <a:gd name="T2" fmla="*/ 18 w 91"/>
                      <a:gd name="T3" fmla="*/ 199 h 199"/>
                      <a:gd name="T4" fmla="*/ 0 w 91"/>
                      <a:gd name="T5" fmla="*/ 181 h 199"/>
                      <a:gd name="T6" fmla="*/ 0 w 91"/>
                      <a:gd name="T7" fmla="*/ 17 h 199"/>
                      <a:gd name="T8" fmla="*/ 18 w 91"/>
                      <a:gd name="T9" fmla="*/ 0 h 199"/>
                      <a:gd name="T10" fmla="*/ 74 w 91"/>
                      <a:gd name="T11" fmla="*/ 0 h 199"/>
                      <a:gd name="T12" fmla="*/ 91 w 91"/>
                      <a:gd name="T13" fmla="*/ 17 h 199"/>
                      <a:gd name="T14" fmla="*/ 91 w 91"/>
                      <a:gd name="T15" fmla="*/ 181 h 199"/>
                      <a:gd name="T16" fmla="*/ 74 w 91"/>
                      <a:gd name="T17" fmla="*/ 1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99">
                        <a:moveTo>
                          <a:pt x="74" y="199"/>
                        </a:moveTo>
                        <a:cubicBezTo>
                          <a:pt x="18" y="199"/>
                          <a:pt x="18" y="199"/>
                          <a:pt x="18" y="199"/>
                        </a:cubicBezTo>
                        <a:cubicBezTo>
                          <a:pt x="8" y="199"/>
                          <a:pt x="0" y="191"/>
                          <a:pt x="0" y="181"/>
                        </a:cubicBezTo>
                        <a:cubicBezTo>
                          <a:pt x="0" y="17"/>
                          <a:pt x="0" y="17"/>
                          <a:pt x="0" y="17"/>
                        </a:cubicBezTo>
                        <a:cubicBezTo>
                          <a:pt x="0" y="8"/>
                          <a:pt x="8" y="0"/>
                          <a:pt x="18" y="0"/>
                        </a:cubicBezTo>
                        <a:cubicBezTo>
                          <a:pt x="74" y="0"/>
                          <a:pt x="74" y="0"/>
                          <a:pt x="74" y="0"/>
                        </a:cubicBezTo>
                        <a:cubicBezTo>
                          <a:pt x="84" y="0"/>
                          <a:pt x="91" y="8"/>
                          <a:pt x="91" y="17"/>
                        </a:cubicBezTo>
                        <a:cubicBezTo>
                          <a:pt x="91" y="181"/>
                          <a:pt x="91" y="181"/>
                          <a:pt x="91" y="181"/>
                        </a:cubicBezTo>
                        <a:cubicBezTo>
                          <a:pt x="91" y="191"/>
                          <a:pt x="84" y="199"/>
                          <a:pt x="74" y="199"/>
                        </a:cubicBez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iśļïḑe">
                    <a:extLst>
                      <a:ext uri="{FF2B5EF4-FFF2-40B4-BE49-F238E27FC236}">
                        <a16:creationId xmlns:a16="http://schemas.microsoft.com/office/drawing/2014/main" id="{CD75E06A-AF3B-47C0-8B36-5D169676D13A}"/>
                      </a:ext>
                    </a:extLst>
                  </p:cNvPr>
                  <p:cNvSpPr/>
                  <p:nvPr/>
                </p:nvSpPr>
                <p:spPr bwMode="auto">
                  <a:xfrm>
                    <a:off x="3595688" y="4119563"/>
                    <a:ext cx="701675" cy="1536700"/>
                  </a:xfrm>
                  <a:custGeom>
                    <a:avLst/>
                    <a:gdLst>
                      <a:gd name="T0" fmla="*/ 74 w 91"/>
                      <a:gd name="T1" fmla="*/ 199 h 199"/>
                      <a:gd name="T2" fmla="*/ 18 w 91"/>
                      <a:gd name="T3" fmla="*/ 199 h 199"/>
                      <a:gd name="T4" fmla="*/ 0 w 91"/>
                      <a:gd name="T5" fmla="*/ 181 h 199"/>
                      <a:gd name="T6" fmla="*/ 0 w 91"/>
                      <a:gd name="T7" fmla="*/ 17 h 199"/>
                      <a:gd name="T8" fmla="*/ 18 w 91"/>
                      <a:gd name="T9" fmla="*/ 0 h 199"/>
                      <a:gd name="T10" fmla="*/ 74 w 91"/>
                      <a:gd name="T11" fmla="*/ 0 h 199"/>
                      <a:gd name="T12" fmla="*/ 91 w 91"/>
                      <a:gd name="T13" fmla="*/ 17 h 199"/>
                      <a:gd name="T14" fmla="*/ 91 w 91"/>
                      <a:gd name="T15" fmla="*/ 181 h 199"/>
                      <a:gd name="T16" fmla="*/ 74 w 91"/>
                      <a:gd name="T17" fmla="*/ 1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99">
                        <a:moveTo>
                          <a:pt x="74" y="199"/>
                        </a:moveTo>
                        <a:cubicBezTo>
                          <a:pt x="18" y="199"/>
                          <a:pt x="18" y="199"/>
                          <a:pt x="18" y="199"/>
                        </a:cubicBezTo>
                        <a:cubicBezTo>
                          <a:pt x="8" y="199"/>
                          <a:pt x="0" y="191"/>
                          <a:pt x="0" y="181"/>
                        </a:cubicBezTo>
                        <a:cubicBezTo>
                          <a:pt x="0" y="17"/>
                          <a:pt x="0" y="17"/>
                          <a:pt x="0" y="17"/>
                        </a:cubicBezTo>
                        <a:cubicBezTo>
                          <a:pt x="0" y="8"/>
                          <a:pt x="8" y="0"/>
                          <a:pt x="18" y="0"/>
                        </a:cubicBezTo>
                        <a:cubicBezTo>
                          <a:pt x="74" y="0"/>
                          <a:pt x="74" y="0"/>
                          <a:pt x="74" y="0"/>
                        </a:cubicBezTo>
                        <a:cubicBezTo>
                          <a:pt x="84" y="0"/>
                          <a:pt x="91" y="8"/>
                          <a:pt x="91" y="17"/>
                        </a:cubicBezTo>
                        <a:cubicBezTo>
                          <a:pt x="91" y="181"/>
                          <a:pt x="91" y="181"/>
                          <a:pt x="91" y="181"/>
                        </a:cubicBezTo>
                        <a:cubicBezTo>
                          <a:pt x="91" y="191"/>
                          <a:pt x="84" y="199"/>
                          <a:pt x="74" y="199"/>
                        </a:cubicBez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íṣḻïḋè">
                    <a:extLst>
                      <a:ext uri="{FF2B5EF4-FFF2-40B4-BE49-F238E27FC236}">
                        <a16:creationId xmlns:a16="http://schemas.microsoft.com/office/drawing/2014/main" id="{DBA2DC7C-9CC0-4D25-BC3D-D25BBEA7B449}"/>
                      </a:ext>
                    </a:extLst>
                  </p:cNvPr>
                  <p:cNvSpPr/>
                  <p:nvPr/>
                </p:nvSpPr>
                <p:spPr bwMode="auto">
                  <a:xfrm>
                    <a:off x="4606926" y="4806950"/>
                    <a:ext cx="2917825" cy="369888"/>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 name="ïşḻiďe">
                    <a:extLst>
                      <a:ext uri="{FF2B5EF4-FFF2-40B4-BE49-F238E27FC236}">
                        <a16:creationId xmlns:a16="http://schemas.microsoft.com/office/drawing/2014/main" id="{3DAE6F6C-3B4D-469E-B283-9228CBA14303}"/>
                      </a:ext>
                    </a:extLst>
                  </p:cNvPr>
                  <p:cNvSpPr/>
                  <p:nvPr/>
                </p:nvSpPr>
                <p:spPr bwMode="auto">
                  <a:xfrm>
                    <a:off x="3548063" y="1655763"/>
                    <a:ext cx="5110163" cy="3521075"/>
                  </a:xfrm>
                  <a:custGeom>
                    <a:avLst/>
                    <a:gdLst>
                      <a:gd name="T0" fmla="*/ 645 w 662"/>
                      <a:gd name="T1" fmla="*/ 228 h 456"/>
                      <a:gd name="T2" fmla="*/ 629 w 662"/>
                      <a:gd name="T3" fmla="*/ 205 h 456"/>
                      <a:gd name="T4" fmla="*/ 623 w 662"/>
                      <a:gd name="T5" fmla="*/ 186 h 456"/>
                      <a:gd name="T6" fmla="*/ 622 w 662"/>
                      <a:gd name="T7" fmla="*/ 185 h 456"/>
                      <a:gd name="T8" fmla="*/ 620 w 662"/>
                      <a:gd name="T9" fmla="*/ 183 h 456"/>
                      <a:gd name="T10" fmla="*/ 605 w 662"/>
                      <a:gd name="T11" fmla="*/ 165 h 456"/>
                      <a:gd name="T12" fmla="*/ 595 w 662"/>
                      <a:gd name="T13" fmla="*/ 149 h 456"/>
                      <a:gd name="T14" fmla="*/ 553 w 662"/>
                      <a:gd name="T15" fmla="*/ 53 h 456"/>
                      <a:gd name="T16" fmla="*/ 505 w 662"/>
                      <a:gd name="T17" fmla="*/ 15 h 456"/>
                      <a:gd name="T18" fmla="*/ 331 w 662"/>
                      <a:gd name="T19" fmla="*/ 0 h 456"/>
                      <a:gd name="T20" fmla="*/ 157 w 662"/>
                      <a:gd name="T21" fmla="*/ 15 h 456"/>
                      <a:gd name="T22" fmla="*/ 109 w 662"/>
                      <a:gd name="T23" fmla="*/ 53 h 456"/>
                      <a:gd name="T24" fmla="*/ 66 w 662"/>
                      <a:gd name="T25" fmla="*/ 149 h 456"/>
                      <a:gd name="T26" fmla="*/ 56 w 662"/>
                      <a:gd name="T27" fmla="*/ 165 h 456"/>
                      <a:gd name="T28" fmla="*/ 42 w 662"/>
                      <a:gd name="T29" fmla="*/ 183 h 456"/>
                      <a:gd name="T30" fmla="*/ 40 w 662"/>
                      <a:gd name="T31" fmla="*/ 185 h 456"/>
                      <a:gd name="T32" fmla="*/ 39 w 662"/>
                      <a:gd name="T33" fmla="*/ 186 h 456"/>
                      <a:gd name="T34" fmla="*/ 33 w 662"/>
                      <a:gd name="T35" fmla="*/ 205 h 456"/>
                      <a:gd name="T36" fmla="*/ 17 w 662"/>
                      <a:gd name="T37" fmla="*/ 228 h 456"/>
                      <a:gd name="T38" fmla="*/ 2 w 662"/>
                      <a:gd name="T39" fmla="*/ 285 h 456"/>
                      <a:gd name="T40" fmla="*/ 18 w 662"/>
                      <a:gd name="T41" fmla="*/ 436 h 456"/>
                      <a:gd name="T42" fmla="*/ 40 w 662"/>
                      <a:gd name="T43" fmla="*/ 456 h 456"/>
                      <a:gd name="T44" fmla="*/ 164 w 662"/>
                      <a:gd name="T45" fmla="*/ 456 h 456"/>
                      <a:gd name="T46" fmla="*/ 187 w 662"/>
                      <a:gd name="T47" fmla="*/ 446 h 456"/>
                      <a:gd name="T48" fmla="*/ 188 w 662"/>
                      <a:gd name="T49" fmla="*/ 445 h 456"/>
                      <a:gd name="T50" fmla="*/ 474 w 662"/>
                      <a:gd name="T51" fmla="*/ 445 h 456"/>
                      <a:gd name="T52" fmla="*/ 474 w 662"/>
                      <a:gd name="T53" fmla="*/ 446 h 456"/>
                      <a:gd name="T54" fmla="*/ 498 w 662"/>
                      <a:gd name="T55" fmla="*/ 456 h 456"/>
                      <a:gd name="T56" fmla="*/ 622 w 662"/>
                      <a:gd name="T57" fmla="*/ 456 h 456"/>
                      <a:gd name="T58" fmla="*/ 644 w 662"/>
                      <a:gd name="T59" fmla="*/ 436 h 456"/>
                      <a:gd name="T60" fmla="*/ 660 w 662"/>
                      <a:gd name="T61" fmla="*/ 285 h 456"/>
                      <a:gd name="T62" fmla="*/ 645 w 662"/>
                      <a:gd name="T63" fmla="*/ 228 h 456"/>
                      <a:gd name="T64" fmla="*/ 152 w 662"/>
                      <a:gd name="T65" fmla="*/ 136 h 456"/>
                      <a:gd name="T66" fmla="*/ 175 w 662"/>
                      <a:gd name="T67" fmla="*/ 68 h 456"/>
                      <a:gd name="T68" fmla="*/ 196 w 662"/>
                      <a:gd name="T69" fmla="*/ 52 h 456"/>
                      <a:gd name="T70" fmla="*/ 324 w 662"/>
                      <a:gd name="T71" fmla="*/ 45 h 456"/>
                      <a:gd name="T72" fmla="*/ 337 w 662"/>
                      <a:gd name="T73" fmla="*/ 45 h 456"/>
                      <a:gd name="T74" fmla="*/ 466 w 662"/>
                      <a:gd name="T75" fmla="*/ 52 h 456"/>
                      <a:gd name="T76" fmla="*/ 487 w 662"/>
                      <a:gd name="T77" fmla="*/ 68 h 456"/>
                      <a:gd name="T78" fmla="*/ 510 w 662"/>
                      <a:gd name="T79" fmla="*/ 136 h 456"/>
                      <a:gd name="T80" fmla="*/ 152 w 662"/>
                      <a:gd name="T81" fmla="*/ 13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2" h="456">
                        <a:moveTo>
                          <a:pt x="645" y="228"/>
                        </a:moveTo>
                        <a:cubicBezTo>
                          <a:pt x="629" y="205"/>
                          <a:pt x="629" y="205"/>
                          <a:pt x="629" y="205"/>
                        </a:cubicBezTo>
                        <a:cubicBezTo>
                          <a:pt x="629" y="198"/>
                          <a:pt x="627" y="192"/>
                          <a:pt x="623" y="186"/>
                        </a:cubicBezTo>
                        <a:cubicBezTo>
                          <a:pt x="622" y="185"/>
                          <a:pt x="622" y="185"/>
                          <a:pt x="622" y="185"/>
                        </a:cubicBezTo>
                        <a:cubicBezTo>
                          <a:pt x="620" y="183"/>
                          <a:pt x="620" y="183"/>
                          <a:pt x="620" y="183"/>
                        </a:cubicBezTo>
                        <a:cubicBezTo>
                          <a:pt x="605" y="165"/>
                          <a:pt x="605" y="165"/>
                          <a:pt x="605" y="165"/>
                        </a:cubicBezTo>
                        <a:cubicBezTo>
                          <a:pt x="601" y="160"/>
                          <a:pt x="598" y="155"/>
                          <a:pt x="595" y="149"/>
                        </a:cubicBezTo>
                        <a:cubicBezTo>
                          <a:pt x="553" y="53"/>
                          <a:pt x="553" y="53"/>
                          <a:pt x="553" y="53"/>
                        </a:cubicBezTo>
                        <a:cubicBezTo>
                          <a:pt x="544" y="34"/>
                          <a:pt x="526" y="20"/>
                          <a:pt x="505" y="15"/>
                        </a:cubicBezTo>
                        <a:cubicBezTo>
                          <a:pt x="472" y="9"/>
                          <a:pt x="414" y="0"/>
                          <a:pt x="331" y="0"/>
                        </a:cubicBezTo>
                        <a:cubicBezTo>
                          <a:pt x="248" y="0"/>
                          <a:pt x="190" y="9"/>
                          <a:pt x="157" y="15"/>
                        </a:cubicBezTo>
                        <a:cubicBezTo>
                          <a:pt x="135" y="20"/>
                          <a:pt x="118" y="34"/>
                          <a:pt x="109" y="53"/>
                        </a:cubicBezTo>
                        <a:cubicBezTo>
                          <a:pt x="66" y="149"/>
                          <a:pt x="66" y="149"/>
                          <a:pt x="66" y="149"/>
                        </a:cubicBezTo>
                        <a:cubicBezTo>
                          <a:pt x="64" y="155"/>
                          <a:pt x="60" y="160"/>
                          <a:pt x="56" y="165"/>
                        </a:cubicBezTo>
                        <a:cubicBezTo>
                          <a:pt x="42" y="183"/>
                          <a:pt x="42" y="183"/>
                          <a:pt x="42" y="183"/>
                        </a:cubicBezTo>
                        <a:cubicBezTo>
                          <a:pt x="40" y="185"/>
                          <a:pt x="40" y="185"/>
                          <a:pt x="40" y="185"/>
                        </a:cubicBezTo>
                        <a:cubicBezTo>
                          <a:pt x="39" y="186"/>
                          <a:pt x="39" y="186"/>
                          <a:pt x="39" y="186"/>
                        </a:cubicBezTo>
                        <a:cubicBezTo>
                          <a:pt x="35" y="192"/>
                          <a:pt x="33" y="198"/>
                          <a:pt x="33" y="205"/>
                        </a:cubicBezTo>
                        <a:cubicBezTo>
                          <a:pt x="17" y="228"/>
                          <a:pt x="17" y="228"/>
                          <a:pt x="17" y="228"/>
                        </a:cubicBezTo>
                        <a:cubicBezTo>
                          <a:pt x="5" y="244"/>
                          <a:pt x="0" y="265"/>
                          <a:pt x="2" y="285"/>
                        </a:cubicBezTo>
                        <a:cubicBezTo>
                          <a:pt x="18" y="436"/>
                          <a:pt x="18" y="436"/>
                          <a:pt x="18" y="436"/>
                        </a:cubicBezTo>
                        <a:cubicBezTo>
                          <a:pt x="19" y="448"/>
                          <a:pt x="28" y="456"/>
                          <a:pt x="40" y="456"/>
                        </a:cubicBezTo>
                        <a:cubicBezTo>
                          <a:pt x="164" y="456"/>
                          <a:pt x="164" y="456"/>
                          <a:pt x="164" y="456"/>
                        </a:cubicBezTo>
                        <a:cubicBezTo>
                          <a:pt x="173" y="456"/>
                          <a:pt x="181" y="452"/>
                          <a:pt x="187" y="446"/>
                        </a:cubicBezTo>
                        <a:cubicBezTo>
                          <a:pt x="188" y="445"/>
                          <a:pt x="188" y="445"/>
                          <a:pt x="188" y="445"/>
                        </a:cubicBezTo>
                        <a:cubicBezTo>
                          <a:pt x="474" y="445"/>
                          <a:pt x="474" y="445"/>
                          <a:pt x="474" y="445"/>
                        </a:cubicBezTo>
                        <a:cubicBezTo>
                          <a:pt x="474" y="446"/>
                          <a:pt x="474" y="446"/>
                          <a:pt x="474" y="446"/>
                        </a:cubicBezTo>
                        <a:cubicBezTo>
                          <a:pt x="480" y="452"/>
                          <a:pt x="489" y="456"/>
                          <a:pt x="498" y="456"/>
                        </a:cubicBezTo>
                        <a:cubicBezTo>
                          <a:pt x="622" y="456"/>
                          <a:pt x="622" y="456"/>
                          <a:pt x="622" y="456"/>
                        </a:cubicBezTo>
                        <a:cubicBezTo>
                          <a:pt x="633" y="456"/>
                          <a:pt x="643" y="448"/>
                          <a:pt x="644" y="436"/>
                        </a:cubicBezTo>
                        <a:cubicBezTo>
                          <a:pt x="660" y="285"/>
                          <a:pt x="660" y="285"/>
                          <a:pt x="660" y="285"/>
                        </a:cubicBezTo>
                        <a:cubicBezTo>
                          <a:pt x="662" y="265"/>
                          <a:pt x="656" y="244"/>
                          <a:pt x="645" y="228"/>
                        </a:cubicBezTo>
                        <a:moveTo>
                          <a:pt x="152" y="136"/>
                        </a:moveTo>
                        <a:cubicBezTo>
                          <a:pt x="175" y="68"/>
                          <a:pt x="175" y="68"/>
                          <a:pt x="175" y="68"/>
                        </a:cubicBezTo>
                        <a:cubicBezTo>
                          <a:pt x="178" y="59"/>
                          <a:pt x="187" y="52"/>
                          <a:pt x="196" y="52"/>
                        </a:cubicBezTo>
                        <a:cubicBezTo>
                          <a:pt x="324" y="45"/>
                          <a:pt x="324" y="45"/>
                          <a:pt x="324" y="45"/>
                        </a:cubicBezTo>
                        <a:cubicBezTo>
                          <a:pt x="329" y="44"/>
                          <a:pt x="333" y="44"/>
                          <a:pt x="337" y="45"/>
                        </a:cubicBezTo>
                        <a:cubicBezTo>
                          <a:pt x="466" y="52"/>
                          <a:pt x="466" y="52"/>
                          <a:pt x="466" y="52"/>
                        </a:cubicBezTo>
                        <a:cubicBezTo>
                          <a:pt x="475" y="52"/>
                          <a:pt x="483" y="59"/>
                          <a:pt x="487" y="68"/>
                        </a:cubicBezTo>
                        <a:cubicBezTo>
                          <a:pt x="510" y="136"/>
                          <a:pt x="510" y="136"/>
                          <a:pt x="510" y="136"/>
                        </a:cubicBezTo>
                        <a:cubicBezTo>
                          <a:pt x="152" y="136"/>
                          <a:pt x="152" y="136"/>
                          <a:pt x="152" y="136"/>
                        </a:cubicBezTo>
                      </a:path>
                    </a:pathLst>
                  </a:custGeom>
                  <a:solidFill>
                    <a:srgbClr val="DCDD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iṧlíḍé">
                    <a:extLst>
                      <a:ext uri="{FF2B5EF4-FFF2-40B4-BE49-F238E27FC236}">
                        <a16:creationId xmlns:a16="http://schemas.microsoft.com/office/drawing/2014/main" id="{B2674624-EAEA-455C-AE82-449F3D39154A}"/>
                      </a:ext>
                    </a:extLst>
                  </p:cNvPr>
                  <p:cNvSpPr/>
                  <p:nvPr/>
                </p:nvSpPr>
                <p:spPr bwMode="auto">
                  <a:xfrm>
                    <a:off x="6103938" y="1655763"/>
                    <a:ext cx="2554288" cy="3521075"/>
                  </a:xfrm>
                  <a:custGeom>
                    <a:avLst/>
                    <a:gdLst>
                      <a:gd name="T0" fmla="*/ 329 w 331"/>
                      <a:gd name="T1" fmla="*/ 285 h 456"/>
                      <a:gd name="T2" fmla="*/ 313 w 331"/>
                      <a:gd name="T3" fmla="*/ 436 h 456"/>
                      <a:gd name="T4" fmla="*/ 291 w 331"/>
                      <a:gd name="T5" fmla="*/ 456 h 456"/>
                      <a:gd name="T6" fmla="*/ 167 w 331"/>
                      <a:gd name="T7" fmla="*/ 456 h 456"/>
                      <a:gd name="T8" fmla="*/ 143 w 331"/>
                      <a:gd name="T9" fmla="*/ 446 h 456"/>
                      <a:gd name="T10" fmla="*/ 143 w 331"/>
                      <a:gd name="T11" fmla="*/ 445 h 456"/>
                      <a:gd name="T12" fmla="*/ 0 w 331"/>
                      <a:gd name="T13" fmla="*/ 445 h 456"/>
                      <a:gd name="T14" fmla="*/ 0 w 331"/>
                      <a:gd name="T15" fmla="*/ 136 h 456"/>
                      <a:gd name="T16" fmla="*/ 179 w 331"/>
                      <a:gd name="T17" fmla="*/ 136 h 456"/>
                      <a:gd name="T18" fmla="*/ 156 w 331"/>
                      <a:gd name="T19" fmla="*/ 68 h 456"/>
                      <a:gd name="T20" fmla="*/ 135 w 331"/>
                      <a:gd name="T21" fmla="*/ 52 h 456"/>
                      <a:gd name="T22" fmla="*/ 6 w 331"/>
                      <a:gd name="T23" fmla="*/ 45 h 456"/>
                      <a:gd name="T24" fmla="*/ 0 w 331"/>
                      <a:gd name="T25" fmla="*/ 45 h 456"/>
                      <a:gd name="T26" fmla="*/ 0 w 331"/>
                      <a:gd name="T27" fmla="*/ 0 h 456"/>
                      <a:gd name="T28" fmla="*/ 174 w 331"/>
                      <a:gd name="T29" fmla="*/ 15 h 456"/>
                      <a:gd name="T30" fmla="*/ 222 w 331"/>
                      <a:gd name="T31" fmla="*/ 53 h 456"/>
                      <a:gd name="T32" fmla="*/ 264 w 331"/>
                      <a:gd name="T33" fmla="*/ 149 h 456"/>
                      <a:gd name="T34" fmla="*/ 274 w 331"/>
                      <a:gd name="T35" fmla="*/ 165 h 456"/>
                      <a:gd name="T36" fmla="*/ 289 w 331"/>
                      <a:gd name="T37" fmla="*/ 183 h 456"/>
                      <a:gd name="T38" fmla="*/ 291 w 331"/>
                      <a:gd name="T39" fmla="*/ 185 h 456"/>
                      <a:gd name="T40" fmla="*/ 292 w 331"/>
                      <a:gd name="T41" fmla="*/ 186 h 456"/>
                      <a:gd name="T42" fmla="*/ 298 w 331"/>
                      <a:gd name="T43" fmla="*/ 205 h 456"/>
                      <a:gd name="T44" fmla="*/ 314 w 331"/>
                      <a:gd name="T45" fmla="*/ 228 h 456"/>
                      <a:gd name="T46" fmla="*/ 329 w 331"/>
                      <a:gd name="T47" fmla="*/ 28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1" h="456">
                        <a:moveTo>
                          <a:pt x="329" y="285"/>
                        </a:moveTo>
                        <a:cubicBezTo>
                          <a:pt x="313" y="436"/>
                          <a:pt x="313" y="436"/>
                          <a:pt x="313" y="436"/>
                        </a:cubicBezTo>
                        <a:cubicBezTo>
                          <a:pt x="312" y="448"/>
                          <a:pt x="302" y="456"/>
                          <a:pt x="291" y="456"/>
                        </a:cubicBezTo>
                        <a:cubicBezTo>
                          <a:pt x="167" y="456"/>
                          <a:pt x="167" y="456"/>
                          <a:pt x="167" y="456"/>
                        </a:cubicBezTo>
                        <a:cubicBezTo>
                          <a:pt x="158" y="456"/>
                          <a:pt x="149" y="452"/>
                          <a:pt x="143" y="446"/>
                        </a:cubicBezTo>
                        <a:cubicBezTo>
                          <a:pt x="143" y="445"/>
                          <a:pt x="143" y="445"/>
                          <a:pt x="143" y="445"/>
                        </a:cubicBezTo>
                        <a:cubicBezTo>
                          <a:pt x="0" y="445"/>
                          <a:pt x="0" y="445"/>
                          <a:pt x="0" y="445"/>
                        </a:cubicBezTo>
                        <a:cubicBezTo>
                          <a:pt x="0" y="136"/>
                          <a:pt x="0" y="136"/>
                          <a:pt x="0" y="136"/>
                        </a:cubicBezTo>
                        <a:cubicBezTo>
                          <a:pt x="179" y="136"/>
                          <a:pt x="179" y="136"/>
                          <a:pt x="179" y="136"/>
                        </a:cubicBezTo>
                        <a:cubicBezTo>
                          <a:pt x="156" y="68"/>
                          <a:pt x="156" y="68"/>
                          <a:pt x="156" y="68"/>
                        </a:cubicBezTo>
                        <a:cubicBezTo>
                          <a:pt x="152" y="59"/>
                          <a:pt x="144" y="52"/>
                          <a:pt x="135" y="52"/>
                        </a:cubicBezTo>
                        <a:cubicBezTo>
                          <a:pt x="6" y="45"/>
                          <a:pt x="6" y="45"/>
                          <a:pt x="6" y="45"/>
                        </a:cubicBezTo>
                        <a:cubicBezTo>
                          <a:pt x="4" y="45"/>
                          <a:pt x="2" y="45"/>
                          <a:pt x="0" y="45"/>
                        </a:cubicBezTo>
                        <a:cubicBezTo>
                          <a:pt x="0" y="0"/>
                          <a:pt x="0" y="0"/>
                          <a:pt x="0" y="0"/>
                        </a:cubicBezTo>
                        <a:cubicBezTo>
                          <a:pt x="83" y="0"/>
                          <a:pt x="141" y="9"/>
                          <a:pt x="174" y="15"/>
                        </a:cubicBezTo>
                        <a:cubicBezTo>
                          <a:pt x="195" y="20"/>
                          <a:pt x="213" y="34"/>
                          <a:pt x="222" y="53"/>
                        </a:cubicBezTo>
                        <a:cubicBezTo>
                          <a:pt x="264" y="149"/>
                          <a:pt x="264" y="149"/>
                          <a:pt x="264" y="149"/>
                        </a:cubicBezTo>
                        <a:cubicBezTo>
                          <a:pt x="267" y="155"/>
                          <a:pt x="270" y="160"/>
                          <a:pt x="274" y="165"/>
                        </a:cubicBezTo>
                        <a:cubicBezTo>
                          <a:pt x="289" y="183"/>
                          <a:pt x="289" y="183"/>
                          <a:pt x="289" y="183"/>
                        </a:cubicBezTo>
                        <a:cubicBezTo>
                          <a:pt x="291" y="185"/>
                          <a:pt x="291" y="185"/>
                          <a:pt x="291" y="185"/>
                        </a:cubicBezTo>
                        <a:cubicBezTo>
                          <a:pt x="292" y="186"/>
                          <a:pt x="292" y="186"/>
                          <a:pt x="292" y="186"/>
                        </a:cubicBezTo>
                        <a:cubicBezTo>
                          <a:pt x="296" y="192"/>
                          <a:pt x="298" y="198"/>
                          <a:pt x="298" y="205"/>
                        </a:cubicBezTo>
                        <a:cubicBezTo>
                          <a:pt x="314" y="228"/>
                          <a:pt x="314" y="228"/>
                          <a:pt x="314" y="228"/>
                        </a:cubicBezTo>
                        <a:cubicBezTo>
                          <a:pt x="325" y="244"/>
                          <a:pt x="331" y="265"/>
                          <a:pt x="329" y="285"/>
                        </a:cubicBezTo>
                      </a:path>
                    </a:pathLst>
                  </a:custGeom>
                  <a:solidFill>
                    <a:srgbClr val="C8C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ṩľîḓê">
                    <a:extLst>
                      <a:ext uri="{FF2B5EF4-FFF2-40B4-BE49-F238E27FC236}">
                        <a16:creationId xmlns:a16="http://schemas.microsoft.com/office/drawing/2014/main" id="{49C62C73-75F5-4434-B344-E379378A793C}"/>
                      </a:ext>
                    </a:extLst>
                  </p:cNvPr>
                  <p:cNvSpPr/>
                  <p:nvPr/>
                </p:nvSpPr>
                <p:spPr bwMode="auto">
                  <a:xfrm>
                    <a:off x="4173538" y="1809750"/>
                    <a:ext cx="3859213" cy="1027113"/>
                  </a:xfrm>
                  <a:custGeom>
                    <a:avLst/>
                    <a:gdLst>
                      <a:gd name="T0" fmla="*/ 456 w 500"/>
                      <a:gd name="T1" fmla="*/ 37 h 133"/>
                      <a:gd name="T2" fmla="*/ 421 w 500"/>
                      <a:gd name="T3" fmla="*/ 12 h 133"/>
                      <a:gd name="T4" fmla="*/ 250 w 500"/>
                      <a:gd name="T5" fmla="*/ 0 h 133"/>
                      <a:gd name="T6" fmla="*/ 79 w 500"/>
                      <a:gd name="T7" fmla="*/ 12 h 133"/>
                      <a:gd name="T8" fmla="*/ 43 w 500"/>
                      <a:gd name="T9" fmla="*/ 37 h 133"/>
                      <a:gd name="T10" fmla="*/ 0 w 500"/>
                      <a:gd name="T11" fmla="*/ 133 h 133"/>
                      <a:gd name="T12" fmla="*/ 55 w 500"/>
                      <a:gd name="T13" fmla="*/ 131 h 133"/>
                      <a:gd name="T14" fmla="*/ 188 w 500"/>
                      <a:gd name="T15" fmla="*/ 126 h 133"/>
                      <a:gd name="T16" fmla="*/ 250 w 500"/>
                      <a:gd name="T17" fmla="*/ 125 h 133"/>
                      <a:gd name="T18" fmla="*/ 312 w 500"/>
                      <a:gd name="T19" fmla="*/ 126 h 133"/>
                      <a:gd name="T20" fmla="*/ 444 w 500"/>
                      <a:gd name="T21" fmla="*/ 131 h 133"/>
                      <a:gd name="T22" fmla="*/ 500 w 500"/>
                      <a:gd name="T23" fmla="*/ 133 h 133"/>
                      <a:gd name="T24" fmla="*/ 456 w 500"/>
                      <a:gd name="T25" fmla="*/ 37 h 133"/>
                      <a:gd name="T26" fmla="*/ 71 w 500"/>
                      <a:gd name="T27" fmla="*/ 116 h 133"/>
                      <a:gd name="T28" fmla="*/ 94 w 500"/>
                      <a:gd name="T29" fmla="*/ 48 h 133"/>
                      <a:gd name="T30" fmla="*/ 115 w 500"/>
                      <a:gd name="T31" fmla="*/ 32 h 133"/>
                      <a:gd name="T32" fmla="*/ 243 w 500"/>
                      <a:gd name="T33" fmla="*/ 25 h 133"/>
                      <a:gd name="T34" fmla="*/ 256 w 500"/>
                      <a:gd name="T35" fmla="*/ 25 h 133"/>
                      <a:gd name="T36" fmla="*/ 385 w 500"/>
                      <a:gd name="T37" fmla="*/ 32 h 133"/>
                      <a:gd name="T38" fmla="*/ 406 w 500"/>
                      <a:gd name="T39" fmla="*/ 48 h 133"/>
                      <a:gd name="T40" fmla="*/ 429 w 500"/>
                      <a:gd name="T41" fmla="*/ 116 h 133"/>
                      <a:gd name="T42" fmla="*/ 71 w 500"/>
                      <a:gd name="T43" fmla="*/ 11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0" h="133">
                        <a:moveTo>
                          <a:pt x="456" y="37"/>
                        </a:moveTo>
                        <a:cubicBezTo>
                          <a:pt x="450" y="23"/>
                          <a:pt x="437" y="13"/>
                          <a:pt x="421" y="12"/>
                        </a:cubicBezTo>
                        <a:cubicBezTo>
                          <a:pt x="379" y="8"/>
                          <a:pt x="293" y="0"/>
                          <a:pt x="250" y="0"/>
                        </a:cubicBezTo>
                        <a:cubicBezTo>
                          <a:pt x="207" y="0"/>
                          <a:pt x="121" y="8"/>
                          <a:pt x="79" y="12"/>
                        </a:cubicBezTo>
                        <a:cubicBezTo>
                          <a:pt x="63" y="13"/>
                          <a:pt x="50" y="23"/>
                          <a:pt x="43" y="37"/>
                        </a:cubicBezTo>
                        <a:cubicBezTo>
                          <a:pt x="0" y="133"/>
                          <a:pt x="0" y="133"/>
                          <a:pt x="0" y="133"/>
                        </a:cubicBezTo>
                        <a:cubicBezTo>
                          <a:pt x="0" y="133"/>
                          <a:pt x="22" y="132"/>
                          <a:pt x="55" y="131"/>
                        </a:cubicBezTo>
                        <a:cubicBezTo>
                          <a:pt x="92" y="129"/>
                          <a:pt x="142" y="127"/>
                          <a:pt x="188" y="126"/>
                        </a:cubicBezTo>
                        <a:cubicBezTo>
                          <a:pt x="210" y="125"/>
                          <a:pt x="231" y="125"/>
                          <a:pt x="250" y="125"/>
                        </a:cubicBezTo>
                        <a:cubicBezTo>
                          <a:pt x="268" y="125"/>
                          <a:pt x="290" y="125"/>
                          <a:pt x="312" y="126"/>
                        </a:cubicBezTo>
                        <a:cubicBezTo>
                          <a:pt x="358" y="127"/>
                          <a:pt x="408" y="129"/>
                          <a:pt x="444" y="131"/>
                        </a:cubicBezTo>
                        <a:cubicBezTo>
                          <a:pt x="477" y="132"/>
                          <a:pt x="500" y="133"/>
                          <a:pt x="500" y="133"/>
                        </a:cubicBezTo>
                        <a:cubicBezTo>
                          <a:pt x="456" y="37"/>
                          <a:pt x="456" y="37"/>
                          <a:pt x="456" y="37"/>
                        </a:cubicBezTo>
                        <a:moveTo>
                          <a:pt x="71" y="116"/>
                        </a:moveTo>
                        <a:cubicBezTo>
                          <a:pt x="94" y="48"/>
                          <a:pt x="94" y="48"/>
                          <a:pt x="94" y="48"/>
                        </a:cubicBezTo>
                        <a:cubicBezTo>
                          <a:pt x="97" y="39"/>
                          <a:pt x="106" y="32"/>
                          <a:pt x="115" y="32"/>
                        </a:cubicBezTo>
                        <a:cubicBezTo>
                          <a:pt x="243" y="25"/>
                          <a:pt x="243" y="25"/>
                          <a:pt x="243" y="25"/>
                        </a:cubicBezTo>
                        <a:cubicBezTo>
                          <a:pt x="248" y="24"/>
                          <a:pt x="252" y="24"/>
                          <a:pt x="256" y="25"/>
                        </a:cubicBezTo>
                        <a:cubicBezTo>
                          <a:pt x="385" y="32"/>
                          <a:pt x="385" y="32"/>
                          <a:pt x="385" y="32"/>
                        </a:cubicBezTo>
                        <a:cubicBezTo>
                          <a:pt x="394" y="32"/>
                          <a:pt x="402" y="39"/>
                          <a:pt x="406" y="48"/>
                        </a:cubicBezTo>
                        <a:cubicBezTo>
                          <a:pt x="429" y="116"/>
                          <a:pt x="429" y="116"/>
                          <a:pt x="429" y="116"/>
                        </a:cubicBezTo>
                        <a:cubicBezTo>
                          <a:pt x="71" y="116"/>
                          <a:pt x="71" y="116"/>
                          <a:pt x="71" y="116"/>
                        </a:cubicBezTo>
                      </a:path>
                    </a:pathLst>
                  </a:custGeom>
                  <a:solidFill>
                    <a:srgbClr val="0E11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îṡḷïḋê">
                    <a:extLst>
                      <a:ext uri="{FF2B5EF4-FFF2-40B4-BE49-F238E27FC236}">
                        <a16:creationId xmlns:a16="http://schemas.microsoft.com/office/drawing/2014/main" id="{AF6A610D-DC62-4430-A515-D5AF05DED443}"/>
                      </a:ext>
                    </a:extLst>
                  </p:cNvPr>
                  <p:cNvSpPr/>
                  <p:nvPr/>
                </p:nvSpPr>
                <p:spPr bwMode="auto">
                  <a:xfrm>
                    <a:off x="5964238" y="3276600"/>
                    <a:ext cx="277813" cy="139700"/>
                  </a:xfrm>
                  <a:prstGeom prst="ellipse">
                    <a:avLst/>
                  </a:prstGeom>
                  <a:solidFill>
                    <a:srgbClr val="729A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ïŝľiḍê">
                    <a:extLst>
                      <a:ext uri="{FF2B5EF4-FFF2-40B4-BE49-F238E27FC236}">
                        <a16:creationId xmlns:a16="http://schemas.microsoft.com/office/drawing/2014/main" id="{4B902F65-3F63-467C-B86A-60056B0F8910}"/>
                      </a:ext>
                    </a:extLst>
                  </p:cNvPr>
                  <p:cNvSpPr/>
                  <p:nvPr/>
                </p:nvSpPr>
                <p:spPr bwMode="auto">
                  <a:xfrm>
                    <a:off x="3487738" y="2413000"/>
                    <a:ext cx="693738" cy="477838"/>
                  </a:xfrm>
                  <a:custGeom>
                    <a:avLst/>
                    <a:gdLst>
                      <a:gd name="T0" fmla="*/ 88 w 90"/>
                      <a:gd name="T1" fmla="*/ 33 h 62"/>
                      <a:gd name="T2" fmla="*/ 63 w 90"/>
                      <a:gd name="T3" fmla="*/ 29 h 62"/>
                      <a:gd name="T4" fmla="*/ 59 w 90"/>
                      <a:gd name="T5" fmla="*/ 12 h 62"/>
                      <a:gd name="T6" fmla="*/ 1 w 90"/>
                      <a:gd name="T7" fmla="*/ 26 h 62"/>
                      <a:gd name="T8" fmla="*/ 20 w 90"/>
                      <a:gd name="T9" fmla="*/ 48 h 62"/>
                      <a:gd name="T10" fmla="*/ 85 w 90"/>
                      <a:gd name="T11" fmla="*/ 45 h 62"/>
                      <a:gd name="T12" fmla="*/ 88 w 90"/>
                      <a:gd name="T13" fmla="*/ 33 h 62"/>
                    </a:gdLst>
                    <a:ahLst/>
                    <a:cxnLst>
                      <a:cxn ang="0">
                        <a:pos x="T0" y="T1"/>
                      </a:cxn>
                      <a:cxn ang="0">
                        <a:pos x="T2" y="T3"/>
                      </a:cxn>
                      <a:cxn ang="0">
                        <a:pos x="T4" y="T5"/>
                      </a:cxn>
                      <a:cxn ang="0">
                        <a:pos x="T6" y="T7"/>
                      </a:cxn>
                      <a:cxn ang="0">
                        <a:pos x="T8" y="T9"/>
                      </a:cxn>
                      <a:cxn ang="0">
                        <a:pos x="T10" y="T11"/>
                      </a:cxn>
                      <a:cxn ang="0">
                        <a:pos x="T12" y="T13"/>
                      </a:cxn>
                    </a:cxnLst>
                    <a:rect l="0" t="0" r="r" b="b"/>
                    <a:pathLst>
                      <a:path w="90" h="62">
                        <a:moveTo>
                          <a:pt x="88" y="33"/>
                        </a:moveTo>
                        <a:cubicBezTo>
                          <a:pt x="84" y="28"/>
                          <a:pt x="70" y="35"/>
                          <a:pt x="63" y="29"/>
                        </a:cubicBezTo>
                        <a:cubicBezTo>
                          <a:pt x="58" y="24"/>
                          <a:pt x="63" y="17"/>
                          <a:pt x="59" y="12"/>
                        </a:cubicBezTo>
                        <a:cubicBezTo>
                          <a:pt x="50" y="0"/>
                          <a:pt x="4" y="10"/>
                          <a:pt x="1" y="26"/>
                        </a:cubicBezTo>
                        <a:cubicBezTo>
                          <a:pt x="0" y="36"/>
                          <a:pt x="16" y="46"/>
                          <a:pt x="20" y="48"/>
                        </a:cubicBezTo>
                        <a:cubicBezTo>
                          <a:pt x="42" y="62"/>
                          <a:pt x="75" y="60"/>
                          <a:pt x="85" y="45"/>
                        </a:cubicBezTo>
                        <a:cubicBezTo>
                          <a:pt x="86" y="44"/>
                          <a:pt x="90" y="37"/>
                          <a:pt x="88" y="33"/>
                        </a:cubicBezTo>
                        <a:close/>
                      </a:path>
                    </a:pathLst>
                  </a:custGeom>
                  <a:solidFill>
                    <a:srgbClr val="DCDD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ṣľïďê">
                    <a:extLst>
                      <a:ext uri="{FF2B5EF4-FFF2-40B4-BE49-F238E27FC236}">
                        <a16:creationId xmlns:a16="http://schemas.microsoft.com/office/drawing/2014/main" id="{8280B444-CB17-4257-8BC6-365D6A58A7DE}"/>
                      </a:ext>
                    </a:extLst>
                  </p:cNvPr>
                  <p:cNvSpPr/>
                  <p:nvPr/>
                </p:nvSpPr>
                <p:spPr bwMode="auto">
                  <a:xfrm>
                    <a:off x="8026401" y="2413000"/>
                    <a:ext cx="693738" cy="477838"/>
                  </a:xfrm>
                  <a:custGeom>
                    <a:avLst/>
                    <a:gdLst>
                      <a:gd name="T0" fmla="*/ 2 w 90"/>
                      <a:gd name="T1" fmla="*/ 33 h 62"/>
                      <a:gd name="T2" fmla="*/ 27 w 90"/>
                      <a:gd name="T3" fmla="*/ 29 h 62"/>
                      <a:gd name="T4" fmla="*/ 31 w 90"/>
                      <a:gd name="T5" fmla="*/ 12 h 62"/>
                      <a:gd name="T6" fmla="*/ 88 w 90"/>
                      <a:gd name="T7" fmla="*/ 26 h 62"/>
                      <a:gd name="T8" fmla="*/ 70 w 90"/>
                      <a:gd name="T9" fmla="*/ 48 h 62"/>
                      <a:gd name="T10" fmla="*/ 4 w 90"/>
                      <a:gd name="T11" fmla="*/ 45 h 62"/>
                      <a:gd name="T12" fmla="*/ 2 w 90"/>
                      <a:gd name="T13" fmla="*/ 33 h 62"/>
                    </a:gdLst>
                    <a:ahLst/>
                    <a:cxnLst>
                      <a:cxn ang="0">
                        <a:pos x="T0" y="T1"/>
                      </a:cxn>
                      <a:cxn ang="0">
                        <a:pos x="T2" y="T3"/>
                      </a:cxn>
                      <a:cxn ang="0">
                        <a:pos x="T4" y="T5"/>
                      </a:cxn>
                      <a:cxn ang="0">
                        <a:pos x="T6" y="T7"/>
                      </a:cxn>
                      <a:cxn ang="0">
                        <a:pos x="T8" y="T9"/>
                      </a:cxn>
                      <a:cxn ang="0">
                        <a:pos x="T10" y="T11"/>
                      </a:cxn>
                      <a:cxn ang="0">
                        <a:pos x="T12" y="T13"/>
                      </a:cxn>
                    </a:cxnLst>
                    <a:rect l="0" t="0" r="r" b="b"/>
                    <a:pathLst>
                      <a:path w="90" h="62">
                        <a:moveTo>
                          <a:pt x="2" y="33"/>
                        </a:moveTo>
                        <a:cubicBezTo>
                          <a:pt x="6" y="28"/>
                          <a:pt x="20" y="35"/>
                          <a:pt x="27" y="29"/>
                        </a:cubicBezTo>
                        <a:cubicBezTo>
                          <a:pt x="31" y="24"/>
                          <a:pt x="27" y="17"/>
                          <a:pt x="31" y="12"/>
                        </a:cubicBezTo>
                        <a:cubicBezTo>
                          <a:pt x="39" y="0"/>
                          <a:pt x="86" y="10"/>
                          <a:pt x="88" y="26"/>
                        </a:cubicBezTo>
                        <a:cubicBezTo>
                          <a:pt x="90" y="36"/>
                          <a:pt x="73" y="46"/>
                          <a:pt x="70" y="48"/>
                        </a:cubicBezTo>
                        <a:cubicBezTo>
                          <a:pt x="47" y="62"/>
                          <a:pt x="15" y="60"/>
                          <a:pt x="4" y="45"/>
                        </a:cubicBezTo>
                        <a:cubicBezTo>
                          <a:pt x="4" y="44"/>
                          <a:pt x="0" y="37"/>
                          <a:pt x="2" y="33"/>
                        </a:cubicBezTo>
                        <a:close/>
                      </a:path>
                    </a:pathLst>
                  </a:custGeom>
                  <a:solidFill>
                    <a:srgbClr val="C8C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ḷïde">
                    <a:extLst>
                      <a:ext uri="{FF2B5EF4-FFF2-40B4-BE49-F238E27FC236}">
                        <a16:creationId xmlns:a16="http://schemas.microsoft.com/office/drawing/2014/main" id="{2A882CF3-59B5-4467-BA41-7109583528DA}"/>
                      </a:ext>
                    </a:extLst>
                  </p:cNvPr>
                  <p:cNvSpPr/>
                  <p:nvPr/>
                </p:nvSpPr>
                <p:spPr bwMode="auto">
                  <a:xfrm>
                    <a:off x="4868863" y="4613275"/>
                    <a:ext cx="2470150" cy="347663"/>
                  </a:xfrm>
                  <a:custGeom>
                    <a:avLst/>
                    <a:gdLst>
                      <a:gd name="T0" fmla="*/ 778 w 1556"/>
                      <a:gd name="T1" fmla="*/ 0 h 219"/>
                      <a:gd name="T2" fmla="*/ 0 w 1556"/>
                      <a:gd name="T3" fmla="*/ 0 h 219"/>
                      <a:gd name="T4" fmla="*/ 92 w 1556"/>
                      <a:gd name="T5" fmla="*/ 219 h 219"/>
                      <a:gd name="T6" fmla="*/ 778 w 1556"/>
                      <a:gd name="T7" fmla="*/ 219 h 219"/>
                      <a:gd name="T8" fmla="*/ 1459 w 1556"/>
                      <a:gd name="T9" fmla="*/ 219 h 219"/>
                      <a:gd name="T10" fmla="*/ 1556 w 1556"/>
                      <a:gd name="T11" fmla="*/ 0 h 219"/>
                      <a:gd name="T12" fmla="*/ 778 w 155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556" h="219">
                        <a:moveTo>
                          <a:pt x="778" y="0"/>
                        </a:moveTo>
                        <a:lnTo>
                          <a:pt x="0" y="0"/>
                        </a:lnTo>
                        <a:lnTo>
                          <a:pt x="92" y="219"/>
                        </a:lnTo>
                        <a:lnTo>
                          <a:pt x="778" y="219"/>
                        </a:lnTo>
                        <a:lnTo>
                          <a:pt x="1459" y="219"/>
                        </a:lnTo>
                        <a:lnTo>
                          <a:pt x="1556" y="0"/>
                        </a:lnTo>
                        <a:lnTo>
                          <a:pt x="778" y="0"/>
                        </a:ln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ïṣḷïďe">
                    <a:extLst>
                      <a:ext uri="{FF2B5EF4-FFF2-40B4-BE49-F238E27FC236}">
                        <a16:creationId xmlns:a16="http://schemas.microsoft.com/office/drawing/2014/main" id="{082E563B-AD29-43E9-84DA-A92B92764D00}"/>
                      </a:ext>
                    </a:extLst>
                  </p:cNvPr>
                  <p:cNvSpPr/>
                  <p:nvPr/>
                </p:nvSpPr>
                <p:spPr bwMode="auto">
                  <a:xfrm>
                    <a:off x="3849688" y="3068638"/>
                    <a:ext cx="4508500" cy="487363"/>
                  </a:xfrm>
                  <a:custGeom>
                    <a:avLst/>
                    <a:gdLst>
                      <a:gd name="T0" fmla="*/ 584 w 584"/>
                      <a:gd name="T1" fmla="*/ 3 h 63"/>
                      <a:gd name="T2" fmla="*/ 558 w 584"/>
                      <a:gd name="T3" fmla="*/ 37 h 63"/>
                      <a:gd name="T4" fmla="*/ 504 w 584"/>
                      <a:gd name="T5" fmla="*/ 63 h 63"/>
                      <a:gd name="T6" fmla="*/ 80 w 584"/>
                      <a:gd name="T7" fmla="*/ 63 h 63"/>
                      <a:gd name="T8" fmla="*/ 26 w 584"/>
                      <a:gd name="T9" fmla="*/ 37 h 63"/>
                      <a:gd name="T10" fmla="*/ 0 w 584"/>
                      <a:gd name="T11" fmla="*/ 3 h 63"/>
                      <a:gd name="T12" fmla="*/ 1 w 584"/>
                      <a:gd name="T13" fmla="*/ 2 h 63"/>
                      <a:gd name="T14" fmla="*/ 3 w 584"/>
                      <a:gd name="T15" fmla="*/ 0 h 63"/>
                      <a:gd name="T16" fmla="*/ 29 w 584"/>
                      <a:gd name="T17" fmla="*/ 34 h 63"/>
                      <a:gd name="T18" fmla="*/ 80 w 584"/>
                      <a:gd name="T19" fmla="*/ 59 h 63"/>
                      <a:gd name="T20" fmla="*/ 504 w 584"/>
                      <a:gd name="T21" fmla="*/ 59 h 63"/>
                      <a:gd name="T22" fmla="*/ 555 w 584"/>
                      <a:gd name="T23" fmla="*/ 34 h 63"/>
                      <a:gd name="T24" fmla="*/ 581 w 584"/>
                      <a:gd name="T25" fmla="*/ 0 h 63"/>
                      <a:gd name="T26" fmla="*/ 583 w 584"/>
                      <a:gd name="T27" fmla="*/ 2 h 63"/>
                      <a:gd name="T28" fmla="*/ 584 w 584"/>
                      <a:gd name="T29"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4" h="63">
                        <a:moveTo>
                          <a:pt x="584" y="3"/>
                        </a:moveTo>
                        <a:cubicBezTo>
                          <a:pt x="558" y="37"/>
                          <a:pt x="558" y="37"/>
                          <a:pt x="558" y="37"/>
                        </a:cubicBezTo>
                        <a:cubicBezTo>
                          <a:pt x="545" y="53"/>
                          <a:pt x="525" y="63"/>
                          <a:pt x="504" y="63"/>
                        </a:cubicBezTo>
                        <a:cubicBezTo>
                          <a:pt x="80" y="63"/>
                          <a:pt x="80" y="63"/>
                          <a:pt x="80" y="63"/>
                        </a:cubicBezTo>
                        <a:cubicBezTo>
                          <a:pt x="59" y="63"/>
                          <a:pt x="39" y="53"/>
                          <a:pt x="26" y="37"/>
                        </a:cubicBezTo>
                        <a:cubicBezTo>
                          <a:pt x="0" y="3"/>
                          <a:pt x="0" y="3"/>
                          <a:pt x="0" y="3"/>
                        </a:cubicBezTo>
                        <a:cubicBezTo>
                          <a:pt x="1" y="2"/>
                          <a:pt x="1" y="2"/>
                          <a:pt x="1" y="2"/>
                        </a:cubicBezTo>
                        <a:cubicBezTo>
                          <a:pt x="3" y="0"/>
                          <a:pt x="3" y="0"/>
                          <a:pt x="3" y="0"/>
                        </a:cubicBezTo>
                        <a:cubicBezTo>
                          <a:pt x="29" y="34"/>
                          <a:pt x="29" y="34"/>
                          <a:pt x="29" y="34"/>
                        </a:cubicBezTo>
                        <a:cubicBezTo>
                          <a:pt x="41" y="50"/>
                          <a:pt x="60" y="59"/>
                          <a:pt x="80" y="59"/>
                        </a:cubicBezTo>
                        <a:cubicBezTo>
                          <a:pt x="504" y="59"/>
                          <a:pt x="504" y="59"/>
                          <a:pt x="504" y="59"/>
                        </a:cubicBezTo>
                        <a:cubicBezTo>
                          <a:pt x="524" y="59"/>
                          <a:pt x="543" y="50"/>
                          <a:pt x="555" y="34"/>
                        </a:cubicBezTo>
                        <a:cubicBezTo>
                          <a:pt x="581" y="0"/>
                          <a:pt x="581" y="0"/>
                          <a:pt x="581" y="0"/>
                        </a:cubicBezTo>
                        <a:cubicBezTo>
                          <a:pt x="583" y="2"/>
                          <a:pt x="583" y="2"/>
                          <a:pt x="583" y="2"/>
                        </a:cubicBezTo>
                        <a:lnTo>
                          <a:pt x="584" y="3"/>
                        </a:lnTo>
                        <a:close/>
                      </a:path>
                    </a:pathLst>
                  </a:custGeom>
                  <a:solidFill>
                    <a:srgbClr val="BBCF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îṧḻïḋê">
                    <a:extLst>
                      <a:ext uri="{FF2B5EF4-FFF2-40B4-BE49-F238E27FC236}">
                        <a16:creationId xmlns:a16="http://schemas.microsoft.com/office/drawing/2014/main" id="{87CB8547-3858-437B-8532-53F8D8FE567F}"/>
                      </a:ext>
                    </a:extLst>
                  </p:cNvPr>
                  <p:cNvSpPr/>
                  <p:nvPr/>
                </p:nvSpPr>
                <p:spPr bwMode="auto">
                  <a:xfrm>
                    <a:off x="5084763" y="3562350"/>
                    <a:ext cx="941388" cy="525463"/>
                  </a:xfrm>
                  <a:custGeom>
                    <a:avLst/>
                    <a:gdLst>
                      <a:gd name="T0" fmla="*/ 26 w 122"/>
                      <a:gd name="T1" fmla="*/ 0 h 68"/>
                      <a:gd name="T2" fmla="*/ 104 w 122"/>
                      <a:gd name="T3" fmla="*/ 0 h 68"/>
                      <a:gd name="T4" fmla="*/ 122 w 122"/>
                      <a:gd name="T5" fmla="*/ 18 h 68"/>
                      <a:gd name="T6" fmla="*/ 122 w 122"/>
                      <a:gd name="T7" fmla="*/ 36 h 68"/>
                      <a:gd name="T8" fmla="*/ 97 w 122"/>
                      <a:gd name="T9" fmla="*/ 61 h 68"/>
                      <a:gd name="T10" fmla="*/ 65 w 122"/>
                      <a:gd name="T11" fmla="*/ 61 h 68"/>
                      <a:gd name="T12" fmla="*/ 5 w 122"/>
                      <a:gd name="T13" fmla="*/ 30 h 68"/>
                      <a:gd name="T14" fmla="*/ 26 w 122"/>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68">
                        <a:moveTo>
                          <a:pt x="26" y="0"/>
                        </a:moveTo>
                        <a:cubicBezTo>
                          <a:pt x="104" y="0"/>
                          <a:pt x="104" y="0"/>
                          <a:pt x="104" y="0"/>
                        </a:cubicBezTo>
                        <a:cubicBezTo>
                          <a:pt x="114" y="0"/>
                          <a:pt x="122" y="9"/>
                          <a:pt x="122" y="18"/>
                        </a:cubicBezTo>
                        <a:cubicBezTo>
                          <a:pt x="122" y="36"/>
                          <a:pt x="122" y="36"/>
                          <a:pt x="122" y="36"/>
                        </a:cubicBezTo>
                        <a:cubicBezTo>
                          <a:pt x="122" y="50"/>
                          <a:pt x="111" y="61"/>
                          <a:pt x="97" y="61"/>
                        </a:cubicBezTo>
                        <a:cubicBezTo>
                          <a:pt x="65" y="61"/>
                          <a:pt x="65" y="61"/>
                          <a:pt x="65" y="61"/>
                        </a:cubicBezTo>
                        <a:cubicBezTo>
                          <a:pt x="65" y="61"/>
                          <a:pt x="20" y="68"/>
                          <a:pt x="5" y="30"/>
                        </a:cubicBezTo>
                        <a:cubicBezTo>
                          <a:pt x="0" y="15"/>
                          <a:pt x="11" y="0"/>
                          <a:pt x="26" y="0"/>
                        </a:cubicBez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îSḷïḍè">
                    <a:extLst>
                      <a:ext uri="{FF2B5EF4-FFF2-40B4-BE49-F238E27FC236}">
                        <a16:creationId xmlns:a16="http://schemas.microsoft.com/office/drawing/2014/main" id="{D9A1376C-79D5-4C67-9B94-29C66245B5B7}"/>
                      </a:ext>
                    </a:extLst>
                  </p:cNvPr>
                  <p:cNvSpPr/>
                  <p:nvPr/>
                </p:nvSpPr>
                <p:spPr bwMode="auto">
                  <a:xfrm>
                    <a:off x="3711576" y="3470275"/>
                    <a:ext cx="1235075" cy="517525"/>
                  </a:xfrm>
                  <a:custGeom>
                    <a:avLst/>
                    <a:gdLst>
                      <a:gd name="T0" fmla="*/ 148 w 160"/>
                      <a:gd name="T1" fmla="*/ 60 h 67"/>
                      <a:gd name="T2" fmla="*/ 100 w 160"/>
                      <a:gd name="T3" fmla="*/ 60 h 67"/>
                      <a:gd name="T4" fmla="*/ 82 w 160"/>
                      <a:gd name="T5" fmla="*/ 63 h 67"/>
                      <a:gd name="T6" fmla="*/ 64 w 160"/>
                      <a:gd name="T7" fmla="*/ 67 h 67"/>
                      <a:gd name="T8" fmla="*/ 60 w 160"/>
                      <a:gd name="T9" fmla="*/ 67 h 67"/>
                      <a:gd name="T10" fmla="*/ 60 w 160"/>
                      <a:gd name="T11" fmla="*/ 67 h 67"/>
                      <a:gd name="T12" fmla="*/ 0 w 160"/>
                      <a:gd name="T13" fmla="*/ 18 h 67"/>
                      <a:gd name="T14" fmla="*/ 24 w 160"/>
                      <a:gd name="T15" fmla="*/ 6 h 67"/>
                      <a:gd name="T16" fmla="*/ 51 w 160"/>
                      <a:gd name="T17" fmla="*/ 0 h 67"/>
                      <a:gd name="T18" fmla="*/ 69 w 160"/>
                      <a:gd name="T19" fmla="*/ 0 h 67"/>
                      <a:gd name="T20" fmla="*/ 137 w 160"/>
                      <a:gd name="T21" fmla="*/ 6 h 67"/>
                      <a:gd name="T22" fmla="*/ 150 w 160"/>
                      <a:gd name="T23" fmla="*/ 20 h 67"/>
                      <a:gd name="T24" fmla="*/ 152 w 160"/>
                      <a:gd name="T25" fmla="*/ 25 h 67"/>
                      <a:gd name="T26" fmla="*/ 159 w 160"/>
                      <a:gd name="T27" fmla="*/ 48 h 67"/>
                      <a:gd name="T28" fmla="*/ 148 w 160"/>
                      <a:gd name="T29"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67">
                        <a:moveTo>
                          <a:pt x="148" y="60"/>
                        </a:moveTo>
                        <a:cubicBezTo>
                          <a:pt x="100" y="60"/>
                          <a:pt x="100" y="60"/>
                          <a:pt x="100" y="60"/>
                        </a:cubicBezTo>
                        <a:cubicBezTo>
                          <a:pt x="94" y="60"/>
                          <a:pt x="88" y="61"/>
                          <a:pt x="82" y="63"/>
                        </a:cubicBezTo>
                        <a:cubicBezTo>
                          <a:pt x="77" y="66"/>
                          <a:pt x="70" y="67"/>
                          <a:pt x="64" y="67"/>
                        </a:cubicBezTo>
                        <a:cubicBezTo>
                          <a:pt x="63" y="67"/>
                          <a:pt x="62" y="67"/>
                          <a:pt x="60" y="67"/>
                        </a:cubicBezTo>
                        <a:cubicBezTo>
                          <a:pt x="60" y="67"/>
                          <a:pt x="60" y="67"/>
                          <a:pt x="60" y="67"/>
                        </a:cubicBezTo>
                        <a:cubicBezTo>
                          <a:pt x="39" y="65"/>
                          <a:pt x="0" y="56"/>
                          <a:pt x="0" y="18"/>
                        </a:cubicBezTo>
                        <a:cubicBezTo>
                          <a:pt x="24" y="6"/>
                          <a:pt x="24" y="6"/>
                          <a:pt x="24" y="6"/>
                        </a:cubicBezTo>
                        <a:cubicBezTo>
                          <a:pt x="32" y="2"/>
                          <a:pt x="42" y="0"/>
                          <a:pt x="51" y="0"/>
                        </a:cubicBezTo>
                        <a:cubicBezTo>
                          <a:pt x="56" y="0"/>
                          <a:pt x="62" y="0"/>
                          <a:pt x="69" y="0"/>
                        </a:cubicBezTo>
                        <a:cubicBezTo>
                          <a:pt x="89" y="1"/>
                          <a:pt x="116" y="2"/>
                          <a:pt x="137" y="6"/>
                        </a:cubicBezTo>
                        <a:cubicBezTo>
                          <a:pt x="144" y="7"/>
                          <a:pt x="149" y="13"/>
                          <a:pt x="150" y="20"/>
                        </a:cubicBezTo>
                        <a:cubicBezTo>
                          <a:pt x="150" y="22"/>
                          <a:pt x="151" y="24"/>
                          <a:pt x="152" y="25"/>
                        </a:cubicBezTo>
                        <a:cubicBezTo>
                          <a:pt x="154" y="29"/>
                          <a:pt x="158" y="38"/>
                          <a:pt x="159" y="48"/>
                        </a:cubicBezTo>
                        <a:cubicBezTo>
                          <a:pt x="160" y="54"/>
                          <a:pt x="155" y="60"/>
                          <a:pt x="148"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îSľíḋê">
                    <a:extLst>
                      <a:ext uri="{FF2B5EF4-FFF2-40B4-BE49-F238E27FC236}">
                        <a16:creationId xmlns:a16="http://schemas.microsoft.com/office/drawing/2014/main" id="{7771B6F4-1C5E-4A0D-ADCF-1F4B210F5E41}"/>
                      </a:ext>
                    </a:extLst>
                  </p:cNvPr>
                  <p:cNvSpPr/>
                  <p:nvPr/>
                </p:nvSpPr>
                <p:spPr bwMode="auto">
                  <a:xfrm>
                    <a:off x="4057651" y="3470275"/>
                    <a:ext cx="889000" cy="517525"/>
                  </a:xfrm>
                  <a:custGeom>
                    <a:avLst/>
                    <a:gdLst>
                      <a:gd name="T0" fmla="*/ 103 w 115"/>
                      <a:gd name="T1" fmla="*/ 60 h 67"/>
                      <a:gd name="T2" fmla="*/ 55 w 115"/>
                      <a:gd name="T3" fmla="*/ 60 h 67"/>
                      <a:gd name="T4" fmla="*/ 37 w 115"/>
                      <a:gd name="T5" fmla="*/ 63 h 67"/>
                      <a:gd name="T6" fmla="*/ 19 w 115"/>
                      <a:gd name="T7" fmla="*/ 67 h 67"/>
                      <a:gd name="T8" fmla="*/ 15 w 115"/>
                      <a:gd name="T9" fmla="*/ 67 h 67"/>
                      <a:gd name="T10" fmla="*/ 10 w 115"/>
                      <a:gd name="T11" fmla="*/ 60 h 67"/>
                      <a:gd name="T12" fmla="*/ 12 w 115"/>
                      <a:gd name="T13" fmla="*/ 13 h 67"/>
                      <a:gd name="T14" fmla="*/ 24 w 115"/>
                      <a:gd name="T15" fmla="*/ 0 h 67"/>
                      <a:gd name="T16" fmla="*/ 92 w 115"/>
                      <a:gd name="T17" fmla="*/ 6 h 67"/>
                      <a:gd name="T18" fmla="*/ 105 w 115"/>
                      <a:gd name="T19" fmla="*/ 20 h 67"/>
                      <a:gd name="T20" fmla="*/ 107 w 115"/>
                      <a:gd name="T21" fmla="*/ 25 h 67"/>
                      <a:gd name="T22" fmla="*/ 114 w 115"/>
                      <a:gd name="T23" fmla="*/ 48 h 67"/>
                      <a:gd name="T24" fmla="*/ 103 w 115"/>
                      <a:gd name="T25"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7">
                        <a:moveTo>
                          <a:pt x="103" y="60"/>
                        </a:moveTo>
                        <a:cubicBezTo>
                          <a:pt x="55" y="60"/>
                          <a:pt x="55" y="60"/>
                          <a:pt x="55" y="60"/>
                        </a:cubicBezTo>
                        <a:cubicBezTo>
                          <a:pt x="49" y="60"/>
                          <a:pt x="43" y="61"/>
                          <a:pt x="37" y="63"/>
                        </a:cubicBezTo>
                        <a:cubicBezTo>
                          <a:pt x="32" y="66"/>
                          <a:pt x="25" y="67"/>
                          <a:pt x="19" y="67"/>
                        </a:cubicBezTo>
                        <a:cubicBezTo>
                          <a:pt x="18" y="67"/>
                          <a:pt x="17" y="67"/>
                          <a:pt x="15" y="67"/>
                        </a:cubicBezTo>
                        <a:cubicBezTo>
                          <a:pt x="10" y="60"/>
                          <a:pt x="10" y="60"/>
                          <a:pt x="10" y="60"/>
                        </a:cubicBezTo>
                        <a:cubicBezTo>
                          <a:pt x="0" y="45"/>
                          <a:pt x="1" y="26"/>
                          <a:pt x="12" y="13"/>
                        </a:cubicBezTo>
                        <a:cubicBezTo>
                          <a:pt x="24" y="0"/>
                          <a:pt x="24" y="0"/>
                          <a:pt x="24" y="0"/>
                        </a:cubicBezTo>
                        <a:cubicBezTo>
                          <a:pt x="44" y="1"/>
                          <a:pt x="71" y="2"/>
                          <a:pt x="92" y="6"/>
                        </a:cubicBezTo>
                        <a:cubicBezTo>
                          <a:pt x="99" y="7"/>
                          <a:pt x="104" y="13"/>
                          <a:pt x="105" y="20"/>
                        </a:cubicBezTo>
                        <a:cubicBezTo>
                          <a:pt x="105" y="22"/>
                          <a:pt x="106" y="24"/>
                          <a:pt x="107" y="25"/>
                        </a:cubicBezTo>
                        <a:cubicBezTo>
                          <a:pt x="109" y="29"/>
                          <a:pt x="113" y="38"/>
                          <a:pt x="114" y="48"/>
                        </a:cubicBezTo>
                        <a:cubicBezTo>
                          <a:pt x="115" y="54"/>
                          <a:pt x="110" y="60"/>
                          <a:pt x="103" y="60"/>
                        </a:cubicBezTo>
                        <a:close/>
                      </a:path>
                    </a:pathLst>
                  </a:custGeom>
                  <a:solidFill>
                    <a:srgbClr val="BBCF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sļíḓé">
                    <a:extLst>
                      <a:ext uri="{FF2B5EF4-FFF2-40B4-BE49-F238E27FC236}">
                        <a16:creationId xmlns:a16="http://schemas.microsoft.com/office/drawing/2014/main" id="{B0D2C006-06BF-4383-84F0-1AEC4EAB3377}"/>
                      </a:ext>
                    </a:extLst>
                  </p:cNvPr>
                  <p:cNvSpPr/>
                  <p:nvPr/>
                </p:nvSpPr>
                <p:spPr bwMode="auto">
                  <a:xfrm>
                    <a:off x="4165601" y="3602038"/>
                    <a:ext cx="285750" cy="285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išlîdé">
                    <a:extLst>
                      <a:ext uri="{FF2B5EF4-FFF2-40B4-BE49-F238E27FC236}">
                        <a16:creationId xmlns:a16="http://schemas.microsoft.com/office/drawing/2014/main" id="{765F4919-51AF-4A92-B4CD-5642EBB9062F}"/>
                      </a:ext>
                    </a:extLst>
                  </p:cNvPr>
                  <p:cNvSpPr/>
                  <p:nvPr/>
                </p:nvSpPr>
                <p:spPr bwMode="auto">
                  <a:xfrm>
                    <a:off x="4598988" y="3656013"/>
                    <a:ext cx="169863" cy="177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işḻíḍé">
                    <a:extLst>
                      <a:ext uri="{FF2B5EF4-FFF2-40B4-BE49-F238E27FC236}">
                        <a16:creationId xmlns:a16="http://schemas.microsoft.com/office/drawing/2014/main" id="{4215D07F-81F0-4943-BEDF-3C09CD65B409}"/>
                      </a:ext>
                    </a:extLst>
                  </p:cNvPr>
                  <p:cNvSpPr/>
                  <p:nvPr/>
                </p:nvSpPr>
                <p:spPr bwMode="auto">
                  <a:xfrm>
                    <a:off x="6173788" y="3570288"/>
                    <a:ext cx="949325" cy="517525"/>
                  </a:xfrm>
                  <a:custGeom>
                    <a:avLst/>
                    <a:gdLst>
                      <a:gd name="T0" fmla="*/ 97 w 123"/>
                      <a:gd name="T1" fmla="*/ 0 h 67"/>
                      <a:gd name="T2" fmla="*/ 18 w 123"/>
                      <a:gd name="T3" fmla="*/ 0 h 67"/>
                      <a:gd name="T4" fmla="*/ 0 w 123"/>
                      <a:gd name="T5" fmla="*/ 18 h 67"/>
                      <a:gd name="T6" fmla="*/ 0 w 123"/>
                      <a:gd name="T7" fmla="*/ 35 h 67"/>
                      <a:gd name="T8" fmla="*/ 25 w 123"/>
                      <a:gd name="T9" fmla="*/ 61 h 67"/>
                      <a:gd name="T10" fmla="*/ 57 w 123"/>
                      <a:gd name="T11" fmla="*/ 61 h 67"/>
                      <a:gd name="T12" fmla="*/ 117 w 123"/>
                      <a:gd name="T13" fmla="*/ 29 h 67"/>
                      <a:gd name="T14" fmla="*/ 97 w 123"/>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67">
                        <a:moveTo>
                          <a:pt x="97" y="0"/>
                        </a:moveTo>
                        <a:cubicBezTo>
                          <a:pt x="18" y="0"/>
                          <a:pt x="18" y="0"/>
                          <a:pt x="18" y="0"/>
                        </a:cubicBezTo>
                        <a:cubicBezTo>
                          <a:pt x="8" y="0"/>
                          <a:pt x="0" y="8"/>
                          <a:pt x="0" y="18"/>
                        </a:cubicBezTo>
                        <a:cubicBezTo>
                          <a:pt x="0" y="35"/>
                          <a:pt x="0" y="35"/>
                          <a:pt x="0" y="35"/>
                        </a:cubicBezTo>
                        <a:cubicBezTo>
                          <a:pt x="0" y="49"/>
                          <a:pt x="12" y="61"/>
                          <a:pt x="25" y="61"/>
                        </a:cubicBezTo>
                        <a:cubicBezTo>
                          <a:pt x="57" y="61"/>
                          <a:pt x="57" y="61"/>
                          <a:pt x="57" y="61"/>
                        </a:cubicBezTo>
                        <a:cubicBezTo>
                          <a:pt x="57" y="61"/>
                          <a:pt x="103" y="67"/>
                          <a:pt x="117" y="29"/>
                        </a:cubicBezTo>
                        <a:cubicBezTo>
                          <a:pt x="123" y="15"/>
                          <a:pt x="112" y="0"/>
                          <a:pt x="97" y="0"/>
                        </a:cubicBez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śľídê">
                    <a:extLst>
                      <a:ext uri="{FF2B5EF4-FFF2-40B4-BE49-F238E27FC236}">
                        <a16:creationId xmlns:a16="http://schemas.microsoft.com/office/drawing/2014/main" id="{9E3C67EC-E043-4658-9066-E0F652CA2F48}"/>
                      </a:ext>
                    </a:extLst>
                  </p:cNvPr>
                  <p:cNvSpPr/>
                  <p:nvPr/>
                </p:nvSpPr>
                <p:spPr bwMode="auto">
                  <a:xfrm>
                    <a:off x="7261226" y="3470275"/>
                    <a:ext cx="1235075" cy="517525"/>
                  </a:xfrm>
                  <a:custGeom>
                    <a:avLst/>
                    <a:gdLst>
                      <a:gd name="T0" fmla="*/ 11 w 160"/>
                      <a:gd name="T1" fmla="*/ 60 h 67"/>
                      <a:gd name="T2" fmla="*/ 59 w 160"/>
                      <a:gd name="T3" fmla="*/ 60 h 67"/>
                      <a:gd name="T4" fmla="*/ 77 w 160"/>
                      <a:gd name="T5" fmla="*/ 64 h 67"/>
                      <a:gd name="T6" fmla="*/ 95 w 160"/>
                      <a:gd name="T7" fmla="*/ 67 h 67"/>
                      <a:gd name="T8" fmla="*/ 99 w 160"/>
                      <a:gd name="T9" fmla="*/ 67 h 67"/>
                      <a:gd name="T10" fmla="*/ 100 w 160"/>
                      <a:gd name="T11" fmla="*/ 67 h 67"/>
                      <a:gd name="T12" fmla="*/ 159 w 160"/>
                      <a:gd name="T13" fmla="*/ 19 h 67"/>
                      <a:gd name="T14" fmla="*/ 136 w 160"/>
                      <a:gd name="T15" fmla="*/ 6 h 67"/>
                      <a:gd name="T16" fmla="*/ 109 w 160"/>
                      <a:gd name="T17" fmla="*/ 0 h 67"/>
                      <a:gd name="T18" fmla="*/ 91 w 160"/>
                      <a:gd name="T19" fmla="*/ 0 h 67"/>
                      <a:gd name="T20" fmla="*/ 23 w 160"/>
                      <a:gd name="T21" fmla="*/ 6 h 67"/>
                      <a:gd name="T22" fmla="*/ 10 w 160"/>
                      <a:gd name="T23" fmla="*/ 20 h 67"/>
                      <a:gd name="T24" fmla="*/ 8 w 160"/>
                      <a:gd name="T25" fmla="*/ 25 h 67"/>
                      <a:gd name="T26" fmla="*/ 0 w 160"/>
                      <a:gd name="T27" fmla="*/ 48 h 67"/>
                      <a:gd name="T28" fmla="*/ 11 w 160"/>
                      <a:gd name="T29"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67">
                        <a:moveTo>
                          <a:pt x="11" y="60"/>
                        </a:moveTo>
                        <a:cubicBezTo>
                          <a:pt x="59" y="60"/>
                          <a:pt x="59" y="60"/>
                          <a:pt x="59" y="60"/>
                        </a:cubicBezTo>
                        <a:cubicBezTo>
                          <a:pt x="66" y="60"/>
                          <a:pt x="72" y="61"/>
                          <a:pt x="77" y="64"/>
                        </a:cubicBezTo>
                        <a:cubicBezTo>
                          <a:pt x="83" y="66"/>
                          <a:pt x="89" y="67"/>
                          <a:pt x="95" y="67"/>
                        </a:cubicBezTo>
                        <a:cubicBezTo>
                          <a:pt x="97" y="67"/>
                          <a:pt x="98" y="67"/>
                          <a:pt x="99" y="67"/>
                        </a:cubicBezTo>
                        <a:cubicBezTo>
                          <a:pt x="100" y="67"/>
                          <a:pt x="100" y="67"/>
                          <a:pt x="100" y="67"/>
                        </a:cubicBezTo>
                        <a:cubicBezTo>
                          <a:pt x="121" y="65"/>
                          <a:pt x="160" y="56"/>
                          <a:pt x="159" y="19"/>
                        </a:cubicBezTo>
                        <a:cubicBezTo>
                          <a:pt x="136" y="6"/>
                          <a:pt x="136" y="6"/>
                          <a:pt x="136" y="6"/>
                        </a:cubicBezTo>
                        <a:cubicBezTo>
                          <a:pt x="127" y="2"/>
                          <a:pt x="118" y="0"/>
                          <a:pt x="109" y="0"/>
                        </a:cubicBezTo>
                        <a:cubicBezTo>
                          <a:pt x="104" y="0"/>
                          <a:pt x="98" y="0"/>
                          <a:pt x="91" y="0"/>
                        </a:cubicBezTo>
                        <a:cubicBezTo>
                          <a:pt x="70" y="1"/>
                          <a:pt x="44" y="2"/>
                          <a:pt x="23" y="6"/>
                        </a:cubicBezTo>
                        <a:cubicBezTo>
                          <a:pt x="16" y="8"/>
                          <a:pt x="11" y="13"/>
                          <a:pt x="10" y="20"/>
                        </a:cubicBezTo>
                        <a:cubicBezTo>
                          <a:pt x="9" y="22"/>
                          <a:pt x="9" y="24"/>
                          <a:pt x="8" y="25"/>
                        </a:cubicBezTo>
                        <a:cubicBezTo>
                          <a:pt x="6" y="30"/>
                          <a:pt x="2" y="38"/>
                          <a:pt x="0" y="48"/>
                        </a:cubicBezTo>
                        <a:cubicBezTo>
                          <a:pt x="0" y="54"/>
                          <a:pt x="5" y="60"/>
                          <a:pt x="11"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išḷîde">
                    <a:extLst>
                      <a:ext uri="{FF2B5EF4-FFF2-40B4-BE49-F238E27FC236}">
                        <a16:creationId xmlns:a16="http://schemas.microsoft.com/office/drawing/2014/main" id="{E855A86B-80E3-4A3B-AEF4-0AFB294FC1AF}"/>
                      </a:ext>
                    </a:extLst>
                  </p:cNvPr>
                  <p:cNvSpPr/>
                  <p:nvPr/>
                </p:nvSpPr>
                <p:spPr bwMode="auto">
                  <a:xfrm>
                    <a:off x="7261226" y="3470275"/>
                    <a:ext cx="887413" cy="517525"/>
                  </a:xfrm>
                  <a:custGeom>
                    <a:avLst/>
                    <a:gdLst>
                      <a:gd name="T0" fmla="*/ 11 w 115"/>
                      <a:gd name="T1" fmla="*/ 60 h 67"/>
                      <a:gd name="T2" fmla="*/ 59 w 115"/>
                      <a:gd name="T3" fmla="*/ 60 h 67"/>
                      <a:gd name="T4" fmla="*/ 77 w 115"/>
                      <a:gd name="T5" fmla="*/ 64 h 67"/>
                      <a:gd name="T6" fmla="*/ 95 w 115"/>
                      <a:gd name="T7" fmla="*/ 67 h 67"/>
                      <a:gd name="T8" fmla="*/ 99 w 115"/>
                      <a:gd name="T9" fmla="*/ 67 h 67"/>
                      <a:gd name="T10" fmla="*/ 104 w 115"/>
                      <a:gd name="T11" fmla="*/ 60 h 67"/>
                      <a:gd name="T12" fmla="*/ 102 w 115"/>
                      <a:gd name="T13" fmla="*/ 13 h 67"/>
                      <a:gd name="T14" fmla="*/ 91 w 115"/>
                      <a:gd name="T15" fmla="*/ 0 h 67"/>
                      <a:gd name="T16" fmla="*/ 23 w 115"/>
                      <a:gd name="T17" fmla="*/ 6 h 67"/>
                      <a:gd name="T18" fmla="*/ 10 w 115"/>
                      <a:gd name="T19" fmla="*/ 20 h 67"/>
                      <a:gd name="T20" fmla="*/ 8 w 115"/>
                      <a:gd name="T21" fmla="*/ 25 h 67"/>
                      <a:gd name="T22" fmla="*/ 0 w 115"/>
                      <a:gd name="T23" fmla="*/ 48 h 67"/>
                      <a:gd name="T24" fmla="*/ 11 w 115"/>
                      <a:gd name="T25"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7">
                        <a:moveTo>
                          <a:pt x="11" y="60"/>
                        </a:moveTo>
                        <a:cubicBezTo>
                          <a:pt x="59" y="60"/>
                          <a:pt x="59" y="60"/>
                          <a:pt x="59" y="60"/>
                        </a:cubicBezTo>
                        <a:cubicBezTo>
                          <a:pt x="66" y="60"/>
                          <a:pt x="72" y="61"/>
                          <a:pt x="77" y="64"/>
                        </a:cubicBezTo>
                        <a:cubicBezTo>
                          <a:pt x="83" y="66"/>
                          <a:pt x="89" y="67"/>
                          <a:pt x="95" y="67"/>
                        </a:cubicBezTo>
                        <a:cubicBezTo>
                          <a:pt x="97" y="67"/>
                          <a:pt x="98" y="67"/>
                          <a:pt x="99" y="67"/>
                        </a:cubicBezTo>
                        <a:cubicBezTo>
                          <a:pt x="104" y="60"/>
                          <a:pt x="104" y="60"/>
                          <a:pt x="104" y="60"/>
                        </a:cubicBezTo>
                        <a:cubicBezTo>
                          <a:pt x="115" y="46"/>
                          <a:pt x="114" y="26"/>
                          <a:pt x="102" y="13"/>
                        </a:cubicBezTo>
                        <a:cubicBezTo>
                          <a:pt x="91" y="0"/>
                          <a:pt x="91" y="0"/>
                          <a:pt x="91" y="0"/>
                        </a:cubicBezTo>
                        <a:cubicBezTo>
                          <a:pt x="70" y="1"/>
                          <a:pt x="44" y="2"/>
                          <a:pt x="23" y="6"/>
                        </a:cubicBezTo>
                        <a:cubicBezTo>
                          <a:pt x="16" y="8"/>
                          <a:pt x="11" y="13"/>
                          <a:pt x="10" y="20"/>
                        </a:cubicBezTo>
                        <a:cubicBezTo>
                          <a:pt x="9" y="22"/>
                          <a:pt x="9" y="24"/>
                          <a:pt x="8" y="25"/>
                        </a:cubicBezTo>
                        <a:cubicBezTo>
                          <a:pt x="6" y="30"/>
                          <a:pt x="2" y="38"/>
                          <a:pt x="0" y="48"/>
                        </a:cubicBezTo>
                        <a:cubicBezTo>
                          <a:pt x="0" y="54"/>
                          <a:pt x="5" y="60"/>
                          <a:pt x="11" y="60"/>
                        </a:cubicBezTo>
                        <a:close/>
                      </a:path>
                    </a:pathLst>
                  </a:custGeom>
                  <a:solidFill>
                    <a:srgbClr val="BBCF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îṥľïḓé">
                    <a:extLst>
                      <a:ext uri="{FF2B5EF4-FFF2-40B4-BE49-F238E27FC236}">
                        <a16:creationId xmlns:a16="http://schemas.microsoft.com/office/drawing/2014/main" id="{115CBACC-79D1-4793-9487-5005F4D3F9D2}"/>
                      </a:ext>
                    </a:extLst>
                  </p:cNvPr>
                  <p:cNvSpPr/>
                  <p:nvPr/>
                </p:nvSpPr>
                <p:spPr bwMode="auto">
                  <a:xfrm>
                    <a:off x="7754938" y="3602038"/>
                    <a:ext cx="285750" cy="285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1íḓè">
                    <a:extLst>
                      <a:ext uri="{FF2B5EF4-FFF2-40B4-BE49-F238E27FC236}">
                        <a16:creationId xmlns:a16="http://schemas.microsoft.com/office/drawing/2014/main" id="{43EC0393-0496-481F-A762-B614FDA2B593}"/>
                      </a:ext>
                    </a:extLst>
                  </p:cNvPr>
                  <p:cNvSpPr/>
                  <p:nvPr/>
                </p:nvSpPr>
                <p:spPr bwMode="auto">
                  <a:xfrm>
                    <a:off x="7431088" y="3656013"/>
                    <a:ext cx="177800" cy="177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Sḻiḓè">
                    <a:extLst>
                      <a:ext uri="{FF2B5EF4-FFF2-40B4-BE49-F238E27FC236}">
                        <a16:creationId xmlns:a16="http://schemas.microsoft.com/office/drawing/2014/main" id="{794E35E9-8E55-4118-A2F3-A370EF510E61}"/>
                      </a:ext>
                    </a:extLst>
                  </p:cNvPr>
                  <p:cNvSpPr/>
                  <p:nvPr/>
                </p:nvSpPr>
                <p:spPr bwMode="auto">
                  <a:xfrm>
                    <a:off x="5292726" y="4243388"/>
                    <a:ext cx="1620838" cy="269875"/>
                  </a:xfrm>
                  <a:prstGeom prst="rect">
                    <a:avLst/>
                  </a:prstGeom>
                  <a:solidFill>
                    <a:srgbClr val="729A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íṡļïḑê">
                    <a:extLst>
                      <a:ext uri="{FF2B5EF4-FFF2-40B4-BE49-F238E27FC236}">
                        <a16:creationId xmlns:a16="http://schemas.microsoft.com/office/drawing/2014/main" id="{7898065B-DFD3-4958-B379-DD48E321DAFE}"/>
                      </a:ext>
                    </a:extLst>
                  </p:cNvPr>
                  <p:cNvSpPr/>
                  <p:nvPr/>
                </p:nvSpPr>
                <p:spPr bwMode="auto">
                  <a:xfrm>
                    <a:off x="3935413" y="4613275"/>
                    <a:ext cx="793750" cy="146050"/>
                  </a:xfrm>
                  <a:custGeom>
                    <a:avLst/>
                    <a:gdLst>
                      <a:gd name="T0" fmla="*/ 0 w 103"/>
                      <a:gd name="T1" fmla="*/ 0 h 19"/>
                      <a:gd name="T2" fmla="*/ 92 w 103"/>
                      <a:gd name="T3" fmla="*/ 0 h 19"/>
                      <a:gd name="T4" fmla="*/ 99 w 103"/>
                      <a:gd name="T5" fmla="*/ 4 h 19"/>
                      <a:gd name="T6" fmla="*/ 101 w 103"/>
                      <a:gd name="T7" fmla="*/ 10 h 19"/>
                      <a:gd name="T8" fmla="*/ 95 w 103"/>
                      <a:gd name="T9" fmla="*/ 19 h 19"/>
                      <a:gd name="T10" fmla="*/ 23 w 103"/>
                      <a:gd name="T11" fmla="*/ 19 h 19"/>
                      <a:gd name="T12" fmla="*/ 6 w 103"/>
                      <a:gd name="T13" fmla="*/ 10 h 19"/>
                      <a:gd name="T14" fmla="*/ 0 w 103"/>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9">
                        <a:moveTo>
                          <a:pt x="0" y="0"/>
                        </a:moveTo>
                        <a:cubicBezTo>
                          <a:pt x="92" y="0"/>
                          <a:pt x="92" y="0"/>
                          <a:pt x="92" y="0"/>
                        </a:cubicBezTo>
                        <a:cubicBezTo>
                          <a:pt x="95" y="0"/>
                          <a:pt x="98" y="2"/>
                          <a:pt x="99" y="4"/>
                        </a:cubicBezTo>
                        <a:cubicBezTo>
                          <a:pt x="101" y="10"/>
                          <a:pt x="101" y="10"/>
                          <a:pt x="101" y="10"/>
                        </a:cubicBezTo>
                        <a:cubicBezTo>
                          <a:pt x="103" y="15"/>
                          <a:pt x="100" y="19"/>
                          <a:pt x="95" y="19"/>
                        </a:cubicBezTo>
                        <a:cubicBezTo>
                          <a:pt x="23" y="19"/>
                          <a:pt x="23" y="19"/>
                          <a:pt x="23" y="19"/>
                        </a:cubicBezTo>
                        <a:cubicBezTo>
                          <a:pt x="16" y="19"/>
                          <a:pt x="9" y="16"/>
                          <a:pt x="6" y="10"/>
                        </a:cubicBezTo>
                        <a:lnTo>
                          <a:pt x="0" y="0"/>
                        </a:ln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ŝḻïḋê">
                    <a:extLst>
                      <a:ext uri="{FF2B5EF4-FFF2-40B4-BE49-F238E27FC236}">
                        <a16:creationId xmlns:a16="http://schemas.microsoft.com/office/drawing/2014/main" id="{1E884E0E-1738-46BC-A810-CD0406D7492A}"/>
                      </a:ext>
                    </a:extLst>
                  </p:cNvPr>
                  <p:cNvSpPr/>
                  <p:nvPr/>
                </p:nvSpPr>
                <p:spPr bwMode="auto">
                  <a:xfrm>
                    <a:off x="4073526" y="4829175"/>
                    <a:ext cx="725488" cy="131763"/>
                  </a:xfrm>
                  <a:custGeom>
                    <a:avLst/>
                    <a:gdLst>
                      <a:gd name="T0" fmla="*/ 0 w 94"/>
                      <a:gd name="T1" fmla="*/ 0 h 17"/>
                      <a:gd name="T2" fmla="*/ 86 w 94"/>
                      <a:gd name="T3" fmla="*/ 0 h 17"/>
                      <a:gd name="T4" fmla="*/ 94 w 94"/>
                      <a:gd name="T5" fmla="*/ 8 h 17"/>
                      <a:gd name="T6" fmla="*/ 86 w 94"/>
                      <a:gd name="T7" fmla="*/ 17 h 17"/>
                      <a:gd name="T8" fmla="*/ 38 w 94"/>
                      <a:gd name="T9" fmla="*/ 17 h 17"/>
                      <a:gd name="T10" fmla="*/ 13 w 94"/>
                      <a:gd name="T11" fmla="*/ 9 h 17"/>
                      <a:gd name="T12" fmla="*/ 0 w 9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4" h="17">
                        <a:moveTo>
                          <a:pt x="0" y="0"/>
                        </a:moveTo>
                        <a:cubicBezTo>
                          <a:pt x="86" y="0"/>
                          <a:pt x="86" y="0"/>
                          <a:pt x="86" y="0"/>
                        </a:cubicBezTo>
                        <a:cubicBezTo>
                          <a:pt x="90" y="0"/>
                          <a:pt x="94" y="4"/>
                          <a:pt x="94" y="8"/>
                        </a:cubicBezTo>
                        <a:cubicBezTo>
                          <a:pt x="94" y="13"/>
                          <a:pt x="90" y="17"/>
                          <a:pt x="86" y="17"/>
                        </a:cubicBezTo>
                        <a:cubicBezTo>
                          <a:pt x="38" y="17"/>
                          <a:pt x="38" y="17"/>
                          <a:pt x="38" y="17"/>
                        </a:cubicBezTo>
                        <a:cubicBezTo>
                          <a:pt x="29" y="17"/>
                          <a:pt x="20" y="14"/>
                          <a:pt x="13" y="9"/>
                        </a:cubicBezTo>
                        <a:lnTo>
                          <a:pt x="0" y="0"/>
                        </a:ln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îṥḷiďé">
                    <a:extLst>
                      <a:ext uri="{FF2B5EF4-FFF2-40B4-BE49-F238E27FC236}">
                        <a16:creationId xmlns:a16="http://schemas.microsoft.com/office/drawing/2014/main" id="{4B1629E0-7BC8-498B-88CC-0356F3066903}"/>
                      </a:ext>
                    </a:extLst>
                  </p:cNvPr>
                  <p:cNvSpPr/>
                  <p:nvPr/>
                </p:nvSpPr>
                <p:spPr bwMode="auto">
                  <a:xfrm>
                    <a:off x="7477126" y="4613275"/>
                    <a:ext cx="795338" cy="146050"/>
                  </a:xfrm>
                  <a:custGeom>
                    <a:avLst/>
                    <a:gdLst>
                      <a:gd name="T0" fmla="*/ 103 w 103"/>
                      <a:gd name="T1" fmla="*/ 0 h 19"/>
                      <a:gd name="T2" fmla="*/ 10 w 103"/>
                      <a:gd name="T3" fmla="*/ 0 h 19"/>
                      <a:gd name="T4" fmla="*/ 4 w 103"/>
                      <a:gd name="T5" fmla="*/ 4 h 19"/>
                      <a:gd name="T6" fmla="*/ 2 w 103"/>
                      <a:gd name="T7" fmla="*/ 10 h 19"/>
                      <a:gd name="T8" fmla="*/ 8 w 103"/>
                      <a:gd name="T9" fmla="*/ 19 h 19"/>
                      <a:gd name="T10" fmla="*/ 80 w 103"/>
                      <a:gd name="T11" fmla="*/ 19 h 19"/>
                      <a:gd name="T12" fmla="*/ 97 w 103"/>
                      <a:gd name="T13" fmla="*/ 10 h 19"/>
                      <a:gd name="T14" fmla="*/ 103 w 103"/>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9">
                        <a:moveTo>
                          <a:pt x="103" y="0"/>
                        </a:moveTo>
                        <a:cubicBezTo>
                          <a:pt x="10" y="0"/>
                          <a:pt x="10" y="0"/>
                          <a:pt x="10" y="0"/>
                        </a:cubicBezTo>
                        <a:cubicBezTo>
                          <a:pt x="7" y="0"/>
                          <a:pt x="5" y="2"/>
                          <a:pt x="4" y="4"/>
                        </a:cubicBezTo>
                        <a:cubicBezTo>
                          <a:pt x="2" y="10"/>
                          <a:pt x="2" y="10"/>
                          <a:pt x="2" y="10"/>
                        </a:cubicBezTo>
                        <a:cubicBezTo>
                          <a:pt x="0" y="15"/>
                          <a:pt x="3" y="19"/>
                          <a:pt x="8" y="19"/>
                        </a:cubicBezTo>
                        <a:cubicBezTo>
                          <a:pt x="80" y="19"/>
                          <a:pt x="80" y="19"/>
                          <a:pt x="80" y="19"/>
                        </a:cubicBezTo>
                        <a:cubicBezTo>
                          <a:pt x="87" y="19"/>
                          <a:pt x="93" y="16"/>
                          <a:pt x="97" y="10"/>
                        </a:cubicBezTo>
                        <a:lnTo>
                          <a:pt x="103" y="0"/>
                        </a:ln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iśliḓe">
                    <a:extLst>
                      <a:ext uri="{FF2B5EF4-FFF2-40B4-BE49-F238E27FC236}">
                        <a16:creationId xmlns:a16="http://schemas.microsoft.com/office/drawing/2014/main" id="{4A70C45C-B57B-411A-AF2B-5CCE89403817}"/>
                      </a:ext>
                    </a:extLst>
                  </p:cNvPr>
                  <p:cNvSpPr/>
                  <p:nvPr/>
                </p:nvSpPr>
                <p:spPr bwMode="auto">
                  <a:xfrm>
                    <a:off x="7408863" y="4829175"/>
                    <a:ext cx="725488" cy="131763"/>
                  </a:xfrm>
                  <a:custGeom>
                    <a:avLst/>
                    <a:gdLst>
                      <a:gd name="T0" fmla="*/ 94 w 94"/>
                      <a:gd name="T1" fmla="*/ 0 h 17"/>
                      <a:gd name="T2" fmla="*/ 8 w 94"/>
                      <a:gd name="T3" fmla="*/ 0 h 17"/>
                      <a:gd name="T4" fmla="*/ 0 w 94"/>
                      <a:gd name="T5" fmla="*/ 8 h 17"/>
                      <a:gd name="T6" fmla="*/ 8 w 94"/>
                      <a:gd name="T7" fmla="*/ 17 h 17"/>
                      <a:gd name="T8" fmla="*/ 56 w 94"/>
                      <a:gd name="T9" fmla="*/ 17 h 17"/>
                      <a:gd name="T10" fmla="*/ 81 w 94"/>
                      <a:gd name="T11" fmla="*/ 9 h 17"/>
                      <a:gd name="T12" fmla="*/ 94 w 9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4" h="17">
                        <a:moveTo>
                          <a:pt x="94" y="0"/>
                        </a:moveTo>
                        <a:cubicBezTo>
                          <a:pt x="8" y="0"/>
                          <a:pt x="8" y="0"/>
                          <a:pt x="8" y="0"/>
                        </a:cubicBezTo>
                        <a:cubicBezTo>
                          <a:pt x="3" y="0"/>
                          <a:pt x="0" y="4"/>
                          <a:pt x="0" y="8"/>
                        </a:cubicBezTo>
                        <a:cubicBezTo>
                          <a:pt x="0" y="13"/>
                          <a:pt x="3" y="17"/>
                          <a:pt x="8" y="17"/>
                        </a:cubicBezTo>
                        <a:cubicBezTo>
                          <a:pt x="56" y="17"/>
                          <a:pt x="56" y="17"/>
                          <a:pt x="56" y="17"/>
                        </a:cubicBezTo>
                        <a:cubicBezTo>
                          <a:pt x="65" y="17"/>
                          <a:pt x="73" y="14"/>
                          <a:pt x="81" y="9"/>
                        </a:cubicBezTo>
                        <a:lnTo>
                          <a:pt x="94" y="0"/>
                        </a:lnTo>
                        <a:close/>
                      </a:path>
                    </a:pathLst>
                  </a:custGeom>
                  <a:solidFill>
                    <a:srgbClr val="0B18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îṩľiďe">
                    <a:extLst>
                      <a:ext uri="{FF2B5EF4-FFF2-40B4-BE49-F238E27FC236}">
                        <a16:creationId xmlns:a16="http://schemas.microsoft.com/office/drawing/2014/main" id="{21C3A345-80D7-441E-AE90-02266B550777}"/>
                      </a:ext>
                    </a:extLst>
                  </p:cNvPr>
                  <p:cNvSpPr/>
                  <p:nvPr/>
                </p:nvSpPr>
                <p:spPr bwMode="auto">
                  <a:xfrm>
                    <a:off x="4359276" y="4087813"/>
                    <a:ext cx="107950" cy="53975"/>
                  </a:xfrm>
                  <a:prstGeom prst="ellipse">
                    <a:avLst/>
                  </a:prstGeom>
                  <a:solidFill>
                    <a:srgbClr val="729A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s1ídé">
                    <a:extLst>
                      <a:ext uri="{FF2B5EF4-FFF2-40B4-BE49-F238E27FC236}">
                        <a16:creationId xmlns:a16="http://schemas.microsoft.com/office/drawing/2014/main" id="{184FFFD1-F8EB-4F0E-B7EC-6F0720CAA6F4}"/>
                      </a:ext>
                    </a:extLst>
                  </p:cNvPr>
                  <p:cNvSpPr/>
                  <p:nvPr/>
                </p:nvSpPr>
                <p:spPr bwMode="auto">
                  <a:xfrm>
                    <a:off x="7794626" y="4087813"/>
                    <a:ext cx="100013" cy="53975"/>
                  </a:xfrm>
                  <a:prstGeom prst="ellipse">
                    <a:avLst/>
                  </a:prstGeom>
                  <a:solidFill>
                    <a:srgbClr val="729A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ṧḻîḑê">
                    <a:extLst>
                      <a:ext uri="{FF2B5EF4-FFF2-40B4-BE49-F238E27FC236}">
                        <a16:creationId xmlns:a16="http://schemas.microsoft.com/office/drawing/2014/main" id="{2D3AF691-BF08-4FFF-AF41-84793896DF14}"/>
                      </a:ext>
                    </a:extLst>
                  </p:cNvPr>
                  <p:cNvSpPr/>
                  <p:nvPr/>
                </p:nvSpPr>
                <p:spPr bwMode="auto">
                  <a:xfrm>
                    <a:off x="4721226" y="2003425"/>
                    <a:ext cx="2763838" cy="701675"/>
                  </a:xfrm>
                  <a:custGeom>
                    <a:avLst/>
                    <a:gdLst>
                      <a:gd name="T0" fmla="*/ 179 w 358"/>
                      <a:gd name="T1" fmla="*/ 0 h 91"/>
                      <a:gd name="T2" fmla="*/ 176 w 358"/>
                      <a:gd name="T3" fmla="*/ 0 h 91"/>
                      <a:gd name="T4" fmla="*/ 172 w 358"/>
                      <a:gd name="T5" fmla="*/ 0 h 91"/>
                      <a:gd name="T6" fmla="*/ 112 w 358"/>
                      <a:gd name="T7" fmla="*/ 3 h 91"/>
                      <a:gd name="T8" fmla="*/ 44 w 358"/>
                      <a:gd name="T9" fmla="*/ 7 h 91"/>
                      <a:gd name="T10" fmla="*/ 39 w 358"/>
                      <a:gd name="T11" fmla="*/ 8 h 91"/>
                      <a:gd name="T12" fmla="*/ 30 w 358"/>
                      <a:gd name="T13" fmla="*/ 13 h 91"/>
                      <a:gd name="T14" fmla="*/ 23 w 358"/>
                      <a:gd name="T15" fmla="*/ 23 h 91"/>
                      <a:gd name="T16" fmla="*/ 19 w 358"/>
                      <a:gd name="T17" fmla="*/ 33 h 91"/>
                      <a:gd name="T18" fmla="*/ 0 w 358"/>
                      <a:gd name="T19" fmla="*/ 91 h 91"/>
                      <a:gd name="T20" fmla="*/ 179 w 358"/>
                      <a:gd name="T21" fmla="*/ 91 h 91"/>
                      <a:gd name="T22" fmla="*/ 358 w 358"/>
                      <a:gd name="T23" fmla="*/ 91 h 91"/>
                      <a:gd name="T24" fmla="*/ 338 w 358"/>
                      <a:gd name="T25" fmla="*/ 33 h 91"/>
                      <a:gd name="T26" fmla="*/ 335 w 358"/>
                      <a:gd name="T27" fmla="*/ 23 h 91"/>
                      <a:gd name="T28" fmla="*/ 328 w 358"/>
                      <a:gd name="T29" fmla="*/ 13 h 91"/>
                      <a:gd name="T30" fmla="*/ 319 w 358"/>
                      <a:gd name="T31" fmla="*/ 8 h 91"/>
                      <a:gd name="T32" fmla="*/ 314 w 358"/>
                      <a:gd name="T33" fmla="*/ 7 h 91"/>
                      <a:gd name="T34" fmla="*/ 245 w 358"/>
                      <a:gd name="T35" fmla="*/ 3 h 91"/>
                      <a:gd name="T36" fmla="*/ 185 w 358"/>
                      <a:gd name="T37" fmla="*/ 0 h 91"/>
                      <a:gd name="T38" fmla="*/ 185 w 358"/>
                      <a:gd name="T39" fmla="*/ 0 h 91"/>
                      <a:gd name="T40" fmla="*/ 179 w 358"/>
                      <a:gd name="T41" fmla="*/ 0 h 91"/>
                      <a:gd name="T42" fmla="*/ 179 w 358"/>
                      <a:gd name="T4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8" h="91">
                        <a:moveTo>
                          <a:pt x="179" y="0"/>
                        </a:moveTo>
                        <a:cubicBezTo>
                          <a:pt x="178" y="0"/>
                          <a:pt x="177" y="0"/>
                          <a:pt x="176" y="0"/>
                        </a:cubicBezTo>
                        <a:cubicBezTo>
                          <a:pt x="174" y="0"/>
                          <a:pt x="173" y="0"/>
                          <a:pt x="172" y="0"/>
                        </a:cubicBezTo>
                        <a:cubicBezTo>
                          <a:pt x="112" y="3"/>
                          <a:pt x="112" y="3"/>
                          <a:pt x="112" y="3"/>
                        </a:cubicBezTo>
                        <a:cubicBezTo>
                          <a:pt x="44" y="7"/>
                          <a:pt x="44" y="7"/>
                          <a:pt x="44" y="7"/>
                        </a:cubicBezTo>
                        <a:cubicBezTo>
                          <a:pt x="42" y="7"/>
                          <a:pt x="40" y="7"/>
                          <a:pt x="39" y="8"/>
                        </a:cubicBezTo>
                        <a:cubicBezTo>
                          <a:pt x="35" y="9"/>
                          <a:pt x="32" y="11"/>
                          <a:pt x="30" y="13"/>
                        </a:cubicBezTo>
                        <a:cubicBezTo>
                          <a:pt x="27" y="15"/>
                          <a:pt x="24" y="19"/>
                          <a:pt x="23" y="23"/>
                        </a:cubicBezTo>
                        <a:cubicBezTo>
                          <a:pt x="19" y="33"/>
                          <a:pt x="19" y="33"/>
                          <a:pt x="19" y="33"/>
                        </a:cubicBezTo>
                        <a:cubicBezTo>
                          <a:pt x="0" y="91"/>
                          <a:pt x="0" y="91"/>
                          <a:pt x="0" y="91"/>
                        </a:cubicBezTo>
                        <a:cubicBezTo>
                          <a:pt x="179" y="91"/>
                          <a:pt x="179" y="91"/>
                          <a:pt x="179" y="91"/>
                        </a:cubicBezTo>
                        <a:cubicBezTo>
                          <a:pt x="358" y="91"/>
                          <a:pt x="358" y="91"/>
                          <a:pt x="358" y="91"/>
                        </a:cubicBezTo>
                        <a:cubicBezTo>
                          <a:pt x="338" y="33"/>
                          <a:pt x="338" y="33"/>
                          <a:pt x="338" y="33"/>
                        </a:cubicBezTo>
                        <a:cubicBezTo>
                          <a:pt x="335" y="23"/>
                          <a:pt x="335" y="23"/>
                          <a:pt x="335" y="23"/>
                        </a:cubicBezTo>
                        <a:cubicBezTo>
                          <a:pt x="333" y="19"/>
                          <a:pt x="331" y="15"/>
                          <a:pt x="328" y="13"/>
                        </a:cubicBezTo>
                        <a:cubicBezTo>
                          <a:pt x="325" y="11"/>
                          <a:pt x="322" y="9"/>
                          <a:pt x="319" y="8"/>
                        </a:cubicBezTo>
                        <a:cubicBezTo>
                          <a:pt x="317" y="7"/>
                          <a:pt x="315" y="7"/>
                          <a:pt x="314" y="7"/>
                        </a:cubicBezTo>
                        <a:cubicBezTo>
                          <a:pt x="245" y="3"/>
                          <a:pt x="245" y="3"/>
                          <a:pt x="245" y="3"/>
                        </a:cubicBezTo>
                        <a:cubicBezTo>
                          <a:pt x="185" y="0"/>
                          <a:pt x="185" y="0"/>
                          <a:pt x="185" y="0"/>
                        </a:cubicBezTo>
                        <a:cubicBezTo>
                          <a:pt x="185" y="0"/>
                          <a:pt x="185" y="0"/>
                          <a:pt x="185" y="0"/>
                        </a:cubicBezTo>
                        <a:cubicBezTo>
                          <a:pt x="183" y="0"/>
                          <a:pt x="181" y="0"/>
                          <a:pt x="179" y="0"/>
                        </a:cubicBezTo>
                        <a:cubicBezTo>
                          <a:pt x="179" y="0"/>
                          <a:pt x="179" y="0"/>
                          <a:pt x="179" y="0"/>
                        </a:cubicBezTo>
                      </a:path>
                    </a:pathLst>
                  </a:custGeom>
                  <a:solidFill>
                    <a:srgbClr val="EDEE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îṧḻiḑe">
                    <a:extLst>
                      <a:ext uri="{FF2B5EF4-FFF2-40B4-BE49-F238E27FC236}">
                        <a16:creationId xmlns:a16="http://schemas.microsoft.com/office/drawing/2014/main" id="{5312E073-9436-46B3-B3EB-7FFAC2F788DA}"/>
                      </a:ext>
                    </a:extLst>
                  </p:cNvPr>
                  <p:cNvSpPr/>
                  <p:nvPr/>
                </p:nvSpPr>
                <p:spPr bwMode="auto">
                  <a:xfrm>
                    <a:off x="6103938" y="2003425"/>
                    <a:ext cx="509588" cy="22225"/>
                  </a:xfrm>
                  <a:custGeom>
                    <a:avLst/>
                    <a:gdLst>
                      <a:gd name="T0" fmla="*/ 0 w 66"/>
                      <a:gd name="T1" fmla="*/ 0 h 3"/>
                      <a:gd name="T2" fmla="*/ 0 w 66"/>
                      <a:gd name="T3" fmla="*/ 0 h 3"/>
                      <a:gd name="T4" fmla="*/ 0 w 66"/>
                      <a:gd name="T5" fmla="*/ 0 h 3"/>
                      <a:gd name="T6" fmla="*/ 6 w 66"/>
                      <a:gd name="T7" fmla="*/ 0 h 3"/>
                      <a:gd name="T8" fmla="*/ 6 w 66"/>
                      <a:gd name="T9" fmla="*/ 0 h 3"/>
                      <a:gd name="T10" fmla="*/ 66 w 66"/>
                      <a:gd name="T11" fmla="*/ 3 h 3"/>
                      <a:gd name="T12" fmla="*/ 6 w 66"/>
                      <a:gd name="T13" fmla="*/ 0 h 3"/>
                      <a:gd name="T14" fmla="*/ 3 w 66"/>
                      <a:gd name="T15" fmla="*/ 0 h 3"/>
                      <a:gd name="T16" fmla="*/ 0 w 6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3">
                        <a:moveTo>
                          <a:pt x="0" y="0"/>
                        </a:moveTo>
                        <a:cubicBezTo>
                          <a:pt x="0" y="0"/>
                          <a:pt x="0" y="0"/>
                          <a:pt x="0" y="0"/>
                        </a:cubicBezTo>
                        <a:cubicBezTo>
                          <a:pt x="0" y="0"/>
                          <a:pt x="0" y="0"/>
                          <a:pt x="0" y="0"/>
                        </a:cubicBezTo>
                        <a:cubicBezTo>
                          <a:pt x="2" y="0"/>
                          <a:pt x="4" y="0"/>
                          <a:pt x="6" y="0"/>
                        </a:cubicBezTo>
                        <a:cubicBezTo>
                          <a:pt x="6" y="0"/>
                          <a:pt x="6" y="0"/>
                          <a:pt x="6" y="0"/>
                        </a:cubicBezTo>
                        <a:cubicBezTo>
                          <a:pt x="66" y="3"/>
                          <a:pt x="66" y="3"/>
                          <a:pt x="66" y="3"/>
                        </a:cubicBezTo>
                        <a:cubicBezTo>
                          <a:pt x="6" y="0"/>
                          <a:pt x="6" y="0"/>
                          <a:pt x="6" y="0"/>
                        </a:cubicBezTo>
                        <a:cubicBezTo>
                          <a:pt x="5" y="0"/>
                          <a:pt x="4" y="0"/>
                          <a:pt x="3" y="0"/>
                        </a:cubicBezTo>
                        <a:cubicBezTo>
                          <a:pt x="2" y="0"/>
                          <a:pt x="1" y="0"/>
                          <a:pt x="0" y="0"/>
                        </a:cubicBezTo>
                      </a:path>
                    </a:pathLst>
                  </a:custGeom>
                  <a:solidFill>
                    <a:srgbClr val="D2D3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îṡlíďé">
                    <a:extLst>
                      <a:ext uri="{FF2B5EF4-FFF2-40B4-BE49-F238E27FC236}">
                        <a16:creationId xmlns:a16="http://schemas.microsoft.com/office/drawing/2014/main" id="{66071D36-F7C9-4019-9958-795AE52DADF6}"/>
                      </a:ext>
                    </a:extLst>
                  </p:cNvPr>
                  <p:cNvSpPr/>
                  <p:nvPr/>
                </p:nvSpPr>
                <p:spPr bwMode="auto">
                  <a:xfrm>
                    <a:off x="4721226" y="2003425"/>
                    <a:ext cx="2763838" cy="701675"/>
                  </a:xfrm>
                  <a:custGeom>
                    <a:avLst/>
                    <a:gdLst>
                      <a:gd name="T0" fmla="*/ 19 w 358"/>
                      <a:gd name="T1" fmla="*/ 33 h 91"/>
                      <a:gd name="T2" fmla="*/ 0 w 358"/>
                      <a:gd name="T3" fmla="*/ 91 h 91"/>
                      <a:gd name="T4" fmla="*/ 0 w 358"/>
                      <a:gd name="T5" fmla="*/ 91 h 91"/>
                      <a:gd name="T6" fmla="*/ 19 w 358"/>
                      <a:gd name="T7" fmla="*/ 33 h 91"/>
                      <a:gd name="T8" fmla="*/ 338 w 358"/>
                      <a:gd name="T9" fmla="*/ 33 h 91"/>
                      <a:gd name="T10" fmla="*/ 358 w 358"/>
                      <a:gd name="T11" fmla="*/ 91 h 91"/>
                      <a:gd name="T12" fmla="*/ 358 w 358"/>
                      <a:gd name="T13" fmla="*/ 91 h 91"/>
                      <a:gd name="T14" fmla="*/ 338 w 358"/>
                      <a:gd name="T15" fmla="*/ 33 h 91"/>
                      <a:gd name="T16" fmla="*/ 39 w 358"/>
                      <a:gd name="T17" fmla="*/ 8 h 91"/>
                      <a:gd name="T18" fmla="*/ 30 w 358"/>
                      <a:gd name="T19" fmla="*/ 13 h 91"/>
                      <a:gd name="T20" fmla="*/ 39 w 358"/>
                      <a:gd name="T21" fmla="*/ 8 h 91"/>
                      <a:gd name="T22" fmla="*/ 319 w 358"/>
                      <a:gd name="T23" fmla="*/ 8 h 91"/>
                      <a:gd name="T24" fmla="*/ 328 w 358"/>
                      <a:gd name="T25" fmla="*/ 13 h 91"/>
                      <a:gd name="T26" fmla="*/ 319 w 358"/>
                      <a:gd name="T27" fmla="*/ 8 h 91"/>
                      <a:gd name="T28" fmla="*/ 182 w 358"/>
                      <a:gd name="T29" fmla="*/ 0 h 91"/>
                      <a:gd name="T30" fmla="*/ 185 w 358"/>
                      <a:gd name="T31" fmla="*/ 0 h 91"/>
                      <a:gd name="T32" fmla="*/ 245 w 358"/>
                      <a:gd name="T33" fmla="*/ 3 h 91"/>
                      <a:gd name="T34" fmla="*/ 185 w 358"/>
                      <a:gd name="T35" fmla="*/ 0 h 91"/>
                      <a:gd name="T36" fmla="*/ 182 w 358"/>
                      <a:gd name="T37" fmla="*/ 0 h 91"/>
                      <a:gd name="T38" fmla="*/ 176 w 358"/>
                      <a:gd name="T39" fmla="*/ 0 h 91"/>
                      <a:gd name="T40" fmla="*/ 172 w 358"/>
                      <a:gd name="T41" fmla="*/ 0 h 91"/>
                      <a:gd name="T42" fmla="*/ 112 w 358"/>
                      <a:gd name="T43" fmla="*/ 3 h 91"/>
                      <a:gd name="T44" fmla="*/ 172 w 358"/>
                      <a:gd name="T45" fmla="*/ 0 h 91"/>
                      <a:gd name="T46" fmla="*/ 176 w 358"/>
                      <a:gd name="T4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8" h="91">
                        <a:moveTo>
                          <a:pt x="19" y="33"/>
                        </a:moveTo>
                        <a:cubicBezTo>
                          <a:pt x="0" y="91"/>
                          <a:pt x="0" y="91"/>
                          <a:pt x="0" y="91"/>
                        </a:cubicBezTo>
                        <a:cubicBezTo>
                          <a:pt x="0" y="91"/>
                          <a:pt x="0" y="91"/>
                          <a:pt x="0" y="91"/>
                        </a:cubicBezTo>
                        <a:cubicBezTo>
                          <a:pt x="19" y="33"/>
                          <a:pt x="19" y="33"/>
                          <a:pt x="19" y="33"/>
                        </a:cubicBezTo>
                        <a:moveTo>
                          <a:pt x="338" y="33"/>
                        </a:moveTo>
                        <a:cubicBezTo>
                          <a:pt x="358" y="91"/>
                          <a:pt x="358" y="91"/>
                          <a:pt x="358" y="91"/>
                        </a:cubicBezTo>
                        <a:cubicBezTo>
                          <a:pt x="358" y="91"/>
                          <a:pt x="358" y="91"/>
                          <a:pt x="358" y="91"/>
                        </a:cubicBezTo>
                        <a:cubicBezTo>
                          <a:pt x="338" y="33"/>
                          <a:pt x="338" y="33"/>
                          <a:pt x="338" y="33"/>
                        </a:cubicBezTo>
                        <a:moveTo>
                          <a:pt x="39" y="8"/>
                        </a:moveTo>
                        <a:cubicBezTo>
                          <a:pt x="35" y="9"/>
                          <a:pt x="32" y="11"/>
                          <a:pt x="30" y="13"/>
                        </a:cubicBezTo>
                        <a:cubicBezTo>
                          <a:pt x="32" y="11"/>
                          <a:pt x="35" y="9"/>
                          <a:pt x="39" y="8"/>
                        </a:cubicBezTo>
                        <a:moveTo>
                          <a:pt x="319" y="8"/>
                        </a:moveTo>
                        <a:cubicBezTo>
                          <a:pt x="322" y="9"/>
                          <a:pt x="325" y="11"/>
                          <a:pt x="328" y="13"/>
                        </a:cubicBezTo>
                        <a:cubicBezTo>
                          <a:pt x="325" y="11"/>
                          <a:pt x="322" y="9"/>
                          <a:pt x="319" y="8"/>
                        </a:cubicBezTo>
                        <a:moveTo>
                          <a:pt x="182" y="0"/>
                        </a:moveTo>
                        <a:cubicBezTo>
                          <a:pt x="183" y="0"/>
                          <a:pt x="184" y="0"/>
                          <a:pt x="185" y="0"/>
                        </a:cubicBezTo>
                        <a:cubicBezTo>
                          <a:pt x="245" y="3"/>
                          <a:pt x="245" y="3"/>
                          <a:pt x="245" y="3"/>
                        </a:cubicBezTo>
                        <a:cubicBezTo>
                          <a:pt x="185" y="0"/>
                          <a:pt x="185" y="0"/>
                          <a:pt x="185" y="0"/>
                        </a:cubicBezTo>
                        <a:cubicBezTo>
                          <a:pt x="184" y="0"/>
                          <a:pt x="183" y="0"/>
                          <a:pt x="182" y="0"/>
                        </a:cubicBezTo>
                        <a:moveTo>
                          <a:pt x="176" y="0"/>
                        </a:moveTo>
                        <a:cubicBezTo>
                          <a:pt x="174" y="0"/>
                          <a:pt x="173" y="0"/>
                          <a:pt x="172" y="0"/>
                        </a:cubicBezTo>
                        <a:cubicBezTo>
                          <a:pt x="112" y="3"/>
                          <a:pt x="112" y="3"/>
                          <a:pt x="112" y="3"/>
                        </a:cubicBezTo>
                        <a:cubicBezTo>
                          <a:pt x="172" y="0"/>
                          <a:pt x="172" y="0"/>
                          <a:pt x="172" y="0"/>
                        </a:cubicBezTo>
                        <a:cubicBezTo>
                          <a:pt x="173" y="0"/>
                          <a:pt x="174" y="0"/>
                          <a:pt x="176" y="0"/>
                        </a:cubicBezTo>
                      </a:path>
                    </a:pathLst>
                  </a:custGeom>
                  <a:solidFill>
                    <a:srgbClr val="7577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iśḷíḍe">
                    <a:extLst>
                      <a:ext uri="{FF2B5EF4-FFF2-40B4-BE49-F238E27FC236}">
                        <a16:creationId xmlns:a16="http://schemas.microsoft.com/office/drawing/2014/main" id="{EE8B081F-259A-4109-817F-730D2C82B03C}"/>
                      </a:ext>
                    </a:extLst>
                  </p:cNvPr>
                  <p:cNvSpPr/>
                  <p:nvPr/>
                </p:nvSpPr>
                <p:spPr bwMode="auto">
                  <a:xfrm>
                    <a:off x="4598988" y="2273300"/>
                    <a:ext cx="1025525" cy="547688"/>
                  </a:xfrm>
                  <a:custGeom>
                    <a:avLst/>
                    <a:gdLst>
                      <a:gd name="T0" fmla="*/ 133 w 133"/>
                      <a:gd name="T1" fmla="*/ 42 h 71"/>
                      <a:gd name="T2" fmla="*/ 133 w 133"/>
                      <a:gd name="T3" fmla="*/ 66 h 71"/>
                      <a:gd name="T4" fmla="*/ 0 w 133"/>
                      <a:gd name="T5" fmla="*/ 71 h 71"/>
                      <a:gd name="T6" fmla="*/ 0 w 133"/>
                      <a:gd name="T7" fmla="*/ 42 h 71"/>
                      <a:gd name="T8" fmla="*/ 43 w 133"/>
                      <a:gd name="T9" fmla="*/ 0 h 71"/>
                      <a:gd name="T10" fmla="*/ 91 w 133"/>
                      <a:gd name="T11" fmla="*/ 0 h 71"/>
                      <a:gd name="T12" fmla="*/ 133 w 133"/>
                      <a:gd name="T13" fmla="*/ 42 h 71"/>
                    </a:gdLst>
                    <a:ahLst/>
                    <a:cxnLst>
                      <a:cxn ang="0">
                        <a:pos x="T0" y="T1"/>
                      </a:cxn>
                      <a:cxn ang="0">
                        <a:pos x="T2" y="T3"/>
                      </a:cxn>
                      <a:cxn ang="0">
                        <a:pos x="T4" y="T5"/>
                      </a:cxn>
                      <a:cxn ang="0">
                        <a:pos x="T6" y="T7"/>
                      </a:cxn>
                      <a:cxn ang="0">
                        <a:pos x="T8" y="T9"/>
                      </a:cxn>
                      <a:cxn ang="0">
                        <a:pos x="T10" y="T11"/>
                      </a:cxn>
                      <a:cxn ang="0">
                        <a:pos x="T12" y="T13"/>
                      </a:cxn>
                    </a:cxnLst>
                    <a:rect l="0" t="0" r="r" b="b"/>
                    <a:pathLst>
                      <a:path w="133" h="71">
                        <a:moveTo>
                          <a:pt x="133" y="42"/>
                        </a:moveTo>
                        <a:cubicBezTo>
                          <a:pt x="133" y="66"/>
                          <a:pt x="133" y="66"/>
                          <a:pt x="133" y="66"/>
                        </a:cubicBezTo>
                        <a:cubicBezTo>
                          <a:pt x="87" y="67"/>
                          <a:pt x="37" y="69"/>
                          <a:pt x="0" y="71"/>
                        </a:cubicBezTo>
                        <a:cubicBezTo>
                          <a:pt x="0" y="42"/>
                          <a:pt x="0" y="42"/>
                          <a:pt x="0" y="42"/>
                        </a:cubicBezTo>
                        <a:cubicBezTo>
                          <a:pt x="0" y="19"/>
                          <a:pt x="19" y="0"/>
                          <a:pt x="43" y="0"/>
                        </a:cubicBezTo>
                        <a:cubicBezTo>
                          <a:pt x="91" y="0"/>
                          <a:pt x="91" y="0"/>
                          <a:pt x="91" y="0"/>
                        </a:cubicBezTo>
                        <a:cubicBezTo>
                          <a:pt x="114" y="0"/>
                          <a:pt x="133" y="19"/>
                          <a:pt x="133" y="42"/>
                        </a:cubicBezTo>
                        <a:close/>
                      </a:path>
                    </a:pathLst>
                  </a:custGeom>
                  <a:solidFill>
                    <a:srgbClr val="0E11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íśḻïďe">
                    <a:extLst>
                      <a:ext uri="{FF2B5EF4-FFF2-40B4-BE49-F238E27FC236}">
                        <a16:creationId xmlns:a16="http://schemas.microsoft.com/office/drawing/2014/main" id="{44F8CC8A-E479-499D-9C17-D0622578D1BD}"/>
                      </a:ext>
                    </a:extLst>
                  </p:cNvPr>
                  <p:cNvSpPr/>
                  <p:nvPr/>
                </p:nvSpPr>
                <p:spPr bwMode="auto">
                  <a:xfrm>
                    <a:off x="6581776" y="2273300"/>
                    <a:ext cx="1019175" cy="547688"/>
                  </a:xfrm>
                  <a:custGeom>
                    <a:avLst/>
                    <a:gdLst>
                      <a:gd name="T0" fmla="*/ 132 w 132"/>
                      <a:gd name="T1" fmla="*/ 42 h 71"/>
                      <a:gd name="T2" fmla="*/ 132 w 132"/>
                      <a:gd name="T3" fmla="*/ 71 h 71"/>
                      <a:gd name="T4" fmla="*/ 0 w 132"/>
                      <a:gd name="T5" fmla="*/ 66 h 71"/>
                      <a:gd name="T6" fmla="*/ 0 w 132"/>
                      <a:gd name="T7" fmla="*/ 42 h 71"/>
                      <a:gd name="T8" fmla="*/ 42 w 132"/>
                      <a:gd name="T9" fmla="*/ 0 h 71"/>
                      <a:gd name="T10" fmla="*/ 90 w 132"/>
                      <a:gd name="T11" fmla="*/ 0 h 71"/>
                      <a:gd name="T12" fmla="*/ 132 w 132"/>
                      <a:gd name="T13" fmla="*/ 42 h 71"/>
                    </a:gdLst>
                    <a:ahLst/>
                    <a:cxnLst>
                      <a:cxn ang="0">
                        <a:pos x="T0" y="T1"/>
                      </a:cxn>
                      <a:cxn ang="0">
                        <a:pos x="T2" y="T3"/>
                      </a:cxn>
                      <a:cxn ang="0">
                        <a:pos x="T4" y="T5"/>
                      </a:cxn>
                      <a:cxn ang="0">
                        <a:pos x="T6" y="T7"/>
                      </a:cxn>
                      <a:cxn ang="0">
                        <a:pos x="T8" y="T9"/>
                      </a:cxn>
                      <a:cxn ang="0">
                        <a:pos x="T10" y="T11"/>
                      </a:cxn>
                      <a:cxn ang="0">
                        <a:pos x="T12" y="T13"/>
                      </a:cxn>
                    </a:cxnLst>
                    <a:rect l="0" t="0" r="r" b="b"/>
                    <a:pathLst>
                      <a:path w="132" h="71">
                        <a:moveTo>
                          <a:pt x="132" y="42"/>
                        </a:moveTo>
                        <a:cubicBezTo>
                          <a:pt x="132" y="71"/>
                          <a:pt x="132" y="71"/>
                          <a:pt x="132" y="71"/>
                        </a:cubicBezTo>
                        <a:cubicBezTo>
                          <a:pt x="96" y="69"/>
                          <a:pt x="46" y="67"/>
                          <a:pt x="0" y="66"/>
                        </a:cubicBezTo>
                        <a:cubicBezTo>
                          <a:pt x="0" y="42"/>
                          <a:pt x="0" y="42"/>
                          <a:pt x="0" y="42"/>
                        </a:cubicBezTo>
                        <a:cubicBezTo>
                          <a:pt x="0" y="19"/>
                          <a:pt x="19" y="0"/>
                          <a:pt x="42" y="0"/>
                        </a:cubicBezTo>
                        <a:cubicBezTo>
                          <a:pt x="90" y="0"/>
                          <a:pt x="90" y="0"/>
                          <a:pt x="90" y="0"/>
                        </a:cubicBezTo>
                        <a:cubicBezTo>
                          <a:pt x="113" y="0"/>
                          <a:pt x="132" y="19"/>
                          <a:pt x="132" y="42"/>
                        </a:cubicBezTo>
                        <a:close/>
                      </a:path>
                    </a:pathLst>
                  </a:custGeom>
                  <a:solidFill>
                    <a:srgbClr val="0E11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ïśľiḓe">
                    <a:extLst>
                      <a:ext uri="{FF2B5EF4-FFF2-40B4-BE49-F238E27FC236}">
                        <a16:creationId xmlns:a16="http://schemas.microsoft.com/office/drawing/2014/main" id="{3CCBAA98-8A4B-4C53-AC12-5475BF0C72E7}"/>
                      </a:ext>
                    </a:extLst>
                  </p:cNvPr>
                  <p:cNvSpPr/>
                  <p:nvPr/>
                </p:nvSpPr>
                <p:spPr bwMode="auto">
                  <a:xfrm>
                    <a:off x="5764213" y="1941513"/>
                    <a:ext cx="679450" cy="355600"/>
                  </a:xfrm>
                  <a:custGeom>
                    <a:avLst/>
                    <a:gdLst>
                      <a:gd name="T0" fmla="*/ 72 w 88"/>
                      <a:gd name="T1" fmla="*/ 29 h 46"/>
                      <a:gd name="T2" fmla="*/ 55 w 88"/>
                      <a:gd name="T3" fmla="*/ 29 h 46"/>
                      <a:gd name="T4" fmla="*/ 55 w 88"/>
                      <a:gd name="T5" fmla="*/ 20 h 46"/>
                      <a:gd name="T6" fmla="*/ 81 w 88"/>
                      <a:gd name="T7" fmla="*/ 20 h 46"/>
                      <a:gd name="T8" fmla="*/ 81 w 88"/>
                      <a:gd name="T9" fmla="*/ 0 h 46"/>
                      <a:gd name="T10" fmla="*/ 7 w 88"/>
                      <a:gd name="T11" fmla="*/ 0 h 46"/>
                      <a:gd name="T12" fmla="*/ 7 w 88"/>
                      <a:gd name="T13" fmla="*/ 20 h 46"/>
                      <a:gd name="T14" fmla="*/ 32 w 88"/>
                      <a:gd name="T15" fmla="*/ 20 h 46"/>
                      <a:gd name="T16" fmla="*/ 32 w 88"/>
                      <a:gd name="T17" fmla="*/ 29 h 46"/>
                      <a:gd name="T18" fmla="*/ 15 w 88"/>
                      <a:gd name="T19" fmla="*/ 29 h 46"/>
                      <a:gd name="T20" fmla="*/ 0 w 88"/>
                      <a:gd name="T21" fmla="*/ 44 h 46"/>
                      <a:gd name="T22" fmla="*/ 0 w 88"/>
                      <a:gd name="T23" fmla="*/ 46 h 46"/>
                      <a:gd name="T24" fmla="*/ 88 w 88"/>
                      <a:gd name="T25" fmla="*/ 46 h 46"/>
                      <a:gd name="T26" fmla="*/ 88 w 88"/>
                      <a:gd name="T27" fmla="*/ 44 h 46"/>
                      <a:gd name="T28" fmla="*/ 72 w 88"/>
                      <a:gd name="T29" fmla="*/ 2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46">
                        <a:moveTo>
                          <a:pt x="72" y="29"/>
                        </a:moveTo>
                        <a:cubicBezTo>
                          <a:pt x="55" y="29"/>
                          <a:pt x="55" y="29"/>
                          <a:pt x="55" y="29"/>
                        </a:cubicBezTo>
                        <a:cubicBezTo>
                          <a:pt x="55" y="20"/>
                          <a:pt x="55" y="20"/>
                          <a:pt x="55" y="20"/>
                        </a:cubicBezTo>
                        <a:cubicBezTo>
                          <a:pt x="81" y="20"/>
                          <a:pt x="81" y="20"/>
                          <a:pt x="81" y="20"/>
                        </a:cubicBezTo>
                        <a:cubicBezTo>
                          <a:pt x="81" y="0"/>
                          <a:pt x="81" y="0"/>
                          <a:pt x="81" y="0"/>
                        </a:cubicBezTo>
                        <a:cubicBezTo>
                          <a:pt x="7" y="0"/>
                          <a:pt x="7" y="0"/>
                          <a:pt x="7" y="0"/>
                        </a:cubicBezTo>
                        <a:cubicBezTo>
                          <a:pt x="7" y="20"/>
                          <a:pt x="7" y="20"/>
                          <a:pt x="7" y="20"/>
                        </a:cubicBezTo>
                        <a:cubicBezTo>
                          <a:pt x="32" y="20"/>
                          <a:pt x="32" y="20"/>
                          <a:pt x="32" y="20"/>
                        </a:cubicBezTo>
                        <a:cubicBezTo>
                          <a:pt x="32" y="29"/>
                          <a:pt x="32" y="29"/>
                          <a:pt x="32" y="29"/>
                        </a:cubicBezTo>
                        <a:cubicBezTo>
                          <a:pt x="15" y="29"/>
                          <a:pt x="15" y="29"/>
                          <a:pt x="15" y="29"/>
                        </a:cubicBezTo>
                        <a:cubicBezTo>
                          <a:pt x="7" y="29"/>
                          <a:pt x="0" y="36"/>
                          <a:pt x="0" y="44"/>
                        </a:cubicBezTo>
                        <a:cubicBezTo>
                          <a:pt x="0" y="46"/>
                          <a:pt x="0" y="46"/>
                          <a:pt x="0" y="46"/>
                        </a:cubicBezTo>
                        <a:cubicBezTo>
                          <a:pt x="88" y="46"/>
                          <a:pt x="88" y="46"/>
                          <a:pt x="88" y="46"/>
                        </a:cubicBezTo>
                        <a:cubicBezTo>
                          <a:pt x="88" y="44"/>
                          <a:pt x="88" y="44"/>
                          <a:pt x="88" y="44"/>
                        </a:cubicBezTo>
                        <a:cubicBezTo>
                          <a:pt x="88" y="36"/>
                          <a:pt x="81" y="29"/>
                          <a:pt x="72" y="29"/>
                        </a:cubicBezTo>
                        <a:close/>
                      </a:path>
                    </a:pathLst>
                  </a:custGeom>
                  <a:solidFill>
                    <a:srgbClr val="0E11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1" name="组合 40"/>
                <p:cNvGrpSpPr/>
                <p:nvPr/>
              </p:nvGrpSpPr>
              <p:grpSpPr>
                <a:xfrm>
                  <a:off x="1097326" y="2058167"/>
                  <a:ext cx="2492540" cy="1411109"/>
                  <a:chOff x="1884049" y="2185037"/>
                  <a:chExt cx="3451271" cy="1953878"/>
                </a:xfrm>
              </p:grpSpPr>
              <p:cxnSp>
                <p:nvCxnSpPr>
                  <p:cNvPr id="46" name="直接连接符 45"/>
                  <p:cNvCxnSpPr>
                    <a:endCxn id="71" idx="1"/>
                  </p:cNvCxnSpPr>
                  <p:nvPr/>
                </p:nvCxnSpPr>
                <p:spPr>
                  <a:xfrm flipH="1">
                    <a:off x="1884049" y="4138915"/>
                    <a:ext cx="86736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endCxn id="71" idx="1"/>
                  </p:cNvCxnSpPr>
                  <p:nvPr/>
                </p:nvCxnSpPr>
                <p:spPr>
                  <a:xfrm flipH="1">
                    <a:off x="2392049" y="2185038"/>
                    <a:ext cx="2734033" cy="152943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250998" y="2185037"/>
                    <a:ext cx="2084322" cy="15294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3236639" y="1216275"/>
                  <a:ext cx="1339521" cy="1339521"/>
                  <a:chOff x="4846228" y="1019319"/>
                  <a:chExt cx="1854755" cy="1854755"/>
                </a:xfrm>
              </p:grpSpPr>
              <p:sp>
                <p:nvSpPr>
                  <p:cNvPr id="44" name="椭圆 43"/>
                  <p:cNvSpPr/>
                  <p:nvPr/>
                </p:nvSpPr>
                <p:spPr>
                  <a:xfrm>
                    <a:off x="5068739" y="1197509"/>
                    <a:ext cx="1464188" cy="1464188"/>
                  </a:xfrm>
                  <a:prstGeom prst="ellipse">
                    <a:avLst/>
                  </a:prstGeom>
                  <a:solidFill>
                    <a:srgbClr val="F0F0F0"/>
                  </a:solidFill>
                  <a:ln w="25400" cap="flat" cmpd="sng" algn="ctr">
                    <a:noFill/>
                    <a:prstDash val="solid"/>
                  </a:ln>
                  <a:effectLst>
                    <a:outerShdw blurRad="50800" dist="38100" dir="5400000" algn="t" rotWithShape="0">
                      <a:prstClr val="black">
                        <a:alpha val="67000"/>
                      </a:prstClr>
                    </a:outerShdw>
                  </a:effectLst>
                </p:spPr>
                <p:txBody>
                  <a:bodyPr rtlCol="0" anchor="ctr"/>
                  <a:lstStyle/>
                  <a:p>
                    <a:pPr marL="0" marR="0" lvl="0" indent="0" algn="ctr" defTabSz="914400" eaLnBrk="1" fontAlgn="auto" hangingPunct="1">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a typeface="微软雅黑" pitchFamily="34" charset="-122"/>
                      <a:cs typeface="Arial" pitchFamily="34" charset="0"/>
                    </a:endParaRPr>
                  </a:p>
                </p:txBody>
              </p:sp>
              <p:sp>
                <p:nvSpPr>
                  <p:cNvPr id="45" name="空心弧 44"/>
                  <p:cNvSpPr/>
                  <p:nvPr/>
                </p:nvSpPr>
                <p:spPr>
                  <a:xfrm rot="483470">
                    <a:off x="4846228" y="1019319"/>
                    <a:ext cx="1854755" cy="1854755"/>
                  </a:xfrm>
                  <a:prstGeom prst="blockArc">
                    <a:avLst>
                      <a:gd name="adj1" fmla="val 5692214"/>
                      <a:gd name="adj2" fmla="val 42522"/>
                      <a:gd name="adj3" fmla="val 1111"/>
                    </a:avLst>
                  </a:prstGeom>
                  <a:gradFill flip="none" rotWithShape="1">
                    <a:gsLst>
                      <a:gs pos="66000">
                        <a:srgbClr val="BF4501"/>
                      </a:gs>
                      <a:gs pos="96000">
                        <a:srgbClr val="FFC000"/>
                      </a:gs>
                    </a:gsLst>
                    <a:path path="rect">
                      <a:fillToRect l="100000" t="100000"/>
                    </a:path>
                    <a:tileRect r="-100000" b="-100000"/>
                  </a:gradFill>
                  <a:ln w="25400" cap="flat" cmpd="sng" algn="ctr">
                    <a:solidFill>
                      <a:srgbClr val="2289C2"/>
                    </a:solidFill>
                    <a:prstDash val="solid"/>
                  </a:ln>
                  <a:effectLst/>
                </p:spPr>
                <p:txBody>
                  <a:bodyPr rtlCol="0" anchor="ctr"/>
                  <a:lstStyle/>
                  <a:p>
                    <a:pPr marL="0" marR="0" lvl="0" indent="0" algn="ctr" defTabSz="914400" eaLnBrk="1" fontAlgn="auto" hangingPunct="1">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微软雅黑" pitchFamily="34" charset="-122"/>
                      <a:cs typeface="Arial" pitchFamily="34" charset="0"/>
                    </a:endParaRPr>
                  </a:p>
                </p:txBody>
              </p:sp>
            </p:grpSp>
          </p:grpSp>
          <p:sp>
            <p:nvSpPr>
              <p:cNvPr id="39" name="矩形 38"/>
              <p:cNvSpPr/>
              <p:nvPr/>
            </p:nvSpPr>
            <p:spPr>
              <a:xfrm>
                <a:off x="6254727" y="369462"/>
                <a:ext cx="3648690" cy="2490340"/>
              </a:xfrm>
              <a:prstGeom prst="rect">
                <a:avLst/>
              </a:prstGeom>
              <a:noFill/>
              <a:ln w="190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5" name="图片 84"/>
            <p:cNvPicPr/>
            <p:nvPr/>
          </p:nvPicPr>
          <p:blipFill rotWithShape="1">
            <a:blip r:embed="rId12" cstate="print">
              <a:extLst>
                <a:ext uri="{28A0092B-C50C-407E-A947-70E740481C1C}">
                  <a14:useLocalDpi xmlns:a14="http://schemas.microsoft.com/office/drawing/2010/main" val="0"/>
                </a:ext>
              </a:extLst>
            </a:blip>
            <a:srcRect l="10769" t="30328" r="11692" b="32787"/>
            <a:stretch/>
          </p:blipFill>
          <p:spPr bwMode="auto">
            <a:xfrm>
              <a:off x="3409232" y="5118724"/>
              <a:ext cx="688318" cy="245828"/>
            </a:xfrm>
            <a:prstGeom prst="rect">
              <a:avLst/>
            </a:prstGeom>
            <a:noFill/>
            <a:ln>
              <a:noFill/>
            </a:ln>
            <a:extLst>
              <a:ext uri="{53640926-AAD7-44D8-BBD7-CCE9431645EC}">
                <a14:shadowObscured xmlns:a14="http://schemas.microsoft.com/office/drawing/2010/main"/>
              </a:ext>
            </a:extLst>
          </p:spPr>
        </p:pic>
      </p:grpSp>
      <p:sp>
        <p:nvSpPr>
          <p:cNvPr id="84" name="矩形 83"/>
          <p:cNvSpPr/>
          <p:nvPr/>
        </p:nvSpPr>
        <p:spPr>
          <a:xfrm>
            <a:off x="8140639" y="4609740"/>
            <a:ext cx="3386213" cy="1540222"/>
          </a:xfrm>
          <a:prstGeom prst="rect">
            <a:avLst/>
          </a:prstGeom>
          <a:noFill/>
          <a:ln w="190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31">
            <a:extLst>
              <a:ext uri="{FF2B5EF4-FFF2-40B4-BE49-F238E27FC236}">
                <a16:creationId xmlns:a16="http://schemas.microsoft.com/office/drawing/2014/main" id="{B9BEA96D-96E7-4866-A359-7F28A484DCF9}"/>
              </a:ext>
            </a:extLst>
          </p:cNvPr>
          <p:cNvSpPr txBox="1"/>
          <p:nvPr/>
        </p:nvSpPr>
        <p:spPr>
          <a:xfrm>
            <a:off x="533777" y="4122530"/>
            <a:ext cx="4218975" cy="131379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Some banks have their own parking lots for in-house staff, so vehicle access management is also part of the security solution. UNV LPR cameras can work with barrier gate to manage vehicles and improve overall safety.</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pic>
        <p:nvPicPr>
          <p:cNvPr id="93" name="Picture 2" descr="DJR Architecture US Bank Edina Minnesota Exterior, The easily accessible bank entrance of the Bank of America in Edina,"/>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7833" t="13919" r="1154"/>
          <a:stretch/>
        </p:blipFill>
        <p:spPr bwMode="auto">
          <a:xfrm>
            <a:off x="584794" y="1279047"/>
            <a:ext cx="4163591" cy="282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417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079513" y="843781"/>
            <a:ext cx="3975163"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Double lens 160 ° Wide Angle Camera</a:t>
            </a:r>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17679" t="27217" r="22733" b="18076"/>
          <a:stretch/>
        </p:blipFill>
        <p:spPr>
          <a:xfrm>
            <a:off x="5238973" y="729738"/>
            <a:ext cx="1489688" cy="960933"/>
          </a:xfrm>
          <a:prstGeom prst="rect">
            <a:avLst/>
          </a:prstGeom>
        </p:spPr>
      </p:pic>
      <p:sp>
        <p:nvSpPr>
          <p:cNvPr id="13" name="矩形 12"/>
          <p:cNvSpPr/>
          <p:nvPr/>
        </p:nvSpPr>
        <p:spPr>
          <a:xfrm>
            <a:off x="5238973" y="1942427"/>
            <a:ext cx="6365068" cy="1720984"/>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160°  wide angle, 4:1 aspect ratio, cover the whole parking lot.</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  Two F1.0 big apertures and two warm LEDs.</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  Human body detection.</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  One camera with multi-purpose, reduce number of installation.</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  </a:t>
            </a:r>
            <a:r>
              <a:rPr lang="en-US" altLang="zh-CN" i="1" dirty="0" err="1">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Colorhunter</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 technology ensures 24-hour full-color images.</a:t>
            </a:r>
          </a:p>
        </p:txBody>
      </p:sp>
      <p:cxnSp>
        <p:nvCxnSpPr>
          <p:cNvPr id="14" name="直接连接符 13"/>
          <p:cNvCxnSpPr/>
          <p:nvPr/>
        </p:nvCxnSpPr>
        <p:spPr>
          <a:xfrm>
            <a:off x="6955496" y="873732"/>
            <a:ext cx="0" cy="641827"/>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10" name="圆角矩形 9"/>
          <p:cNvSpPr/>
          <p:nvPr/>
        </p:nvSpPr>
        <p:spPr>
          <a:xfrm>
            <a:off x="6728661" y="5932106"/>
            <a:ext cx="3312145" cy="284113"/>
          </a:xfrm>
          <a:prstGeom prst="roundRect">
            <a:avLst>
              <a:gd name="adj" fmla="val 37772"/>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160° wide angle real effect</a:t>
            </a:r>
          </a:p>
        </p:txBody>
      </p:sp>
      <p:pic>
        <p:nvPicPr>
          <p:cNvPr id="11" name="Picture 2" descr="DJR Architecture US Bank Edina Minnesota Exterior, The easily accessible bank entrance of the Bank of America in Edin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33" t="13919" r="1154"/>
          <a:stretch/>
        </p:blipFill>
        <p:spPr bwMode="auto">
          <a:xfrm>
            <a:off x="584794" y="1257781"/>
            <a:ext cx="4163591" cy="282384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31">
            <a:extLst>
              <a:ext uri="{FF2B5EF4-FFF2-40B4-BE49-F238E27FC236}">
                <a16:creationId xmlns:a16="http://schemas.microsoft.com/office/drawing/2014/main" id="{B9BEA96D-96E7-4866-A359-7F28A484DCF9}"/>
              </a:ext>
            </a:extLst>
          </p:cNvPr>
          <p:cNvSpPr txBox="1"/>
          <p:nvPr/>
        </p:nvSpPr>
        <p:spPr>
          <a:xfrm>
            <a:off x="552895" y="4092262"/>
            <a:ext cx="4223021" cy="131379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The area of the parking lot is very wide and often requires many cameras to be deployed. UNV's double-lens camera is perfect for the parking lot, not only covering the entire area but also providing 24-hour full-color images. </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pic>
        <p:nvPicPr>
          <p:cNvPr id="17" name="图片 16" descr="vlcsnap-2021-12-13-13h45m58s910"/>
          <p:cNvPicPr>
            <a:picLocks noChangeAspect="1"/>
          </p:cNvPicPr>
          <p:nvPr/>
        </p:nvPicPr>
        <p:blipFill>
          <a:blip r:embed="rId4"/>
          <a:stretch>
            <a:fillRect/>
          </a:stretch>
        </p:blipFill>
        <p:spPr>
          <a:xfrm>
            <a:off x="5238972" y="3931699"/>
            <a:ext cx="6206565" cy="1865060"/>
          </a:xfrm>
          <a:prstGeom prst="rect">
            <a:avLst/>
          </a:prstGeom>
        </p:spPr>
      </p:pic>
      <p:grpSp>
        <p:nvGrpSpPr>
          <p:cNvPr id="12" name="组合 11">
            <a:extLst>
              <a:ext uri="{FF2B5EF4-FFF2-40B4-BE49-F238E27FC236}">
                <a16:creationId xmlns:a16="http://schemas.microsoft.com/office/drawing/2014/main" id="{54A7736B-7159-5C11-C442-6C7531FBA60D}"/>
              </a:ext>
            </a:extLst>
          </p:cNvPr>
          <p:cNvGrpSpPr/>
          <p:nvPr/>
        </p:nvGrpSpPr>
        <p:grpSpPr>
          <a:xfrm>
            <a:off x="5238971" y="1800569"/>
            <a:ext cx="6308997" cy="1962795"/>
            <a:chOff x="432396" y="1815848"/>
            <a:chExt cx="5802721" cy="2994253"/>
          </a:xfrm>
        </p:grpSpPr>
        <p:cxnSp>
          <p:nvCxnSpPr>
            <p:cNvPr id="18"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0"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1"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2" name="矩形 21"/>
          <p:cNvSpPr/>
          <p:nvPr/>
        </p:nvSpPr>
        <p:spPr>
          <a:xfrm>
            <a:off x="628629" y="346647"/>
            <a:ext cx="2437911"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Parking lot</a:t>
            </a:r>
          </a:p>
        </p:txBody>
      </p:sp>
    </p:spTree>
    <p:extLst>
      <p:ext uri="{BB962C8B-B14F-4D97-AF65-F5344CB8AC3E}">
        <p14:creationId xmlns:p14="http://schemas.microsoft.com/office/powerpoint/2010/main" val="234019617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2936" y="332071"/>
            <a:ext cx="1946367"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Entrance</a:t>
            </a: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28890" t="24903" r="25144" b="17122"/>
          <a:stretch/>
        </p:blipFill>
        <p:spPr>
          <a:xfrm>
            <a:off x="5048132" y="774029"/>
            <a:ext cx="1094420" cy="860943"/>
          </a:xfrm>
          <a:prstGeom prst="rect">
            <a:avLst/>
          </a:prstGeom>
        </p:spPr>
      </p:pic>
      <p:sp>
        <p:nvSpPr>
          <p:cNvPr id="40" name="矩形 39"/>
          <p:cNvSpPr/>
          <p:nvPr/>
        </p:nvSpPr>
        <p:spPr>
          <a:xfrm>
            <a:off x="6507424" y="806194"/>
            <a:ext cx="4214497" cy="686470"/>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5MP Color Retrieval Dome Camera</a:t>
            </a:r>
          </a:p>
        </p:txBody>
      </p:sp>
      <p:sp>
        <p:nvSpPr>
          <p:cNvPr id="2057" name="矩形 2056"/>
          <p:cNvSpPr/>
          <p:nvPr/>
        </p:nvSpPr>
        <p:spPr>
          <a:xfrm>
            <a:off x="5127768" y="1727381"/>
            <a:ext cx="6574648" cy="2323713"/>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130dB true WDR technology and Auto Scene Match (WDR),</a:t>
            </a:r>
          </a:p>
          <a:p>
            <a:pPr>
              <a:lnSpc>
                <a:spcPts val="1800"/>
              </a:lnSpc>
              <a:spcBef>
                <a:spcPts val="600"/>
              </a:spcBef>
              <a:spcAft>
                <a:spcPts val="200"/>
              </a:spcAft>
              <a:buSzPts val="750"/>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Smart adjustment of image parameters for perfect image quality.</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60 fps High Frame Rate allows for clear and effective capture. </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People counting helps business strategy.</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Work with back-end NVR to realize face detection, fast </a:t>
            </a:r>
          </a:p>
          <a:p>
            <a:pPr>
              <a:lnSpc>
                <a:spcPts val="1800"/>
              </a:lnSpc>
              <a:spcBef>
                <a:spcPts val="600"/>
              </a:spcBef>
              <a:spcAft>
                <a:spcPts val="200"/>
              </a:spcAft>
              <a:buSzPts val="750"/>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identification of VIP and blacklist personnel.</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Smart human detection with color retrieval.</a:t>
            </a:r>
          </a:p>
        </p:txBody>
      </p:sp>
      <p:cxnSp>
        <p:nvCxnSpPr>
          <p:cNvPr id="41" name="直接连接符 40"/>
          <p:cNvCxnSpPr/>
          <p:nvPr/>
        </p:nvCxnSpPr>
        <p:spPr>
          <a:xfrm>
            <a:off x="6300048" y="878630"/>
            <a:ext cx="0" cy="602877"/>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62" name="圆角矩形 61"/>
          <p:cNvSpPr/>
          <p:nvPr/>
        </p:nvSpPr>
        <p:spPr>
          <a:xfrm>
            <a:off x="6182245" y="6213340"/>
            <a:ext cx="1437753" cy="248280"/>
          </a:xfrm>
          <a:prstGeom prst="roundRect">
            <a:avLst>
              <a:gd name="adj" fmla="val 37772"/>
            </a:avLst>
          </a:prstGeom>
          <a:solidFill>
            <a:srgbClr val="459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 WDR on</a:t>
            </a:r>
          </a:p>
        </p:txBody>
      </p:sp>
      <p:sp>
        <p:nvSpPr>
          <p:cNvPr id="67" name="圆角矩形 66"/>
          <p:cNvSpPr/>
          <p:nvPr/>
        </p:nvSpPr>
        <p:spPr>
          <a:xfrm>
            <a:off x="9249911" y="6228142"/>
            <a:ext cx="1437753" cy="248280"/>
          </a:xfrm>
          <a:prstGeom prst="roundRect">
            <a:avLst>
              <a:gd name="adj" fmla="val 37772"/>
            </a:avLst>
          </a:prstGeom>
          <a:solidFill>
            <a:srgbClr val="459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 WDR off</a:t>
            </a:r>
          </a:p>
        </p:txBody>
      </p:sp>
      <p:sp>
        <p:nvSpPr>
          <p:cNvPr id="11" name="TextBox 31">
            <a:extLst>
              <a:ext uri="{FF2B5EF4-FFF2-40B4-BE49-F238E27FC236}">
                <a16:creationId xmlns:a16="http://schemas.microsoft.com/office/drawing/2014/main" id="{B9BEA96D-96E7-4866-A359-7F28A484DCF9}"/>
              </a:ext>
            </a:extLst>
          </p:cNvPr>
          <p:cNvSpPr txBox="1"/>
          <p:nvPr/>
        </p:nvSpPr>
        <p:spPr>
          <a:xfrm>
            <a:off x="575534" y="4038877"/>
            <a:ext cx="4147834" cy="131379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As the bank’s first line of defense, the entrance is a very important part. The scene usually faces bright light and this UNV 130 dB WDR camera is the best choice, with rich intelligent functions to secure the entrance.</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pic>
        <p:nvPicPr>
          <p:cNvPr id="12" name="图片 11">
            <a:extLst>
              <a:ext uri="{FF2B5EF4-FFF2-40B4-BE49-F238E27FC236}">
                <a16:creationId xmlns:a16="http://schemas.microsoft.com/office/drawing/2014/main" id="{9D875BC7-90F3-5C47-F9FE-8DBED5FAF1EA}"/>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355114" y="4257854"/>
            <a:ext cx="3272306" cy="1815381"/>
          </a:xfrm>
          <a:prstGeom prst="rect">
            <a:avLst/>
          </a:prstGeom>
        </p:spPr>
      </p:pic>
      <p:pic>
        <p:nvPicPr>
          <p:cNvPr id="13" name="图片 12">
            <a:extLst>
              <a:ext uri="{FF2B5EF4-FFF2-40B4-BE49-F238E27FC236}">
                <a16:creationId xmlns:a16="http://schemas.microsoft.com/office/drawing/2014/main" id="{777A4352-0679-A336-FD36-E15F0462FFA4}"/>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5127768" y="4250453"/>
            <a:ext cx="3227346" cy="1815381"/>
          </a:xfrm>
          <a:prstGeom prst="rect">
            <a:avLst/>
          </a:prstGeom>
        </p:spPr>
      </p:pic>
    </p:spTree>
    <p:extLst>
      <p:ext uri="{BB962C8B-B14F-4D97-AF65-F5344CB8AC3E}">
        <p14:creationId xmlns:p14="http://schemas.microsoft.com/office/powerpoint/2010/main" val="38552155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8755" y="344613"/>
            <a:ext cx="1410964"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Lobby</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366" y="1265274"/>
            <a:ext cx="4247232" cy="2870829"/>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26622" t="25974" r="27214" b="29351"/>
          <a:stretch/>
        </p:blipFill>
        <p:spPr>
          <a:xfrm>
            <a:off x="5479629" y="687353"/>
            <a:ext cx="1280894" cy="907887"/>
          </a:xfrm>
          <a:prstGeom prst="rect">
            <a:avLst/>
          </a:prstGeom>
        </p:spPr>
      </p:pic>
      <p:sp>
        <p:nvSpPr>
          <p:cNvPr id="6" name="矩形 5"/>
          <p:cNvSpPr/>
          <p:nvPr/>
        </p:nvSpPr>
        <p:spPr>
          <a:xfrm>
            <a:off x="6976438" y="834821"/>
            <a:ext cx="4360223" cy="687048"/>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12MP Fisheye 360° Panoramic camera</a:t>
            </a:r>
          </a:p>
        </p:txBody>
      </p:sp>
      <p:sp>
        <p:nvSpPr>
          <p:cNvPr id="7" name="矩形 6"/>
          <p:cNvSpPr/>
          <p:nvPr/>
        </p:nvSpPr>
        <p:spPr>
          <a:xfrm>
            <a:off x="5391490" y="1754185"/>
            <a:ext cx="6516974" cy="1656864"/>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12MP Super high Resolution with true colors and great details.</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360° Panoramic View, a wide coverage without blind spot.</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Tampering Detection, prevent vandalism and lens blocking.</a:t>
            </a:r>
          </a:p>
          <a:p>
            <a:pPr lvl="0">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Heat Map,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Support data export and periodically statistics query.</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Built-in de-warping algorithm.</a:t>
            </a:r>
          </a:p>
        </p:txBody>
      </p:sp>
      <p:cxnSp>
        <p:nvCxnSpPr>
          <p:cNvPr id="8" name="直接连接符 7"/>
          <p:cNvCxnSpPr/>
          <p:nvPr/>
        </p:nvCxnSpPr>
        <p:spPr>
          <a:xfrm>
            <a:off x="6868480" y="885307"/>
            <a:ext cx="0" cy="586077"/>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10" name="圆角矩形 9"/>
          <p:cNvSpPr/>
          <p:nvPr/>
        </p:nvSpPr>
        <p:spPr>
          <a:xfrm>
            <a:off x="5699212" y="6199852"/>
            <a:ext cx="5566755" cy="259883"/>
          </a:xfrm>
          <a:prstGeom prst="roundRect">
            <a:avLst>
              <a:gd name="adj" fmla="val 37772"/>
            </a:avLst>
          </a:prstGeom>
          <a:solidFill>
            <a:srgbClr val="459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Hardware Decoding &amp; Software Decoding Meet Different Needs</a:t>
            </a:r>
          </a:p>
        </p:txBody>
      </p:sp>
      <p:sp>
        <p:nvSpPr>
          <p:cNvPr id="11" name="TextBox 31">
            <a:extLst>
              <a:ext uri="{FF2B5EF4-FFF2-40B4-BE49-F238E27FC236}">
                <a16:creationId xmlns:a16="http://schemas.microsoft.com/office/drawing/2014/main" id="{B9BEA96D-96E7-4866-A359-7F28A484DCF9}"/>
              </a:ext>
            </a:extLst>
          </p:cNvPr>
          <p:cNvSpPr txBox="1"/>
          <p:nvPr/>
        </p:nvSpPr>
        <p:spPr>
          <a:xfrm>
            <a:off x="669366" y="4170137"/>
            <a:ext cx="4305939" cy="131379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Only need to install one fisheye camera in the center of the ceiling to cover the whole lobby. UNV fisheye camera can provide various decoding modes to present the panoramic view with good details. </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spTree>
    <p:extLst>
      <p:ext uri="{BB962C8B-B14F-4D97-AF65-F5344CB8AC3E}">
        <p14:creationId xmlns:p14="http://schemas.microsoft.com/office/powerpoint/2010/main" val="117057391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7731" y="353337"/>
            <a:ext cx="2224327"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ATM Area</a:t>
            </a:r>
          </a:p>
        </p:txBody>
      </p:sp>
      <p:cxnSp>
        <p:nvCxnSpPr>
          <p:cNvPr id="5" name="直接连接符 4"/>
          <p:cNvCxnSpPr/>
          <p:nvPr/>
        </p:nvCxnSpPr>
        <p:spPr>
          <a:xfrm>
            <a:off x="6778634" y="950509"/>
            <a:ext cx="0" cy="619251"/>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6" name="矩形 5"/>
          <p:cNvSpPr/>
          <p:nvPr/>
        </p:nvSpPr>
        <p:spPr>
          <a:xfrm>
            <a:off x="6959479" y="909270"/>
            <a:ext cx="3733902"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8MP IK10 Mini Dome Camera</a:t>
            </a:r>
          </a:p>
        </p:txBody>
      </p:sp>
      <p:sp>
        <p:nvSpPr>
          <p:cNvPr id="10" name="矩形 9"/>
          <p:cNvSpPr/>
          <p:nvPr/>
        </p:nvSpPr>
        <p:spPr>
          <a:xfrm>
            <a:off x="5528598" y="1930404"/>
            <a:ext cx="6072275" cy="2323713"/>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High quality image with 8MP, 1/3"CMOS sensor.</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err="1">
                <a:solidFill>
                  <a:schemeClr val="tx1">
                    <a:lumMod val="75000"/>
                    <a:lumOff val="25000"/>
                  </a:schemeClr>
                </a:solidFill>
                <a:latin typeface="Calibri" panose="020F0502020204030204" pitchFamily="34" charset="0"/>
                <a:cs typeface="Calibri" panose="020F0502020204030204" pitchFamily="34" charset="0"/>
                <a:sym typeface="+mn-lt"/>
              </a:rPr>
              <a:t>LightHunter</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technology ensures ultra-high image quality in</a:t>
            </a:r>
          </a:p>
          <a:p>
            <a:pPr>
              <a:lnSpc>
                <a:spcPts val="1800"/>
              </a:lnSpc>
              <a:spcBef>
                <a:spcPts val="600"/>
              </a:spcBef>
              <a:spcAft>
                <a:spcPts val="200"/>
              </a:spcAft>
              <a:buSzPts val="750"/>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low illumination environment.</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Built-in Mic to record the scene audio.</a:t>
            </a:r>
            <a:endPar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endParaRP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120dB true WDR technology enables clear image in strong </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light scene.</a:t>
            </a:r>
            <a:endPar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endParaRPr>
          </a:p>
          <a:p>
            <a:pPr lvl="0">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IK10 vandal resistant and IP67 protection.</a:t>
            </a:r>
          </a:p>
        </p:txBody>
      </p:sp>
      <p:sp>
        <p:nvSpPr>
          <p:cNvPr id="8" name="TextBox 31">
            <a:extLst>
              <a:ext uri="{FF2B5EF4-FFF2-40B4-BE49-F238E27FC236}">
                <a16:creationId xmlns:a16="http://schemas.microsoft.com/office/drawing/2014/main" id="{B9BEA96D-96E7-4866-A359-7F28A484DCF9}"/>
              </a:ext>
            </a:extLst>
          </p:cNvPr>
          <p:cNvSpPr txBox="1"/>
          <p:nvPr/>
        </p:nvSpPr>
        <p:spPr>
          <a:xfrm>
            <a:off x="647731" y="4156350"/>
            <a:ext cx="4426770" cy="1067571"/>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ATM area is prone to robbery, vandalism and other criminal acts, so this area requires round-the-clock security. I</a:t>
            </a: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rPr>
              <a:t>t is recommended to choose waterproof and vandalism-proof IP camera with high resolution.</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sp>
        <p:nvSpPr>
          <p:cNvPr id="22" name="Freeform 21"/>
          <p:cNvSpPr>
            <a:spLocks noChangeAspect="1"/>
          </p:cNvSpPr>
          <p:nvPr/>
        </p:nvSpPr>
        <p:spPr bwMode="auto">
          <a:xfrm>
            <a:off x="5804931" y="4700602"/>
            <a:ext cx="2458483" cy="1340199"/>
          </a:xfrm>
          <a:custGeom>
            <a:avLst/>
            <a:gdLst>
              <a:gd name="T0" fmla="*/ 1129 w 3777"/>
              <a:gd name="T1" fmla="*/ 0 h 1337"/>
              <a:gd name="T2" fmla="*/ 0 w 3777"/>
              <a:gd name="T3" fmla="*/ 0 h 1337"/>
              <a:gd name="T4" fmla="*/ 0 w 3777"/>
              <a:gd name="T5" fmla="*/ 1337 h 1337"/>
              <a:gd name="T6" fmla="*/ 3777 w 3777"/>
              <a:gd name="T7" fmla="*/ 1337 h 1337"/>
              <a:gd name="T8" fmla="*/ 3777 w 3777"/>
              <a:gd name="T9" fmla="*/ 0 h 1337"/>
              <a:gd name="T10" fmla="*/ 2648 w 3777"/>
              <a:gd name="T11" fmla="*/ 0 h 1337"/>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7011 w 10000"/>
              <a:gd name="connsiteY5" fmla="*/ 0 h 10000"/>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1047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 name="connsiteX0" fmla="*/ 703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03" y="0"/>
                </a:moveTo>
                <a:lnTo>
                  <a:pt x="0" y="0"/>
                </a:lnTo>
                <a:lnTo>
                  <a:pt x="0" y="10000"/>
                </a:lnTo>
                <a:lnTo>
                  <a:pt x="10000" y="10000"/>
                </a:lnTo>
                <a:lnTo>
                  <a:pt x="10000" y="0"/>
                </a:lnTo>
                <a:lnTo>
                  <a:pt x="9325" y="0"/>
                </a:lnTo>
              </a:path>
            </a:pathLst>
          </a:custGeom>
          <a:noFill/>
          <a:ln w="9525">
            <a:solidFill>
              <a:srgbClr val="2E8DC2"/>
            </a:solidFill>
            <a:headEnd type="none" w="med" len="med"/>
            <a:tailEnd type="none" w="med" len="med"/>
          </a:ln>
          <a:effectLst>
            <a:outerShdw blurRad="76200" dist="63500" dir="8100000" algn="ctr" rotWithShape="0">
              <a:srgbClr val="000000">
                <a:alpha val="40000"/>
              </a:srgbClr>
            </a:outerShdw>
          </a:effectLst>
        </p:spPr>
        <p:style>
          <a:lnRef idx="2">
            <a:schemeClr val="accent2"/>
          </a:lnRef>
          <a:fillRef idx="1">
            <a:schemeClr val="lt1"/>
          </a:fillRef>
          <a:effectRef idx="0">
            <a:schemeClr val="accent2"/>
          </a:effectRef>
          <a:fontRef idx="minor">
            <a:schemeClr val="dk1"/>
          </a:fontRef>
        </p:style>
        <p:txBody>
          <a:bodyPr wrap="none" anchor="ctr" anchorCtr="1"/>
          <a:lstStyle/>
          <a:p>
            <a:pPr indent="-156874" algn="ctr" defTabSz="1064357">
              <a:lnSpc>
                <a:spcPct val="90000"/>
              </a:lnSpc>
              <a:spcBef>
                <a:spcPct val="20000"/>
              </a:spcBef>
              <a:buClr>
                <a:srgbClr val="CC9900"/>
              </a:buClr>
              <a:buSzPct val="100000"/>
            </a:pPr>
            <a:endParaRPr lang="zh-CN" altLang="en-US" sz="800">
              <a:solidFill>
                <a:prstClr val="white"/>
              </a:solidFill>
              <a:effectLst>
                <a:outerShdw blurRad="38100" dist="38100" dir="2700000" algn="tl">
                  <a:srgbClr val="000000">
                    <a:alpha val="43137"/>
                  </a:srgbClr>
                </a:outerShdw>
              </a:effectLst>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endParaRPr>
          </a:p>
        </p:txBody>
      </p:sp>
      <p:sp>
        <p:nvSpPr>
          <p:cNvPr id="23" name="矩形 22"/>
          <p:cNvSpPr/>
          <p:nvPr/>
        </p:nvSpPr>
        <p:spPr>
          <a:xfrm>
            <a:off x="5946155" y="5523473"/>
            <a:ext cx="2317259" cy="523220"/>
          </a:xfrm>
          <a:prstGeom prst="rect">
            <a:avLst/>
          </a:prstGeom>
        </p:spPr>
        <p:txBody>
          <a:bodyPr wrap="square">
            <a:spAutoFit/>
          </a:bodyPr>
          <a:lstStyle/>
          <a:p>
            <a:r>
              <a:rPr lang="en-US" altLang="zh-CN" sz="1400" dirty="0">
                <a:solidFill>
                  <a:schemeClr val="tx1">
                    <a:lumMod val="75000"/>
                    <a:lumOff val="25000"/>
                  </a:schemeClr>
                </a:solidFill>
                <a:latin typeface="Segoe UI" panose="020B0502040204020203" pitchFamily="34" charset="0"/>
                <a:cs typeface="Segoe UI" panose="020B0502040204020203" pitchFamily="34" charset="0"/>
              </a:rPr>
              <a:t>Weatherproof design for outdoor environment</a:t>
            </a:r>
          </a:p>
        </p:txBody>
      </p:sp>
      <p:sp>
        <p:nvSpPr>
          <p:cNvPr id="24" name="矩形 23"/>
          <p:cNvSpPr/>
          <p:nvPr/>
        </p:nvSpPr>
        <p:spPr>
          <a:xfrm>
            <a:off x="6646734" y="4474934"/>
            <a:ext cx="1185352" cy="369332"/>
          </a:xfrm>
          <a:prstGeom prst="rect">
            <a:avLst/>
          </a:prstGeom>
        </p:spPr>
        <p:txBody>
          <a:bodyPr wrap="square">
            <a:spAutoFit/>
          </a:bodyPr>
          <a:lstStyle/>
          <a:p>
            <a:r>
              <a:rPr lang="en-US" altLang="zh-CN" b="1" dirty="0">
                <a:solidFill>
                  <a:schemeClr val="tx1">
                    <a:lumMod val="75000"/>
                    <a:lumOff val="25000"/>
                  </a:schemeClr>
                </a:solidFill>
                <a:latin typeface="Segoe UI" panose="020B0502040204020203" pitchFamily="34" charset="0"/>
                <a:cs typeface="Segoe UI" panose="020B0502040204020203" pitchFamily="34" charset="0"/>
              </a:rPr>
              <a:t>IP67</a:t>
            </a:r>
          </a:p>
        </p:txBody>
      </p:sp>
      <p:sp>
        <p:nvSpPr>
          <p:cNvPr id="25" name="椭圆 24"/>
          <p:cNvSpPr/>
          <p:nvPr/>
        </p:nvSpPr>
        <p:spPr>
          <a:xfrm>
            <a:off x="6619026" y="4855824"/>
            <a:ext cx="693197" cy="693198"/>
          </a:xfrm>
          <a:prstGeom prst="ellipse">
            <a:avLst/>
          </a:prstGeom>
          <a:solidFill>
            <a:srgbClr val="2289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2432" b="69012" l="9885" r="89994">
                        <a14:foregroundMark x1="51789" y1="59187" x2="51789" y2="59187"/>
                        <a14:foregroundMark x1="33899" y1="22498" x2="33899" y2="22498"/>
                        <a14:foregroundMark x1="37659" y1="25955" x2="37659" y2="25955"/>
                        <a14:foregroundMark x1="40146" y1="17647" x2="40146" y2="17647"/>
                        <a14:foregroundMark x1="45967" y1="21953" x2="45967" y2="21953"/>
                        <a14:foregroundMark x1="52517" y1="18314" x2="52517" y2="18314"/>
                        <a14:foregroundMark x1="58884" y1="21953" x2="58884" y2="21953"/>
                        <a14:foregroundMark x1="64585" y1="18314" x2="64585" y2="18314"/>
                        <a14:foregroundMark x1="66646" y1="26258" x2="66646" y2="26258"/>
                        <a14:foregroundMark x1="70528" y1="22620" x2="70528" y2="22620"/>
                      </a14:backgroundRemoval>
                    </a14:imgEffect>
                  </a14:imgLayer>
                </a14:imgProps>
              </a:ext>
              <a:ext uri="{28A0092B-C50C-407E-A947-70E740481C1C}">
                <a14:useLocalDpi xmlns:a14="http://schemas.microsoft.com/office/drawing/2010/main" val="0"/>
              </a:ext>
            </a:extLst>
          </a:blip>
          <a:srcRect l="32746" t="13098" r="24115" b="30271"/>
          <a:stretch/>
        </p:blipFill>
        <p:spPr>
          <a:xfrm>
            <a:off x="6806384" y="4964569"/>
            <a:ext cx="363053" cy="476431"/>
          </a:xfrm>
          <a:prstGeom prst="rect">
            <a:avLst/>
          </a:prstGeom>
        </p:spPr>
      </p:pic>
      <p:sp>
        <p:nvSpPr>
          <p:cNvPr id="27" name="Freeform 21"/>
          <p:cNvSpPr>
            <a:spLocks noChangeAspect="1"/>
          </p:cNvSpPr>
          <p:nvPr/>
        </p:nvSpPr>
        <p:spPr bwMode="auto">
          <a:xfrm>
            <a:off x="8758199" y="4700603"/>
            <a:ext cx="2317259" cy="1340199"/>
          </a:xfrm>
          <a:custGeom>
            <a:avLst/>
            <a:gdLst>
              <a:gd name="T0" fmla="*/ 1129 w 3777"/>
              <a:gd name="T1" fmla="*/ 0 h 1337"/>
              <a:gd name="T2" fmla="*/ 0 w 3777"/>
              <a:gd name="T3" fmla="*/ 0 h 1337"/>
              <a:gd name="T4" fmla="*/ 0 w 3777"/>
              <a:gd name="T5" fmla="*/ 1337 h 1337"/>
              <a:gd name="T6" fmla="*/ 3777 w 3777"/>
              <a:gd name="T7" fmla="*/ 1337 h 1337"/>
              <a:gd name="T8" fmla="*/ 3777 w 3777"/>
              <a:gd name="T9" fmla="*/ 0 h 1337"/>
              <a:gd name="T10" fmla="*/ 2648 w 3777"/>
              <a:gd name="T11" fmla="*/ 0 h 1337"/>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7011 w 10000"/>
              <a:gd name="connsiteY5" fmla="*/ 0 h 10000"/>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1047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 name="connsiteX0" fmla="*/ 703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03" y="0"/>
                </a:moveTo>
                <a:lnTo>
                  <a:pt x="0" y="0"/>
                </a:lnTo>
                <a:lnTo>
                  <a:pt x="0" y="10000"/>
                </a:lnTo>
                <a:lnTo>
                  <a:pt x="10000" y="10000"/>
                </a:lnTo>
                <a:lnTo>
                  <a:pt x="10000" y="0"/>
                </a:lnTo>
                <a:lnTo>
                  <a:pt x="9325" y="0"/>
                </a:lnTo>
              </a:path>
            </a:pathLst>
          </a:custGeom>
          <a:noFill/>
          <a:ln w="9525">
            <a:solidFill>
              <a:srgbClr val="2E8DC2"/>
            </a:solidFill>
            <a:headEnd type="none" w="med" len="med"/>
            <a:tailEnd type="none" w="med" len="med"/>
          </a:ln>
          <a:effectLst>
            <a:outerShdw blurRad="76200" dist="63500" dir="8100000" algn="ctr" rotWithShape="0">
              <a:srgbClr val="000000">
                <a:alpha val="40000"/>
              </a:srgbClr>
            </a:outerShdw>
          </a:effectLst>
        </p:spPr>
        <p:style>
          <a:lnRef idx="2">
            <a:schemeClr val="accent2"/>
          </a:lnRef>
          <a:fillRef idx="1">
            <a:schemeClr val="lt1"/>
          </a:fillRef>
          <a:effectRef idx="0">
            <a:schemeClr val="accent2"/>
          </a:effectRef>
          <a:fontRef idx="minor">
            <a:schemeClr val="dk1"/>
          </a:fontRef>
        </p:style>
        <p:txBody>
          <a:bodyPr wrap="none" anchor="ctr" anchorCtr="1"/>
          <a:lstStyle/>
          <a:p>
            <a:pPr indent="-156874" algn="ctr" defTabSz="1064357">
              <a:lnSpc>
                <a:spcPct val="90000"/>
              </a:lnSpc>
              <a:spcBef>
                <a:spcPct val="20000"/>
              </a:spcBef>
              <a:buClr>
                <a:srgbClr val="CC9900"/>
              </a:buClr>
              <a:buSzPct val="100000"/>
            </a:pPr>
            <a:endParaRPr lang="zh-CN" altLang="en-US" sz="800">
              <a:solidFill>
                <a:prstClr val="white"/>
              </a:solidFill>
              <a:effectLst>
                <a:outerShdw blurRad="38100" dist="38100" dir="2700000" algn="tl">
                  <a:srgbClr val="000000">
                    <a:alpha val="43137"/>
                  </a:srgbClr>
                </a:outerShdw>
              </a:effectLst>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endParaRPr>
          </a:p>
        </p:txBody>
      </p:sp>
      <p:sp>
        <p:nvSpPr>
          <p:cNvPr id="28" name="矩形 27"/>
          <p:cNvSpPr/>
          <p:nvPr/>
        </p:nvSpPr>
        <p:spPr>
          <a:xfrm>
            <a:off x="8862867" y="5622108"/>
            <a:ext cx="2317259" cy="307777"/>
          </a:xfrm>
          <a:prstGeom prst="rect">
            <a:avLst/>
          </a:prstGeom>
        </p:spPr>
        <p:txBody>
          <a:bodyPr wrap="square">
            <a:spAutoFit/>
          </a:bodyPr>
          <a:lstStyle/>
          <a:p>
            <a:r>
              <a:rPr lang="en-US" altLang="zh-CN" sz="1400" dirty="0">
                <a:solidFill>
                  <a:schemeClr val="tx1">
                    <a:lumMod val="75000"/>
                    <a:lumOff val="25000"/>
                  </a:schemeClr>
                </a:solidFill>
                <a:latin typeface="Segoe UI" panose="020B0502040204020203" pitchFamily="34" charset="0"/>
                <a:cs typeface="Segoe UI" panose="020B0502040204020203" pitchFamily="34" charset="0"/>
              </a:rPr>
              <a:t>Reliable protection level</a:t>
            </a:r>
          </a:p>
        </p:txBody>
      </p:sp>
      <p:sp>
        <p:nvSpPr>
          <p:cNvPr id="29" name="矩形 28"/>
          <p:cNvSpPr/>
          <p:nvPr/>
        </p:nvSpPr>
        <p:spPr>
          <a:xfrm>
            <a:off x="9561137" y="4474934"/>
            <a:ext cx="1185352" cy="369332"/>
          </a:xfrm>
          <a:prstGeom prst="rect">
            <a:avLst/>
          </a:prstGeom>
        </p:spPr>
        <p:txBody>
          <a:bodyPr wrap="square">
            <a:spAutoFit/>
          </a:bodyPr>
          <a:lstStyle/>
          <a:p>
            <a:r>
              <a:rPr lang="en-US" altLang="zh-CN" b="1" dirty="0">
                <a:solidFill>
                  <a:schemeClr val="tx1">
                    <a:lumMod val="75000"/>
                    <a:lumOff val="25000"/>
                  </a:schemeClr>
                </a:solidFill>
                <a:latin typeface="Segoe UI" panose="020B0502040204020203" pitchFamily="34" charset="0"/>
                <a:cs typeface="Segoe UI" panose="020B0502040204020203" pitchFamily="34" charset="0"/>
              </a:rPr>
              <a:t>IK10</a:t>
            </a:r>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2645" y="4871974"/>
            <a:ext cx="679207" cy="679207"/>
          </a:xfrm>
          <a:prstGeom prst="rect">
            <a:avLst/>
          </a:prstGeom>
        </p:spPr>
      </p:pic>
      <p:pic>
        <p:nvPicPr>
          <p:cNvPr id="37" name="图片 36"/>
          <p:cNvPicPr/>
          <p:nvPr/>
        </p:nvPicPr>
        <p:blipFill>
          <a:blip r:embed="rId5" cstate="print">
            <a:extLst>
              <a:ext uri="{28A0092B-C50C-407E-A947-70E740481C1C}">
                <a14:useLocalDpi xmlns:a14="http://schemas.microsoft.com/office/drawing/2010/main" val="0"/>
              </a:ext>
            </a:extLst>
          </a:blip>
          <a:srcRect l="36892" t="20460" r="27547" b="43339"/>
          <a:stretch>
            <a:fillRect/>
          </a:stretch>
        </p:blipFill>
        <p:spPr>
          <a:xfrm>
            <a:off x="5468050" y="874794"/>
            <a:ext cx="1159063" cy="749571"/>
          </a:xfrm>
          <a:prstGeom prst="rect">
            <a:avLst/>
          </a:prstGeom>
          <a:ln>
            <a:noFill/>
          </a:ln>
        </p:spPr>
      </p:pic>
    </p:spTree>
    <p:extLst>
      <p:ext uri="{BB962C8B-B14F-4D97-AF65-F5344CB8AC3E}">
        <p14:creationId xmlns:p14="http://schemas.microsoft.com/office/powerpoint/2010/main" val="221146138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9661" t="6233" r="19352" b="29870"/>
          <a:stretch/>
        </p:blipFill>
        <p:spPr>
          <a:xfrm>
            <a:off x="5717634" y="865323"/>
            <a:ext cx="1039499" cy="832050"/>
          </a:xfrm>
          <a:prstGeom prst="rect">
            <a:avLst/>
          </a:prstGeom>
        </p:spPr>
      </p:pic>
      <p:sp>
        <p:nvSpPr>
          <p:cNvPr id="3" name="矩形 2"/>
          <p:cNvSpPr/>
          <p:nvPr/>
        </p:nvSpPr>
        <p:spPr>
          <a:xfrm>
            <a:off x="6950371" y="944859"/>
            <a:ext cx="3468065" cy="686470"/>
          </a:xfrm>
          <a:prstGeom prst="rect">
            <a:avLst/>
          </a:prstGeom>
        </p:spPr>
        <p:txBody>
          <a:bodyPr wrap="non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8MP Variable Focal Dome Camera </a:t>
            </a:r>
          </a:p>
        </p:txBody>
      </p:sp>
      <p:sp>
        <p:nvSpPr>
          <p:cNvPr id="4" name="矩形 3"/>
          <p:cNvSpPr/>
          <p:nvPr/>
        </p:nvSpPr>
        <p:spPr>
          <a:xfrm>
            <a:off x="661763" y="346123"/>
            <a:ext cx="3652795"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Transaction Area</a:t>
            </a:r>
          </a:p>
        </p:txBody>
      </p:sp>
      <p:pic>
        <p:nvPicPr>
          <p:cNvPr id="1026" name="Picture 2" descr="https://bankingschool.co.in/wp-content/uploads/2018/09/counter-counting-cas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280" y="1187009"/>
            <a:ext cx="4393328" cy="280211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p:cNvCxnSpPr/>
          <p:nvPr/>
        </p:nvCxnSpPr>
        <p:spPr>
          <a:xfrm>
            <a:off x="6818918" y="978548"/>
            <a:ext cx="0" cy="631753"/>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5" name="矩形 4"/>
          <p:cNvSpPr/>
          <p:nvPr/>
        </p:nvSpPr>
        <p:spPr>
          <a:xfrm>
            <a:off x="5714911" y="1981255"/>
            <a:ext cx="6347779" cy="1990288"/>
          </a:xfrm>
          <a:prstGeom prst="rect">
            <a:avLst/>
          </a:prstGeom>
        </p:spPr>
        <p:txBody>
          <a:bodyPr wrap="square">
            <a:spAutoFit/>
          </a:bodyPr>
          <a:lstStyle/>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High quality image with 8MP, track each transaction.</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AF automatic focusing and motorized zoom lens.</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Built-in Mic to record transaction conversation.</a:t>
            </a:r>
          </a:p>
          <a:p>
            <a:pPr>
              <a:lnSpc>
                <a:spcPts val="1800"/>
              </a:lnSpc>
              <a:spcBef>
                <a:spcPts val="600"/>
              </a:spcBef>
              <a:spcAft>
                <a:spcPts val="200"/>
              </a:spcAft>
              <a:buSzPts val="750"/>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Intelligent People Flow Counting and Crowd Density </a:t>
            </a:r>
          </a:p>
          <a:p>
            <a:pPr>
              <a:lnSpc>
                <a:spcPts val="1800"/>
              </a:lnSpc>
              <a:spcBef>
                <a:spcPts val="600"/>
              </a:spcBef>
              <a:spcAft>
                <a:spcPts val="200"/>
              </a:spcAft>
              <a:buSzPts val="750"/>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function.</a:t>
            </a:r>
          </a:p>
          <a:p>
            <a:pPr>
              <a:lnSpc>
                <a:spcPts val="1800"/>
              </a:lnSpc>
              <a:spcBef>
                <a:spcPts val="600"/>
              </a:spcBef>
              <a:spcAft>
                <a:spcPts val="200"/>
              </a:spcAft>
              <a:buSzPts val="750"/>
              <a:defRPr/>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IK10 vandal resistant and IP67 protection.</a:t>
            </a:r>
          </a:p>
        </p:txBody>
      </p:sp>
      <p:sp>
        <p:nvSpPr>
          <p:cNvPr id="8" name="TextBox 31">
            <a:extLst>
              <a:ext uri="{FF2B5EF4-FFF2-40B4-BE49-F238E27FC236}">
                <a16:creationId xmlns:a16="http://schemas.microsoft.com/office/drawing/2014/main" id="{B9BEA96D-96E7-4866-A359-7F28A484DCF9}"/>
              </a:ext>
            </a:extLst>
          </p:cNvPr>
          <p:cNvSpPr txBox="1"/>
          <p:nvPr/>
        </p:nvSpPr>
        <p:spPr>
          <a:xfrm>
            <a:off x="672396" y="4016874"/>
            <a:ext cx="4552370" cy="2052456"/>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sym typeface="+mn-lt"/>
              </a:rPr>
              <a:t>There are two needs in the transaction area where bank employees directly contact customers behind the counter. The first is the zoom ability of the camera, which can clearly capture the images of money and all exchanged documents. </a:t>
            </a:r>
            <a:r>
              <a:rPr lang="en-US" altLang="zh-CN" sz="1600" dirty="0">
                <a:solidFill>
                  <a:schemeClr val="tx1">
                    <a:lumMod val="85000"/>
                    <a:lumOff val="15000"/>
                  </a:schemeClr>
                </a:solidFill>
                <a:latin typeface="Calibri" panose="020F0502020204030204" pitchFamily="34" charset="0"/>
                <a:ea typeface="+mn-ea"/>
                <a:cs typeface="Calibri" panose="020F0502020204030204" pitchFamily="34" charset="0"/>
              </a:rPr>
              <a:t>The second one is that the camera can record the audio and once a dispute occurs, it can be investigated afterwards. </a:t>
            </a:r>
            <a:endParaRPr lang="zh-CN" altLang="en-US" sz="1600" dirty="0">
              <a:solidFill>
                <a:schemeClr val="tx1">
                  <a:lumMod val="85000"/>
                  <a:lumOff val="15000"/>
                </a:schemeClr>
              </a:solidFill>
              <a:latin typeface="Calibri" panose="020F0502020204030204" pitchFamily="34" charset="0"/>
              <a:ea typeface="+mn-ea"/>
              <a:cs typeface="Calibri" panose="020F0502020204030204" pitchFamily="34" charset="0"/>
              <a:sym typeface="+mn-lt"/>
            </a:endParaRPr>
          </a:p>
        </p:txBody>
      </p:sp>
      <p:grpSp>
        <p:nvGrpSpPr>
          <p:cNvPr id="6" name="组合 5"/>
          <p:cNvGrpSpPr/>
          <p:nvPr/>
        </p:nvGrpSpPr>
        <p:grpSpPr>
          <a:xfrm>
            <a:off x="6509940" y="4608990"/>
            <a:ext cx="880862" cy="880495"/>
            <a:chOff x="6526189" y="4928243"/>
            <a:chExt cx="880862" cy="880495"/>
          </a:xfrm>
        </p:grpSpPr>
        <p:sp>
          <p:nvSpPr>
            <p:cNvPr id="15" name="椭圆 14"/>
            <p:cNvSpPr/>
            <p:nvPr/>
          </p:nvSpPr>
          <p:spPr bwMode="auto">
            <a:xfrm>
              <a:off x="6526189" y="4928243"/>
              <a:ext cx="880862" cy="880495"/>
            </a:xfrm>
            <a:prstGeom prst="ellipse">
              <a:avLst/>
            </a:prstGeom>
            <a:solidFill>
              <a:srgbClr val="D1E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bg1"/>
                  </a:solidFill>
                  <a:latin typeface="Impact" panose="020B0806030902050204" pitchFamily="34" charset="0"/>
                  <a:cs typeface="+mn-ea"/>
                  <a:sym typeface="+mn-lt"/>
                </a:rPr>
                <a:t>04</a:t>
              </a:r>
              <a:endParaRPr lang="zh-CN" altLang="en-US" sz="3200" dirty="0">
                <a:solidFill>
                  <a:schemeClr val="bg1"/>
                </a:solidFill>
                <a:latin typeface="Impact" panose="020B0806030902050204" pitchFamily="34" charset="0"/>
                <a:cs typeface="+mn-ea"/>
                <a:sym typeface="+mn-lt"/>
              </a:endParaRPr>
            </a:p>
          </p:txBody>
        </p:sp>
        <p:pic>
          <p:nvPicPr>
            <p:cNvPr id="16" name="图片 1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88536" y="4990342"/>
              <a:ext cx="756167" cy="756295"/>
            </a:xfrm>
            <a:prstGeom prst="ellipse">
              <a:avLst/>
            </a:prstGeom>
            <a:solidFill>
              <a:srgbClr val="D1E3F3"/>
            </a:solidFill>
          </p:spPr>
        </p:pic>
      </p:grpSp>
      <p:sp>
        <p:nvSpPr>
          <p:cNvPr id="18" name="Freeform 21"/>
          <p:cNvSpPr>
            <a:spLocks noChangeAspect="1"/>
          </p:cNvSpPr>
          <p:nvPr/>
        </p:nvSpPr>
        <p:spPr bwMode="auto">
          <a:xfrm>
            <a:off x="6302532" y="4436487"/>
            <a:ext cx="4549370" cy="1340199"/>
          </a:xfrm>
          <a:custGeom>
            <a:avLst/>
            <a:gdLst>
              <a:gd name="T0" fmla="*/ 1129 w 3777"/>
              <a:gd name="T1" fmla="*/ 0 h 1337"/>
              <a:gd name="T2" fmla="*/ 0 w 3777"/>
              <a:gd name="T3" fmla="*/ 0 h 1337"/>
              <a:gd name="T4" fmla="*/ 0 w 3777"/>
              <a:gd name="T5" fmla="*/ 1337 h 1337"/>
              <a:gd name="T6" fmla="*/ 3777 w 3777"/>
              <a:gd name="T7" fmla="*/ 1337 h 1337"/>
              <a:gd name="T8" fmla="*/ 3777 w 3777"/>
              <a:gd name="T9" fmla="*/ 0 h 1337"/>
              <a:gd name="T10" fmla="*/ 2648 w 3777"/>
              <a:gd name="T11" fmla="*/ 0 h 1337"/>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7011 w 10000"/>
              <a:gd name="connsiteY5" fmla="*/ 0 h 10000"/>
              <a:gd name="connsiteX0" fmla="*/ 14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1047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8669 w 10000"/>
              <a:gd name="connsiteY5" fmla="*/ 0 h 10000"/>
              <a:gd name="connsiteX0" fmla="*/ 865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 name="connsiteX0" fmla="*/ 703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10000 w 10000"/>
              <a:gd name="connsiteY4" fmla="*/ 0 h 10000"/>
              <a:gd name="connsiteX5" fmla="*/ 9325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03" y="0"/>
                </a:moveTo>
                <a:lnTo>
                  <a:pt x="0" y="0"/>
                </a:lnTo>
                <a:lnTo>
                  <a:pt x="0" y="10000"/>
                </a:lnTo>
                <a:lnTo>
                  <a:pt x="10000" y="10000"/>
                </a:lnTo>
                <a:lnTo>
                  <a:pt x="10000" y="0"/>
                </a:lnTo>
                <a:lnTo>
                  <a:pt x="9325" y="0"/>
                </a:lnTo>
              </a:path>
            </a:pathLst>
          </a:custGeom>
          <a:noFill/>
          <a:ln w="9525">
            <a:solidFill>
              <a:srgbClr val="2E8DC2"/>
            </a:solidFill>
            <a:headEnd type="none" w="med" len="med"/>
            <a:tailEnd type="none" w="med" len="med"/>
          </a:ln>
          <a:effectLst>
            <a:outerShdw blurRad="76200" dist="63500" dir="8100000" algn="ctr" rotWithShape="0">
              <a:srgbClr val="000000">
                <a:alpha val="40000"/>
              </a:srgbClr>
            </a:outerShdw>
          </a:effectLst>
        </p:spPr>
        <p:style>
          <a:lnRef idx="2">
            <a:schemeClr val="accent2"/>
          </a:lnRef>
          <a:fillRef idx="1">
            <a:schemeClr val="lt1"/>
          </a:fillRef>
          <a:effectRef idx="0">
            <a:schemeClr val="accent2"/>
          </a:effectRef>
          <a:fontRef idx="minor">
            <a:schemeClr val="dk1"/>
          </a:fontRef>
        </p:style>
        <p:txBody>
          <a:bodyPr wrap="none" anchor="ctr" anchorCtr="1"/>
          <a:lstStyle/>
          <a:p>
            <a:pPr indent="-156874" algn="ctr" defTabSz="1064357">
              <a:lnSpc>
                <a:spcPct val="90000"/>
              </a:lnSpc>
              <a:spcBef>
                <a:spcPct val="20000"/>
              </a:spcBef>
              <a:buClr>
                <a:srgbClr val="CC9900"/>
              </a:buClr>
              <a:buSzPct val="100000"/>
            </a:pPr>
            <a:endParaRPr lang="zh-CN" altLang="en-US" sz="800">
              <a:solidFill>
                <a:prstClr val="white"/>
              </a:solidFill>
              <a:effectLst>
                <a:outerShdw blurRad="38100" dist="38100" dir="2700000" algn="tl">
                  <a:srgbClr val="000000">
                    <a:alpha val="43137"/>
                  </a:srgbClr>
                </a:outerShdw>
              </a:effectLst>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endParaRPr>
          </a:p>
        </p:txBody>
      </p:sp>
      <p:sp>
        <p:nvSpPr>
          <p:cNvPr id="24" name="矩形 23"/>
          <p:cNvSpPr/>
          <p:nvPr/>
        </p:nvSpPr>
        <p:spPr>
          <a:xfrm>
            <a:off x="7453149" y="4877908"/>
            <a:ext cx="3089982" cy="738664"/>
          </a:xfrm>
          <a:prstGeom prst="rect">
            <a:avLst/>
          </a:prstGeom>
        </p:spPr>
        <p:txBody>
          <a:bodyPr wrap="square">
            <a:spAutoFit/>
          </a:bodyPr>
          <a:lstStyle/>
          <a:p>
            <a:r>
              <a:rPr lang="en-US" altLang="zh-CN" sz="1400" dirty="0">
                <a:solidFill>
                  <a:schemeClr val="tx1">
                    <a:lumMod val="75000"/>
                    <a:lumOff val="25000"/>
                  </a:schemeClr>
                </a:solidFill>
                <a:latin typeface="Segoe UI" panose="020B0502040204020203" pitchFamily="34" charset="0"/>
                <a:cs typeface="Segoe UI" panose="020B0502040204020203" pitchFamily="34" charset="0"/>
              </a:rPr>
              <a:t>Mic and professional noise reduction algorithm to pick up clear voice by filtering background noise. </a:t>
            </a:r>
          </a:p>
        </p:txBody>
      </p:sp>
      <p:sp>
        <p:nvSpPr>
          <p:cNvPr id="29" name="矩形 28"/>
          <p:cNvSpPr/>
          <p:nvPr/>
        </p:nvSpPr>
        <p:spPr>
          <a:xfrm>
            <a:off x="7453149" y="4533701"/>
            <a:ext cx="2573128" cy="369332"/>
          </a:xfrm>
          <a:prstGeom prst="rect">
            <a:avLst/>
          </a:prstGeom>
        </p:spPr>
        <p:txBody>
          <a:bodyPr wrap="square">
            <a:spAutoFit/>
          </a:bodyPr>
          <a:lstStyle/>
          <a:p>
            <a:r>
              <a:rPr lang="en-US" altLang="zh-CN" b="1" dirty="0">
                <a:solidFill>
                  <a:schemeClr val="tx1">
                    <a:lumMod val="75000"/>
                    <a:lumOff val="25000"/>
                  </a:schemeClr>
                </a:solidFill>
                <a:latin typeface="Segoe UI" panose="020B0502040204020203" pitchFamily="34" charset="0"/>
                <a:cs typeface="Segoe UI" panose="020B0502040204020203" pitchFamily="34" charset="0"/>
              </a:rPr>
              <a:t>Built-in Mic</a:t>
            </a:r>
          </a:p>
        </p:txBody>
      </p:sp>
      <p:grpSp>
        <p:nvGrpSpPr>
          <p:cNvPr id="28" name="组合 27">
            <a:extLst>
              <a:ext uri="{FF2B5EF4-FFF2-40B4-BE49-F238E27FC236}">
                <a16:creationId xmlns:a16="http://schemas.microsoft.com/office/drawing/2014/main" id="{54A7736B-7159-5C11-C442-6C7531FBA60D}"/>
              </a:ext>
            </a:extLst>
          </p:cNvPr>
          <p:cNvGrpSpPr/>
          <p:nvPr/>
        </p:nvGrpSpPr>
        <p:grpSpPr>
          <a:xfrm>
            <a:off x="5570359" y="1849306"/>
            <a:ext cx="6187532" cy="2185382"/>
            <a:chOff x="432396" y="1815848"/>
            <a:chExt cx="5802721" cy="2994253"/>
          </a:xfrm>
        </p:grpSpPr>
        <p:cxnSp>
          <p:nvCxnSpPr>
            <p:cNvPr id="31"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2"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3"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4"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2" name="ïśḷíḍè">
            <a:extLst>
              <a:ext uri="{FF2B5EF4-FFF2-40B4-BE49-F238E27FC236}">
                <a16:creationId xmlns:a16="http://schemas.microsoft.com/office/drawing/2014/main" id="{B8E15E34-2893-A7CA-83DF-DB3D6F38AAEA}"/>
              </a:ext>
            </a:extLst>
          </p:cNvPr>
          <p:cNvSpPr/>
          <p:nvPr/>
        </p:nvSpPr>
        <p:spPr>
          <a:xfrm>
            <a:off x="5587200" y="1858271"/>
            <a:ext cx="6170691" cy="2158603"/>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spTree>
    <p:extLst>
      <p:ext uri="{BB962C8B-B14F-4D97-AF65-F5344CB8AC3E}">
        <p14:creationId xmlns:p14="http://schemas.microsoft.com/office/powerpoint/2010/main" val="378380087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2634" y="339532"/>
            <a:ext cx="2551724"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Vault Room</a:t>
            </a:r>
          </a:p>
        </p:txBody>
      </p:sp>
      <p:pic>
        <p:nvPicPr>
          <p:cNvPr id="3" name="图片 2"/>
          <p:cNvPicPr>
            <a:picLocks noChangeAspect="1"/>
          </p:cNvPicPr>
          <p:nvPr/>
        </p:nvPicPr>
        <p:blipFill rotWithShape="1">
          <a:blip r:embed="rId3"/>
          <a:srcRect l="1295" t="4271"/>
          <a:stretch/>
        </p:blipFill>
        <p:spPr>
          <a:xfrm>
            <a:off x="851030" y="1078030"/>
            <a:ext cx="3646541" cy="3101079"/>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20404" t="11592" r="26061" b="11846"/>
          <a:stretch/>
        </p:blipFill>
        <p:spPr>
          <a:xfrm>
            <a:off x="5081333" y="754937"/>
            <a:ext cx="1226339" cy="1043545"/>
          </a:xfrm>
          <a:prstGeom prst="rect">
            <a:avLst/>
          </a:prstGeom>
        </p:spPr>
      </p:pic>
      <p:cxnSp>
        <p:nvCxnSpPr>
          <p:cNvPr id="5" name="直接连接符 4"/>
          <p:cNvCxnSpPr/>
          <p:nvPr/>
        </p:nvCxnSpPr>
        <p:spPr>
          <a:xfrm>
            <a:off x="6375081" y="917700"/>
            <a:ext cx="0" cy="701730"/>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6" name="矩形 5"/>
          <p:cNvSpPr/>
          <p:nvPr/>
        </p:nvSpPr>
        <p:spPr>
          <a:xfrm>
            <a:off x="6614402" y="917700"/>
            <a:ext cx="3733902"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5MP Tri-guard Dome Camera</a:t>
            </a:r>
          </a:p>
        </p:txBody>
      </p:sp>
      <p:sp>
        <p:nvSpPr>
          <p:cNvPr id="7" name="矩形 6"/>
          <p:cNvSpPr/>
          <p:nvPr/>
        </p:nvSpPr>
        <p:spPr>
          <a:xfrm>
            <a:off x="5320220" y="1983538"/>
            <a:ext cx="6165682" cy="1920526"/>
          </a:xfrm>
          <a:prstGeom prst="rect">
            <a:avLst/>
          </a:prstGeom>
        </p:spPr>
        <p:txBody>
          <a:bodyPr wrap="square">
            <a:spAutoFit/>
          </a:bodyPr>
          <a:lstStyle/>
          <a:p>
            <a:pPr>
              <a:lnSpc>
                <a:spcPct val="110000"/>
              </a:lnSpc>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Multiple deterrence modes:  </a:t>
            </a:r>
          </a:p>
          <a:p>
            <a:pPr>
              <a:lnSpc>
                <a:spcPct val="110000"/>
              </a:lnSpc>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IR mode; Warm light mode;  Dual-light mode.</a:t>
            </a:r>
          </a:p>
          <a:p>
            <a:pPr>
              <a:lnSpc>
                <a:spcPct val="110000"/>
              </a:lnSpc>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Smart intrusion prevention, include cross line, intrusion, enter </a:t>
            </a:r>
          </a:p>
          <a:p>
            <a:pPr>
              <a:lnSpc>
                <a:spcPct val="110000"/>
              </a:lnSpc>
            </a:pP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    area, leave area detection.</a:t>
            </a:r>
          </a:p>
          <a:p>
            <a:pPr>
              <a:lnSpc>
                <a:spcPct val="110000"/>
              </a:lnSpc>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rPr>
              <a:t>Strong deterrence through warm lights and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Segoe UI" panose="020B0502040204020203" pitchFamily="34" charset="0"/>
              </a:rPr>
              <a:t>audible Warning.</a:t>
            </a:r>
            <a:endPar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endParaRPr>
          </a:p>
          <a:p>
            <a:pPr>
              <a:lnSpc>
                <a:spcPct val="110000"/>
              </a:lnSpc>
            </a:pPr>
            <a:r>
              <a:rPr lang="en-US" altLang="zh-CN" b="1" i="1" dirty="0">
                <a:ln/>
                <a:solidFill>
                  <a:schemeClr val="accent5">
                    <a:lumMod val="75000"/>
                  </a:schemeClr>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i="1" dirty="0">
                <a:solidFill>
                  <a:schemeClr val="tx1">
                    <a:lumMod val="75000"/>
                    <a:lumOff val="25000"/>
                  </a:schemeClr>
                </a:solidFill>
                <a:latin typeface="Calibri" panose="020F0502020204030204" pitchFamily="34" charset="0"/>
                <a:cs typeface="Calibri" panose="020F0502020204030204" pitchFamily="34" charset="0"/>
                <a:sym typeface="+mn-lt"/>
              </a:rPr>
              <a:t>Built-in Mic &amp; Speaker, dual-way audio.</a:t>
            </a:r>
          </a:p>
        </p:txBody>
      </p:sp>
      <p:pic>
        <p:nvPicPr>
          <p:cNvPr id="29" name="图片 28"/>
          <p:cNvPicPr>
            <a:picLocks noChangeAspect="1"/>
          </p:cNvPicPr>
          <p:nvPr/>
        </p:nvPicPr>
        <p:blipFill>
          <a:blip r:embed="rId5"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735128" y="4546503"/>
            <a:ext cx="462782" cy="462782"/>
          </a:xfrm>
          <a:prstGeom prst="rect">
            <a:avLst/>
          </a:prstGeom>
        </p:spPr>
      </p:pic>
      <p:sp>
        <p:nvSpPr>
          <p:cNvPr id="30" name="文本框 29"/>
          <p:cNvSpPr txBox="1"/>
          <p:nvPr/>
        </p:nvSpPr>
        <p:spPr>
          <a:xfrm>
            <a:off x="8405457" y="5180540"/>
            <a:ext cx="1352121" cy="276999"/>
          </a:xfrm>
          <a:prstGeom prst="rect">
            <a:avLst/>
          </a:prstGeom>
          <a:noFill/>
        </p:spPr>
        <p:txBody>
          <a:bodyPr wrap="square" rtlCol="0">
            <a:spAutoFit/>
          </a:bodyPr>
          <a:lstStyle/>
          <a:p>
            <a:r>
              <a:rPr lang="en-US" altLang="zh-CN" sz="1200" b="1" dirty="0">
                <a:solidFill>
                  <a:schemeClr val="tx1">
                    <a:lumMod val="75000"/>
                    <a:lumOff val="25000"/>
                  </a:schemeClr>
                </a:solidFill>
                <a:latin typeface="Segoe UI" panose="020B0502040204020203" pitchFamily="34" charset="0"/>
                <a:cs typeface="Segoe UI" panose="020B0502040204020203" pitchFamily="34" charset="0"/>
              </a:rPr>
              <a:t>Warm Light</a:t>
            </a:r>
            <a:endParaRPr lang="zh-CN" altLang="en-US"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 name="矩形 8"/>
          <p:cNvSpPr/>
          <p:nvPr/>
        </p:nvSpPr>
        <p:spPr>
          <a:xfrm>
            <a:off x="771635" y="4179109"/>
            <a:ext cx="3776952" cy="1569660"/>
          </a:xfrm>
          <a:prstGeom prst="rect">
            <a:avLst/>
          </a:prstGeom>
        </p:spPr>
        <p:txBody>
          <a:bodyPr wrap="square">
            <a:spAutoFit/>
          </a:bodyPr>
          <a:lstStyle/>
          <a:p>
            <a:pPr algn="just"/>
            <a:r>
              <a:rPr lang="en-US" altLang="zh-CN" sz="1600" dirty="0">
                <a:solidFill>
                  <a:schemeClr val="tx1">
                    <a:lumMod val="85000"/>
                    <a:lumOff val="15000"/>
                  </a:schemeClr>
                </a:solidFill>
                <a:latin typeface="Calibri" panose="020F0502020204030204" pitchFamily="34" charset="0"/>
                <a:cs typeface="Calibri" panose="020F0502020204030204" pitchFamily="34" charset="0"/>
              </a:rPr>
              <a:t>The vault room stores a lot of valuables and property, so it requires the highest level of security. UNV Tri-guard camera can help defend this area to detect the abnormal intrusion and send light and audible warning in time.</a:t>
            </a:r>
          </a:p>
        </p:txBody>
      </p:sp>
      <p:pic>
        <p:nvPicPr>
          <p:cNvPr id="18" name="图片 17">
            <a:extLst>
              <a:ext uri="{FF2B5EF4-FFF2-40B4-BE49-F238E27FC236}">
                <a16:creationId xmlns:a16="http://schemas.microsoft.com/office/drawing/2014/main" id="{EA291DE0-5596-DA9E-5156-CD73FBA1C5DF}"/>
              </a:ext>
            </a:extLst>
          </p:cNvPr>
          <p:cNvPicPr>
            <a:picLocks/>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6488112" y="4504364"/>
            <a:ext cx="1646776" cy="858413"/>
          </a:xfrm>
          <a:prstGeom prst="rect">
            <a:avLst/>
          </a:prstGeom>
        </p:spPr>
      </p:pic>
      <p:pic>
        <p:nvPicPr>
          <p:cNvPr id="19" name="图片 18">
            <a:extLst>
              <a:ext uri="{FF2B5EF4-FFF2-40B4-BE49-F238E27FC236}">
                <a16:creationId xmlns:a16="http://schemas.microsoft.com/office/drawing/2014/main" id="{17009698-DF03-D94E-B77C-8B006C8477A5}"/>
              </a:ext>
            </a:extLst>
          </p:cNvPr>
          <p:cNvPicPr>
            <a:picLocks/>
          </p:cNvPicPr>
          <p:nvPr/>
        </p:nvPicPr>
        <p:blipFill>
          <a:blip r:embed="rId8"/>
          <a:stretch>
            <a:fillRect/>
          </a:stretch>
        </p:blipFill>
        <p:spPr>
          <a:xfrm>
            <a:off x="9516601" y="4546503"/>
            <a:ext cx="1645398" cy="858413"/>
          </a:xfrm>
          <a:prstGeom prst="rect">
            <a:avLst/>
          </a:prstGeom>
        </p:spPr>
      </p:pic>
      <p:grpSp>
        <p:nvGrpSpPr>
          <p:cNvPr id="21" name="组合 20">
            <a:extLst>
              <a:ext uri="{FF2B5EF4-FFF2-40B4-BE49-F238E27FC236}">
                <a16:creationId xmlns:a16="http://schemas.microsoft.com/office/drawing/2014/main" id="{54A7736B-7159-5C11-C442-6C7531FBA60D}"/>
              </a:ext>
            </a:extLst>
          </p:cNvPr>
          <p:cNvGrpSpPr/>
          <p:nvPr/>
        </p:nvGrpSpPr>
        <p:grpSpPr>
          <a:xfrm>
            <a:off x="5234855" y="1831977"/>
            <a:ext cx="6304224" cy="2247791"/>
            <a:chOff x="432396" y="1815848"/>
            <a:chExt cx="5802721" cy="2994253"/>
          </a:xfrm>
        </p:grpSpPr>
        <p:cxnSp>
          <p:nvCxnSpPr>
            <p:cNvPr id="25"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8"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2"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3"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3" name="矩形 22"/>
          <p:cNvSpPr/>
          <p:nvPr/>
        </p:nvSpPr>
        <p:spPr>
          <a:xfrm>
            <a:off x="5362751" y="4418313"/>
            <a:ext cx="6122987" cy="2064484"/>
          </a:xfrm>
          <a:prstGeom prst="rect">
            <a:avLst/>
          </a:prstGeom>
          <a:noFill/>
          <a:ln w="190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rotWithShape="1">
          <a:blip r:embed="rId9" cstate="print">
            <a:extLst>
              <a:ext uri="{28A0092B-C50C-407E-A947-70E740481C1C}">
                <a14:useLocalDpi xmlns:a14="http://schemas.microsoft.com/office/drawing/2010/main" val="0"/>
              </a:ext>
            </a:extLst>
          </a:blip>
          <a:srcRect l="25399" t="17073" r="29702" b="14296"/>
          <a:stretch/>
        </p:blipFill>
        <p:spPr>
          <a:xfrm>
            <a:off x="8444751" y="4445474"/>
            <a:ext cx="918183" cy="835088"/>
          </a:xfrm>
          <a:prstGeom prst="rect">
            <a:avLst/>
          </a:prstGeom>
        </p:spPr>
      </p:pic>
      <p:sp>
        <p:nvSpPr>
          <p:cNvPr id="35" name="椭圆 34"/>
          <p:cNvSpPr/>
          <p:nvPr/>
        </p:nvSpPr>
        <p:spPr>
          <a:xfrm>
            <a:off x="8700249" y="4987241"/>
            <a:ext cx="345598" cy="208113"/>
          </a:xfrm>
          <a:prstGeom prst="ellipse">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5" name="文本框 44"/>
          <p:cNvSpPr txBox="1"/>
          <p:nvPr/>
        </p:nvSpPr>
        <p:spPr>
          <a:xfrm>
            <a:off x="5478375" y="5097139"/>
            <a:ext cx="1658594" cy="307777"/>
          </a:xfrm>
          <a:prstGeom prst="rect">
            <a:avLst/>
          </a:prstGeom>
          <a:noFill/>
        </p:spPr>
        <p:txBody>
          <a:bodyPr wrap="square" rtlCol="0">
            <a:spAutoFit/>
          </a:bodyPr>
          <a:lstStyle/>
          <a:p>
            <a:r>
              <a:rPr lang="en-US" altLang="zh-CN" sz="1400" b="1" dirty="0">
                <a:solidFill>
                  <a:schemeClr val="tx1">
                    <a:lumMod val="75000"/>
                    <a:lumOff val="25000"/>
                  </a:schemeClr>
                </a:solidFill>
                <a:latin typeface="Segoe UI" panose="020B0502040204020203" pitchFamily="34" charset="0"/>
                <a:cs typeface="Segoe UI" panose="020B0502040204020203" pitchFamily="34" charset="0"/>
              </a:rPr>
              <a:t>IR Light</a:t>
            </a:r>
            <a:endParaRPr lang="zh-CN" altLang="en-US" sz="14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46" name="矩形 45"/>
          <p:cNvSpPr/>
          <p:nvPr/>
        </p:nvSpPr>
        <p:spPr>
          <a:xfrm>
            <a:off x="8134888" y="5578638"/>
            <a:ext cx="3404191" cy="738664"/>
          </a:xfrm>
          <a:prstGeom prst="rect">
            <a:avLst/>
          </a:prstGeom>
        </p:spPr>
        <p:txBody>
          <a:bodyPr wrap="square">
            <a:spAutoFit/>
          </a:bodyPr>
          <a:lstStyle/>
          <a:p>
            <a:r>
              <a:rPr lang="en-US" altLang="zh-CN" sz="1400" dirty="0">
                <a:solidFill>
                  <a:schemeClr val="tx1">
                    <a:lumMod val="75000"/>
                    <a:lumOff val="25000"/>
                  </a:schemeClr>
                </a:solidFill>
                <a:latin typeface="Segoe UI" panose="020B0502040204020203" pitchFamily="34" charset="0"/>
                <a:cs typeface="Segoe UI" panose="020B0502040204020203" pitchFamily="34" charset="0"/>
              </a:rPr>
              <a:t>When there is any abnormal intrusion, audible warning works with warm light for active deterrence and intervene.</a:t>
            </a:r>
          </a:p>
        </p:txBody>
      </p:sp>
      <p:pic>
        <p:nvPicPr>
          <p:cNvPr id="47" name="图片 46"/>
          <p:cNvPicPr>
            <a:picLocks noChangeAspect="1"/>
          </p:cNvPicPr>
          <p:nvPr/>
        </p:nvPicPr>
        <p:blipFill rotWithShape="1">
          <a:blip r:embed="rId10" cstate="print">
            <a:extLst>
              <a:ext uri="{28A0092B-C50C-407E-A947-70E740481C1C}">
                <a14:useLocalDpi xmlns:a14="http://schemas.microsoft.com/office/drawing/2010/main" val="0"/>
              </a:ext>
            </a:extLst>
          </a:blip>
          <a:srcRect l="27976" t="19988" r="26845" b="13985"/>
          <a:stretch/>
        </p:blipFill>
        <p:spPr>
          <a:xfrm flipH="1">
            <a:off x="5509074" y="5490967"/>
            <a:ext cx="886346" cy="770736"/>
          </a:xfrm>
          <a:prstGeom prst="rect">
            <a:avLst/>
          </a:prstGeom>
        </p:spPr>
      </p:pic>
      <p:sp>
        <p:nvSpPr>
          <p:cNvPr id="48" name="椭圆 47"/>
          <p:cNvSpPr/>
          <p:nvPr/>
        </p:nvSpPr>
        <p:spPr>
          <a:xfrm>
            <a:off x="5611414" y="5571449"/>
            <a:ext cx="424031" cy="457200"/>
          </a:xfrm>
          <a:prstGeom prst="ellipse">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9" name="文本框 48"/>
          <p:cNvSpPr txBox="1"/>
          <p:nvPr/>
        </p:nvSpPr>
        <p:spPr>
          <a:xfrm>
            <a:off x="5569454" y="6165560"/>
            <a:ext cx="841885" cy="276999"/>
          </a:xfrm>
          <a:prstGeom prst="rect">
            <a:avLst/>
          </a:prstGeom>
          <a:noFill/>
        </p:spPr>
        <p:txBody>
          <a:bodyPr wrap="square" rtlCol="0">
            <a:spAutoFit/>
          </a:bodyPr>
          <a:lstStyle/>
          <a:p>
            <a:r>
              <a:rPr lang="en-US" altLang="zh-CN" sz="1200" b="1" dirty="0">
                <a:solidFill>
                  <a:schemeClr val="tx1">
                    <a:lumMod val="75000"/>
                    <a:lumOff val="25000"/>
                  </a:schemeClr>
                </a:solidFill>
                <a:latin typeface="Segoe UI" panose="020B0502040204020203" pitchFamily="34" charset="0"/>
                <a:cs typeface="Segoe UI" panose="020B0502040204020203" pitchFamily="34" charset="0"/>
              </a:rPr>
              <a:t>Speaker</a:t>
            </a:r>
            <a:endParaRPr lang="zh-CN" altLang="en-US"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50" name="矩形 49"/>
          <p:cNvSpPr/>
          <p:nvPr/>
        </p:nvSpPr>
        <p:spPr>
          <a:xfrm>
            <a:off x="6785995" y="5764347"/>
            <a:ext cx="1235598" cy="352744"/>
          </a:xfrm>
          <a:prstGeom prst="rect">
            <a:avLst/>
          </a:prstGeom>
          <a:noFill/>
        </p:spPr>
        <p:txBody>
          <a:bodyPr wrap="none" lIns="91440" tIns="45720" rIns="91440" bIns="45720">
            <a:prstTxWarp prst="textFadeLeft">
              <a:avLst/>
            </a:prstTxWarp>
            <a:spAutoFit/>
          </a:bodyPr>
          <a:lstStyle/>
          <a:p>
            <a:pPr>
              <a:lnSpc>
                <a:spcPct val="150000"/>
              </a:lnSpc>
            </a:pPr>
            <a:r>
              <a:rPr lang="en-US" altLang="zh-CN" sz="5400" b="1" dirty="0">
                <a:solidFill>
                  <a:srgbClr val="C00000"/>
                </a:solidFill>
                <a:ea typeface="ss"/>
              </a:rPr>
              <a:t>Leave the area</a:t>
            </a:r>
            <a:r>
              <a:rPr lang="zh-CN" altLang="en-US" sz="5400" b="1" dirty="0">
                <a:solidFill>
                  <a:srgbClr val="C00000"/>
                </a:solidFill>
                <a:ea typeface="ss"/>
              </a:rPr>
              <a:t>！</a:t>
            </a:r>
            <a:endParaRPr lang="en-US" altLang="zh-CN" sz="5400" b="1" dirty="0">
              <a:solidFill>
                <a:srgbClr val="C00000"/>
              </a:solidFill>
              <a:ea typeface="ss"/>
            </a:endParaRPr>
          </a:p>
        </p:txBody>
      </p:sp>
      <p:grpSp>
        <p:nvGrpSpPr>
          <p:cNvPr id="51" name="组合 50"/>
          <p:cNvGrpSpPr/>
          <p:nvPr/>
        </p:nvGrpSpPr>
        <p:grpSpPr>
          <a:xfrm rot="10800000">
            <a:off x="6442860" y="5799343"/>
            <a:ext cx="280075" cy="280074"/>
            <a:chOff x="3395190" y="2487001"/>
            <a:chExt cx="727601" cy="727599"/>
          </a:xfrm>
        </p:grpSpPr>
        <p:sp>
          <p:nvSpPr>
            <p:cNvPr id="52" name="椭圆 51"/>
            <p:cNvSpPr/>
            <p:nvPr/>
          </p:nvSpPr>
          <p:spPr bwMode="auto">
            <a:xfrm>
              <a:off x="3395190" y="2487001"/>
              <a:ext cx="727601" cy="727599"/>
            </a:xfrm>
            <a:prstGeom prst="ellipse">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path path="circle">
                <a:fillToRect t="100000" r="100000"/>
              </a:path>
              <a:tileRect l="-100000" b="-100000"/>
            </a:gradFill>
            <a:ln w="38100">
              <a:solidFill>
                <a:srgbClr val="C1C1C1"/>
              </a:solidFill>
              <a:round/>
              <a:headEnd/>
              <a:tailEnd/>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Segoe UI Light" panose="020B0502040204020203" pitchFamily="34" charset="0"/>
                <a:ea typeface="宋体" panose="02010600030101010101" pitchFamily="2" charset="-122"/>
                <a:cs typeface="Segoe UI Light" panose="020B0502040204020203" pitchFamily="34" charset="0"/>
                <a:sym typeface="Calibri" pitchFamily="34" charset="0"/>
              </a:endParaRPr>
            </a:p>
          </p:txBody>
        </p:sp>
        <p:sp>
          <p:nvSpPr>
            <p:cNvPr id="53" name="KSO_Shape"/>
            <p:cNvSpPr>
              <a:spLocks noChangeArrowheads="1"/>
            </p:cNvSpPr>
            <p:nvPr/>
          </p:nvSpPr>
          <p:spPr bwMode="auto">
            <a:xfrm flipH="1">
              <a:off x="3542067" y="2668370"/>
              <a:ext cx="433858" cy="377457"/>
            </a:xfrm>
            <a:custGeom>
              <a:avLst/>
              <a:gdLst>
                <a:gd name="T0" fmla="*/ 4395769 w 1027112"/>
                <a:gd name="T1" fmla="*/ 1427555 h 893763"/>
                <a:gd name="T2" fmla="*/ 4831301 w 1027112"/>
                <a:gd name="T3" fmla="*/ 1427555 h 893763"/>
                <a:gd name="T4" fmla="*/ 4831301 w 1027112"/>
                <a:gd name="T5" fmla="*/ 4272546 h 893763"/>
                <a:gd name="T6" fmla="*/ 4395769 w 1027112"/>
                <a:gd name="T7" fmla="*/ 4272546 h 893763"/>
                <a:gd name="T8" fmla="*/ 5276948 w 1027112"/>
                <a:gd name="T9" fmla="*/ 1063071 h 893763"/>
                <a:gd name="T10" fmla="*/ 5702345 w 1027112"/>
                <a:gd name="T11" fmla="*/ 1063071 h 893763"/>
                <a:gd name="T12" fmla="*/ 5702345 w 1027112"/>
                <a:gd name="T13" fmla="*/ 4637030 h 893763"/>
                <a:gd name="T14" fmla="*/ 5276948 w 1027112"/>
                <a:gd name="T15" fmla="*/ 4637030 h 893763"/>
                <a:gd name="T16" fmla="*/ 6127741 w 1027112"/>
                <a:gd name="T17" fmla="*/ 698590 h 893763"/>
                <a:gd name="T18" fmla="*/ 6553138 w 1027112"/>
                <a:gd name="T19" fmla="*/ 698590 h 893763"/>
                <a:gd name="T20" fmla="*/ 6553138 w 1027112"/>
                <a:gd name="T21" fmla="*/ 5001512 h 893763"/>
                <a:gd name="T22" fmla="*/ 6127741 w 1027112"/>
                <a:gd name="T23" fmla="*/ 5001512 h 893763"/>
                <a:gd name="T24" fmla="*/ 3808316 w 1027112"/>
                <a:gd name="T25" fmla="*/ 0 h 893763"/>
                <a:gd name="T26" fmla="*/ 3808316 w 1027112"/>
                <a:gd name="T27" fmla="*/ 5700109 h 893763"/>
                <a:gd name="T28" fmla="*/ 1453063 w 1027112"/>
                <a:gd name="T29" fmla="*/ 4339841 h 893763"/>
                <a:gd name="T30" fmla="*/ 0 w 1027112"/>
                <a:gd name="T31" fmla="*/ 4339841 h 893763"/>
                <a:gd name="T32" fmla="*/ 0 w 1027112"/>
                <a:gd name="T33" fmla="*/ 1361716 h 893763"/>
                <a:gd name="T34" fmla="*/ 1453063 w 1027112"/>
                <a:gd name="T35" fmla="*/ 1361716 h 8937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27112" h="893763">
                  <a:moveTo>
                    <a:pt x="688975" y="223837"/>
                  </a:moveTo>
                  <a:lnTo>
                    <a:pt x="757238" y="223837"/>
                  </a:lnTo>
                  <a:lnTo>
                    <a:pt x="757238" y="669925"/>
                  </a:lnTo>
                  <a:lnTo>
                    <a:pt x="688975" y="669925"/>
                  </a:lnTo>
                  <a:lnTo>
                    <a:pt x="688975" y="223837"/>
                  </a:lnTo>
                  <a:close/>
                  <a:moveTo>
                    <a:pt x="827087" y="166687"/>
                  </a:moveTo>
                  <a:lnTo>
                    <a:pt x="893762" y="166687"/>
                  </a:lnTo>
                  <a:lnTo>
                    <a:pt x="893762" y="727075"/>
                  </a:lnTo>
                  <a:lnTo>
                    <a:pt x="827087" y="727075"/>
                  </a:lnTo>
                  <a:lnTo>
                    <a:pt x="827087" y="166687"/>
                  </a:lnTo>
                  <a:close/>
                  <a:moveTo>
                    <a:pt x="960437" y="109537"/>
                  </a:moveTo>
                  <a:lnTo>
                    <a:pt x="1027112" y="109537"/>
                  </a:lnTo>
                  <a:lnTo>
                    <a:pt x="1027112" y="784225"/>
                  </a:lnTo>
                  <a:lnTo>
                    <a:pt x="960437" y="784225"/>
                  </a:lnTo>
                  <a:lnTo>
                    <a:pt x="960437" y="109537"/>
                  </a:lnTo>
                  <a:close/>
                  <a:moveTo>
                    <a:pt x="596900" y="0"/>
                  </a:moveTo>
                  <a:lnTo>
                    <a:pt x="596900" y="893763"/>
                  </a:lnTo>
                  <a:lnTo>
                    <a:pt x="227747" y="680476"/>
                  </a:lnTo>
                  <a:lnTo>
                    <a:pt x="0" y="680476"/>
                  </a:lnTo>
                  <a:lnTo>
                    <a:pt x="0" y="213514"/>
                  </a:lnTo>
                  <a:lnTo>
                    <a:pt x="227747" y="213514"/>
                  </a:lnTo>
                  <a:lnTo>
                    <a:pt x="596900" y="0"/>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t="100000" r="100000"/>
              </a:path>
              <a:tileRect l="-100000" b="-100000"/>
            </a:gra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Segoe UI Light" panose="020B0502040204020203" pitchFamily="34" charset="0"/>
                <a:ea typeface="宋体" panose="02010600030101010101" pitchFamily="2" charset="-122"/>
                <a:cs typeface="Segoe UI Light" panose="020B0502040204020203" pitchFamily="34" charset="0"/>
              </a:endParaRPr>
            </a:p>
          </p:txBody>
        </p:sp>
      </p:grpSp>
      <p:sp>
        <p:nvSpPr>
          <p:cNvPr id="37" name="ïśḷíḍè">
            <a:extLst>
              <a:ext uri="{FF2B5EF4-FFF2-40B4-BE49-F238E27FC236}">
                <a16:creationId xmlns:a16="http://schemas.microsoft.com/office/drawing/2014/main" id="{B8E15E34-2893-A7CA-83DF-DB3D6F38AAEA}"/>
              </a:ext>
            </a:extLst>
          </p:cNvPr>
          <p:cNvSpPr/>
          <p:nvPr/>
        </p:nvSpPr>
        <p:spPr>
          <a:xfrm>
            <a:off x="5250950" y="1850352"/>
            <a:ext cx="6304222" cy="2246448"/>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spTree>
    <p:extLst>
      <p:ext uri="{BB962C8B-B14F-4D97-AF65-F5344CB8AC3E}">
        <p14:creationId xmlns:p14="http://schemas.microsoft.com/office/powerpoint/2010/main" val="45041556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4233" y="335012"/>
            <a:ext cx="3088923"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Access Control</a:t>
            </a:r>
          </a:p>
        </p:txBody>
      </p:sp>
      <p:sp>
        <p:nvSpPr>
          <p:cNvPr id="3" name="文本框 2"/>
          <p:cNvSpPr txBox="1"/>
          <p:nvPr/>
        </p:nvSpPr>
        <p:spPr>
          <a:xfrm>
            <a:off x="3564092" y="946253"/>
            <a:ext cx="7589460" cy="1354217"/>
          </a:xfrm>
          <a:prstGeom prst="rect">
            <a:avLst/>
          </a:prstGeom>
          <a:noFill/>
        </p:spPr>
        <p:txBody>
          <a:bodyPr wrap="square" rtlCol="0">
            <a:spAutoFit/>
          </a:bodyPr>
          <a:lstStyle/>
          <a:p>
            <a:r>
              <a:rPr lang="en-US" altLang="zh-CN" sz="2200" b="1" dirty="0">
                <a:solidFill>
                  <a:srgbClr val="565656"/>
                </a:solidFill>
                <a:latin typeface="Calibri" panose="020F0502020204030204" pitchFamily="34" charset="0"/>
                <a:cs typeface="Calibri" panose="020F0502020204030204" pitchFamily="34" charset="0"/>
                <a:sym typeface="+mn-lt"/>
              </a:rPr>
              <a:t>UNV face terminal </a:t>
            </a:r>
            <a:r>
              <a:rPr lang="en-US" altLang="zh-CN" sz="2000" dirty="0">
                <a:solidFill>
                  <a:srgbClr val="565656"/>
                </a:solidFill>
                <a:latin typeface="Calibri" panose="020F0502020204030204" pitchFamily="34" charset="0"/>
                <a:cs typeface="Calibri" panose="020F0502020204030204" pitchFamily="34" charset="0"/>
                <a:sym typeface="+mn-lt"/>
              </a:rPr>
              <a:t>can be deployed at the </a:t>
            </a:r>
            <a:r>
              <a:rPr lang="en-US" altLang="zh-CN" sz="2000" b="1" dirty="0">
                <a:solidFill>
                  <a:srgbClr val="565656"/>
                </a:solidFill>
                <a:latin typeface="Calibri" panose="020F0502020204030204" pitchFamily="34" charset="0"/>
                <a:cs typeface="Calibri" panose="020F0502020204030204" pitchFamily="34" charset="0"/>
                <a:sym typeface="+mn-lt"/>
              </a:rPr>
              <a:t>entrance of bank offices, vault room and VIP</a:t>
            </a:r>
            <a:r>
              <a:rPr lang="zh-CN" altLang="en-US" sz="2000" b="1" dirty="0">
                <a:solidFill>
                  <a:srgbClr val="565656"/>
                </a:solidFill>
                <a:latin typeface="Calibri" panose="020F0502020204030204" pitchFamily="34" charset="0"/>
                <a:cs typeface="Calibri" panose="020F0502020204030204" pitchFamily="34" charset="0"/>
                <a:sym typeface="+mn-lt"/>
              </a:rPr>
              <a:t> </a:t>
            </a:r>
            <a:r>
              <a:rPr lang="en-US" altLang="zh-CN" sz="2000" b="1" dirty="0">
                <a:solidFill>
                  <a:srgbClr val="565656"/>
                </a:solidFill>
                <a:latin typeface="Calibri" panose="020F0502020204030204" pitchFamily="34" charset="0"/>
                <a:cs typeface="Calibri" panose="020F0502020204030204" pitchFamily="34" charset="0"/>
                <a:sym typeface="+mn-lt"/>
              </a:rPr>
              <a:t>meeting room</a:t>
            </a:r>
            <a:r>
              <a:rPr lang="en-US" altLang="zh-CN" sz="2000" dirty="0">
                <a:solidFill>
                  <a:srgbClr val="565656"/>
                </a:solidFill>
                <a:latin typeface="Calibri" panose="020F0502020204030204" pitchFamily="34" charset="0"/>
                <a:cs typeface="Calibri" panose="020F0502020204030204" pitchFamily="34" charset="0"/>
                <a:sym typeface="+mn-lt"/>
              </a:rPr>
              <a:t>. It will </a:t>
            </a:r>
            <a:r>
              <a:rPr lang="en-US" altLang="zh-CN" sz="2000" dirty="0">
                <a:solidFill>
                  <a:srgbClr val="565656"/>
                </a:solidFill>
                <a:latin typeface="Calibri" panose="020F0502020204030204" pitchFamily="34" charset="0"/>
                <a:cs typeface="Calibri" panose="020F0502020204030204" pitchFamily="34" charset="0"/>
              </a:rPr>
              <a:t>effectively identify bank staff, prevent unauthorized entry of outsiders, and enhance overall security. In and out information can be used for attendance management.</a:t>
            </a:r>
            <a:endParaRPr lang="zh-CN" altLang="en-US" sz="2000" dirty="0">
              <a:solidFill>
                <a:srgbClr val="565656"/>
              </a:solidFill>
              <a:latin typeface="Calibri" panose="020F0502020204030204" pitchFamily="34" charset="0"/>
              <a:cs typeface="Calibri" panose="020F0502020204030204" pitchFamily="34" charset="0"/>
              <a:sym typeface="+mn-lt"/>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31192" t="2687" r="32444" b="4506"/>
          <a:stretch/>
        </p:blipFill>
        <p:spPr>
          <a:xfrm>
            <a:off x="1619141" y="888015"/>
            <a:ext cx="887136" cy="1415078"/>
          </a:xfrm>
          <a:prstGeom prst="rect">
            <a:avLst/>
          </a:prstGeom>
        </p:spPr>
      </p:pic>
      <p:sp>
        <p:nvSpPr>
          <p:cNvPr id="8" name="矩形 7"/>
          <p:cNvSpPr/>
          <p:nvPr/>
        </p:nvSpPr>
        <p:spPr>
          <a:xfrm>
            <a:off x="5019563" y="2588504"/>
            <a:ext cx="6666135" cy="3086871"/>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20000 face capacity</a:t>
            </a:r>
          </a:p>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Deep learning algorithm, up to 0.2s recognition speed</a:t>
            </a:r>
          </a:p>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Face anti-spoofing algorithm</a:t>
            </a:r>
          </a:p>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Multiple authentication methods, card + face</a:t>
            </a:r>
          </a:p>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Abundant interfaces, including Wiegand, RS485, I/O</a:t>
            </a:r>
          </a:p>
          <a:p>
            <a:pPr marL="285750" indent="-285750">
              <a:lnSpc>
                <a:spcPct val="150000"/>
              </a:lnSpc>
              <a:buFont typeface="Arial" panose="020B0604020202020204" pitchFamily="34" charset="0"/>
              <a:buChar char="•"/>
            </a:pPr>
            <a:r>
              <a:rPr lang="en-US" altLang="zh-CN" sz="2200" i="1" dirty="0">
                <a:latin typeface="Calibri" panose="020F0502020204030204" pitchFamily="34" charset="0"/>
                <a:cs typeface="Calibri" panose="020F0502020204030204" pitchFamily="34" charset="0"/>
              </a:rPr>
              <a:t>API for software integration</a:t>
            </a:r>
          </a:p>
        </p:txBody>
      </p:sp>
      <p:cxnSp>
        <p:nvCxnSpPr>
          <p:cNvPr id="9" name="直接连接符 8"/>
          <p:cNvCxnSpPr/>
          <p:nvPr/>
        </p:nvCxnSpPr>
        <p:spPr>
          <a:xfrm>
            <a:off x="2755175" y="4966846"/>
            <a:ext cx="54372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762715" y="5539249"/>
            <a:ext cx="5657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06435" y="4724302"/>
            <a:ext cx="484270" cy="485088"/>
          </a:xfrm>
          <a:prstGeom prst="rect">
            <a:avLst/>
          </a:prstGeom>
        </p:spPr>
      </p:pic>
      <p:pic>
        <p:nvPicPr>
          <p:cNvPr id="12" name="图片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9375">
            <a:off x="3276699" y="5226642"/>
            <a:ext cx="1159991" cy="737452"/>
          </a:xfrm>
          <a:prstGeom prst="rect">
            <a:avLst/>
          </a:prstGeom>
        </p:spPr>
      </p:pic>
      <p:sp>
        <p:nvSpPr>
          <p:cNvPr id="13" name="矩形 12"/>
          <p:cNvSpPr/>
          <p:nvPr/>
        </p:nvSpPr>
        <p:spPr>
          <a:xfrm>
            <a:off x="4186031" y="5385360"/>
            <a:ext cx="706355" cy="307777"/>
          </a:xfrm>
          <a:prstGeom prst="rect">
            <a:avLst/>
          </a:prstGeom>
        </p:spPr>
        <p:txBody>
          <a:bodyPr wrap="square">
            <a:spAutoFit/>
          </a:bodyPr>
          <a:lstStyle/>
          <a:p>
            <a:pPr algn="ctr"/>
            <a:r>
              <a:rPr lang="en-US" altLang="zh-CN" sz="1400" dirty="0">
                <a:latin typeface="Calibri" panose="020F0502020204030204" pitchFamily="34" charset="0"/>
                <a:cs typeface="Calibri" panose="020F0502020204030204" pitchFamily="34" charset="0"/>
              </a:rPr>
              <a:t>Lock</a:t>
            </a:r>
            <a:endParaRPr lang="zh-CN" altLang="en-US" sz="1200" dirty="0">
              <a:latin typeface="Calibri" panose="020F0502020204030204" pitchFamily="34" charset="0"/>
              <a:cs typeface="Calibri" panose="020F0502020204030204" pitchFamily="34" charset="0"/>
            </a:endParaRPr>
          </a:p>
        </p:txBody>
      </p:sp>
      <p:sp>
        <p:nvSpPr>
          <p:cNvPr id="14" name="矩形 13"/>
          <p:cNvSpPr/>
          <p:nvPr/>
        </p:nvSpPr>
        <p:spPr>
          <a:xfrm>
            <a:off x="3726934" y="4824254"/>
            <a:ext cx="1165452" cy="307777"/>
          </a:xfrm>
          <a:prstGeom prst="rect">
            <a:avLst/>
          </a:prstGeom>
        </p:spPr>
        <p:txBody>
          <a:bodyPr wrap="square">
            <a:spAutoFit/>
          </a:bodyPr>
          <a:lstStyle/>
          <a:p>
            <a:pPr algn="ctr"/>
            <a:r>
              <a:rPr lang="en-US" altLang="zh-CN" sz="1400" dirty="0">
                <a:latin typeface="Calibri" panose="020F0502020204030204" pitchFamily="34" charset="0"/>
                <a:cs typeface="Calibri" panose="020F0502020204030204" pitchFamily="34" charset="0"/>
              </a:rPr>
              <a:t>Exit Button</a:t>
            </a:r>
            <a:endParaRPr lang="zh-CN" altLang="en-US" sz="1400" dirty="0">
              <a:latin typeface="Calibri" panose="020F0502020204030204" pitchFamily="34" charset="0"/>
              <a:cs typeface="Calibri" panose="020F0502020204030204" pitchFamily="34" charset="0"/>
            </a:endParaRPr>
          </a:p>
        </p:txBody>
      </p:sp>
      <p:cxnSp>
        <p:nvCxnSpPr>
          <p:cNvPr id="15" name="直接连接符 14"/>
          <p:cNvCxnSpPr/>
          <p:nvPr/>
        </p:nvCxnSpPr>
        <p:spPr>
          <a:xfrm flipV="1">
            <a:off x="2492984" y="3976028"/>
            <a:ext cx="1" cy="744432"/>
          </a:xfrm>
          <a:prstGeom prst="line">
            <a:avLst/>
          </a:prstGeom>
          <a:ln w="28575">
            <a:solidFill>
              <a:srgbClr val="2E8DC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066832" y="3498816"/>
            <a:ext cx="0" cy="515997"/>
          </a:xfrm>
          <a:prstGeom prst="line">
            <a:avLst/>
          </a:prstGeom>
          <a:ln w="28575">
            <a:solidFill>
              <a:srgbClr val="2E8DC2"/>
            </a:solidFill>
          </a:ln>
        </p:spPr>
        <p:style>
          <a:lnRef idx="1">
            <a:schemeClr val="accent1"/>
          </a:lnRef>
          <a:fillRef idx="0">
            <a:schemeClr val="accent1"/>
          </a:fillRef>
          <a:effectRef idx="0">
            <a:schemeClr val="accent1"/>
          </a:effectRef>
          <a:fontRef idx="minor">
            <a:schemeClr val="tx1"/>
          </a:fontRef>
        </p:style>
      </p:cxnSp>
      <p:pic>
        <p:nvPicPr>
          <p:cNvPr id="17" name="图片 16" descr="主机电脑-蓝.png"/>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1659789" y="2733478"/>
            <a:ext cx="765338" cy="765338"/>
          </a:xfrm>
          <a:prstGeom prst="rect">
            <a:avLst/>
          </a:prstGeom>
        </p:spPr>
      </p:pic>
      <p:cxnSp>
        <p:nvCxnSpPr>
          <p:cNvPr id="21" name="直接连接符 20"/>
          <p:cNvCxnSpPr/>
          <p:nvPr/>
        </p:nvCxnSpPr>
        <p:spPr>
          <a:xfrm flipV="1">
            <a:off x="1176505" y="3976028"/>
            <a:ext cx="1" cy="744432"/>
          </a:xfrm>
          <a:prstGeom prst="line">
            <a:avLst/>
          </a:prstGeom>
          <a:ln w="28575">
            <a:solidFill>
              <a:srgbClr val="2E8DC2"/>
            </a:soli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016001" y="4592730"/>
            <a:ext cx="1075653" cy="1389612"/>
          </a:xfrm>
          <a:prstGeom prst="rect">
            <a:avLst/>
          </a:prstGeom>
        </p:spPr>
      </p:pic>
      <p:sp>
        <p:nvSpPr>
          <p:cNvPr id="23" name="矩形 22"/>
          <p:cNvSpPr/>
          <p:nvPr/>
        </p:nvSpPr>
        <p:spPr>
          <a:xfrm>
            <a:off x="830341" y="5329387"/>
            <a:ext cx="2057400" cy="386516"/>
          </a:xfrm>
          <a:prstGeom prst="rect">
            <a:avLst/>
          </a:prstGeom>
        </p:spPr>
        <p:txBody>
          <a:bodyPr wrap="square">
            <a:spAutoFit/>
          </a:bodyPr>
          <a:lstStyle/>
          <a:p>
            <a:pPr algn="ctr">
              <a:lnSpc>
                <a:spcPct val="130000"/>
              </a:lnSpc>
            </a:pPr>
            <a:r>
              <a:rPr lang="en-US" altLang="zh-CN" sz="1600" dirty="0">
                <a:latin typeface="Calibri" panose="020F0502020204030204" pitchFamily="34" charset="0"/>
                <a:cs typeface="Calibri" panose="020F0502020204030204" pitchFamily="34" charset="0"/>
                <a:sym typeface="+mn-lt"/>
              </a:rPr>
              <a:t>……</a:t>
            </a:r>
            <a:endParaRPr lang="zh-CN" altLang="en-US" sz="1400" dirty="0">
              <a:latin typeface="Calibri" panose="020F0502020204030204" pitchFamily="34" charset="0"/>
              <a:cs typeface="Calibri" panose="020F0502020204030204" pitchFamily="34" charset="0"/>
              <a:sym typeface="+mn-lt"/>
            </a:endParaRPr>
          </a:p>
        </p:txBody>
      </p:sp>
      <p:cxnSp>
        <p:nvCxnSpPr>
          <p:cNvPr id="24" name="直接连接符 23"/>
          <p:cNvCxnSpPr/>
          <p:nvPr/>
        </p:nvCxnSpPr>
        <p:spPr>
          <a:xfrm>
            <a:off x="3004754" y="1018451"/>
            <a:ext cx="0" cy="1200560"/>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19" name="圆角矩形 18"/>
          <p:cNvSpPr/>
          <p:nvPr/>
        </p:nvSpPr>
        <p:spPr>
          <a:xfrm>
            <a:off x="653939" y="3886490"/>
            <a:ext cx="3049146" cy="359435"/>
          </a:xfrm>
          <a:prstGeom prst="roundRect">
            <a:avLst>
              <a:gd name="adj" fmla="val 50000"/>
            </a:avLst>
          </a:prstGeom>
          <a:solidFill>
            <a:srgbClr val="48A1D4"/>
          </a:solidFill>
          <a:ln w="12700">
            <a:noFill/>
          </a:ln>
        </p:spPr>
        <p:txBody>
          <a:bodyPr wrap="square" rtlCol="0" anchor="ctr">
            <a:noAutofit/>
          </a:bodyPr>
          <a:lstStyle/>
          <a:p>
            <a:pPr algn="ctr"/>
            <a:r>
              <a:rPr lang="en-US" altLang="zh-CN" sz="1600" dirty="0">
                <a:solidFill>
                  <a:schemeClr val="bg1"/>
                </a:solidFill>
                <a:latin typeface="Calibri" panose="020F0502020204030204" pitchFamily="34" charset="0"/>
                <a:cs typeface="Calibri" panose="020F0502020204030204" pitchFamily="34" charset="0"/>
              </a:rPr>
              <a:t>LAN</a:t>
            </a:r>
            <a:endParaRPr lang="zh-CN" altLang="en-US" sz="1400" dirty="0">
              <a:solidFill>
                <a:schemeClr val="bg1"/>
              </a:solidFill>
              <a:latin typeface="Calibri" panose="020F0502020204030204" pitchFamily="34" charset="0"/>
              <a:cs typeface="Calibri" panose="020F0502020204030204" pitchFamily="34" charset="0"/>
            </a:endParaRPr>
          </a:p>
        </p:txBody>
      </p:sp>
      <p:pic>
        <p:nvPicPr>
          <p:cNvPr id="18" name="图片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9225" y="4602266"/>
            <a:ext cx="1072756" cy="1385870"/>
          </a:xfrm>
          <a:prstGeom prst="rect">
            <a:avLst/>
          </a:prstGeom>
        </p:spPr>
      </p:pic>
    </p:spTree>
    <p:extLst>
      <p:ext uri="{BB962C8B-B14F-4D97-AF65-F5344CB8AC3E}">
        <p14:creationId xmlns:p14="http://schemas.microsoft.com/office/powerpoint/2010/main" val="198263839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flipH="1">
            <a:off x="6284834" y="1135623"/>
            <a:ext cx="714976" cy="57607"/>
          </a:xfrm>
          <a:prstGeom prst="line">
            <a:avLst/>
          </a:prstGeom>
          <a:ln w="19050">
            <a:solidFill>
              <a:srgbClr val="48A1D4"/>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l="31192" t="2687" r="32444" b="4506"/>
          <a:stretch/>
        </p:blipFill>
        <p:spPr>
          <a:xfrm>
            <a:off x="5651151" y="1212984"/>
            <a:ext cx="887136" cy="1415078"/>
          </a:xfrm>
          <a:prstGeom prst="rect">
            <a:avLst/>
          </a:prstGeom>
        </p:spPr>
      </p:pic>
      <p:cxnSp>
        <p:nvCxnSpPr>
          <p:cNvPr id="26" name="直接连接符 25"/>
          <p:cNvCxnSpPr/>
          <p:nvPr/>
        </p:nvCxnSpPr>
        <p:spPr>
          <a:xfrm>
            <a:off x="6295105" y="1493654"/>
            <a:ext cx="704705" cy="1058953"/>
          </a:xfrm>
          <a:prstGeom prst="line">
            <a:avLst/>
          </a:prstGeom>
          <a:ln w="19050">
            <a:solidFill>
              <a:srgbClr val="48A1D4"/>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grpSp>
        <p:nvGrpSpPr>
          <p:cNvPr id="3" name="组合 2"/>
          <p:cNvGrpSpPr/>
          <p:nvPr/>
        </p:nvGrpSpPr>
        <p:grpSpPr>
          <a:xfrm>
            <a:off x="559203" y="4525245"/>
            <a:ext cx="10119759" cy="1964073"/>
            <a:chOff x="464041" y="4704641"/>
            <a:chExt cx="10119759" cy="1964073"/>
          </a:xfrm>
        </p:grpSpPr>
        <p:sp>
          <p:nvSpPr>
            <p:cNvPr id="4" name="文本框 3"/>
            <p:cNvSpPr txBox="1"/>
            <p:nvPr/>
          </p:nvSpPr>
          <p:spPr>
            <a:xfrm>
              <a:off x="464041" y="5036909"/>
              <a:ext cx="6835285" cy="1338828"/>
            </a:xfrm>
            <a:prstGeom prst="rect">
              <a:avLst/>
            </a:prstGeom>
            <a:noFill/>
          </p:spPr>
          <p:txBody>
            <a:bodyPr wrap="square" rtlCol="0">
              <a:spAutoFit/>
            </a:bodyPr>
            <a:lstStyle/>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The optical flow characteristics of the living body are shown as irregular vector characteristics, while the optical flow characteristics of the photo are regular and orderly vector characteristics.</a:t>
              </a:r>
              <a:endParaRPr lang="zh-CN" altLang="en-US"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图片 4"/>
            <p:cNvPicPr/>
            <p:nvPr/>
          </p:nvPicPr>
          <p:blipFill rotWithShape="1">
            <a:blip r:embed="rId3" cstate="screen">
              <a:extLst>
                <a:ext uri="{28A0092B-C50C-407E-A947-70E740481C1C}">
                  <a14:useLocalDpi xmlns:a14="http://schemas.microsoft.com/office/drawing/2010/main"/>
                </a:ext>
              </a:extLst>
            </a:blip>
            <a:srcRect/>
            <a:stretch/>
          </p:blipFill>
          <p:spPr bwMode="auto">
            <a:xfrm>
              <a:off x="7631709" y="4945592"/>
              <a:ext cx="2639952" cy="1374770"/>
            </a:xfrm>
            <a:prstGeom prst="roundRect">
              <a:avLst/>
            </a:prstGeom>
            <a:noFill/>
            <a:ln w="9525">
              <a:noFill/>
              <a:miter lim="800000"/>
              <a:headEnd/>
              <a:tailEnd/>
            </a:ln>
            <a:effectLst>
              <a:softEdge rad="31750"/>
            </a:effectLst>
          </p:spPr>
        </p:pic>
        <p:sp>
          <p:nvSpPr>
            <p:cNvPr id="6" name="文本框 5"/>
            <p:cNvSpPr txBox="1"/>
            <p:nvPr/>
          </p:nvSpPr>
          <p:spPr>
            <a:xfrm>
              <a:off x="7719746" y="6330160"/>
              <a:ext cx="1124026" cy="338554"/>
            </a:xfrm>
            <a:prstGeom prst="rect">
              <a:avLst/>
            </a:prstGeom>
            <a:noFill/>
          </p:spPr>
          <p:txBody>
            <a:bodyPr wrap="none" rtlCol="0">
              <a:spAutoFit/>
            </a:bodyPr>
            <a:lstStyle/>
            <a:p>
              <a:r>
                <a:rPr lang="en-US" altLang="zh-CN"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Living body</a:t>
              </a:r>
              <a:endParaRPr lang="zh-CN" altLang="en-US"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文本框 6"/>
            <p:cNvSpPr txBox="1"/>
            <p:nvPr/>
          </p:nvSpPr>
          <p:spPr>
            <a:xfrm>
              <a:off x="464041" y="4704641"/>
              <a:ext cx="4704431" cy="400110"/>
            </a:xfrm>
            <a:prstGeom prst="rect">
              <a:avLst/>
            </a:prstGeom>
            <a:noFill/>
          </p:spPr>
          <p:txBody>
            <a:bodyPr wrap="square" rtlCol="0">
              <a:spAutoFit/>
            </a:bodyPr>
            <a:lstStyle/>
            <a:p>
              <a:pPr marL="285750" indent="-285750">
                <a:buFont typeface="Wingdings" panose="05000000000000000000" pitchFamily="2" charset="2"/>
                <a:buChar char="ü"/>
              </a:pPr>
              <a:r>
                <a:rPr lang="en-US" altLang="zh-CN" sz="2000" b="1"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Infrared light live detection</a:t>
              </a:r>
            </a:p>
          </p:txBody>
        </p:sp>
        <p:sp>
          <p:nvSpPr>
            <p:cNvPr id="8" name="文本框 7"/>
            <p:cNvSpPr txBox="1"/>
            <p:nvPr/>
          </p:nvSpPr>
          <p:spPr>
            <a:xfrm>
              <a:off x="9264192" y="6330160"/>
              <a:ext cx="1319608" cy="338554"/>
            </a:xfrm>
            <a:prstGeom prst="rect">
              <a:avLst/>
            </a:prstGeom>
            <a:noFill/>
          </p:spPr>
          <p:txBody>
            <a:bodyPr wrap="square" rtlCol="0">
              <a:spAutoFit/>
            </a:bodyPr>
            <a:lstStyle/>
            <a:p>
              <a:r>
                <a:rPr lang="en-US" altLang="zh-CN"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Photo</a:t>
              </a:r>
              <a:endParaRPr lang="zh-CN" altLang="en-US"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9" name="组合 8"/>
          <p:cNvGrpSpPr/>
          <p:nvPr/>
        </p:nvGrpSpPr>
        <p:grpSpPr>
          <a:xfrm>
            <a:off x="532816" y="2841615"/>
            <a:ext cx="10201636" cy="1731813"/>
            <a:chOff x="268444" y="1208041"/>
            <a:chExt cx="10201636" cy="1731813"/>
          </a:xfrm>
        </p:grpSpPr>
        <p:sp>
          <p:nvSpPr>
            <p:cNvPr id="10" name="文本框 9"/>
            <p:cNvSpPr txBox="1"/>
            <p:nvPr/>
          </p:nvSpPr>
          <p:spPr>
            <a:xfrm>
              <a:off x="268444" y="1208041"/>
              <a:ext cx="4858771" cy="400110"/>
            </a:xfrm>
            <a:prstGeom prst="rect">
              <a:avLst/>
            </a:prstGeom>
            <a:noFill/>
          </p:spPr>
          <p:txBody>
            <a:bodyPr wrap="square" rtlCol="0">
              <a:spAutoFit/>
            </a:bodyPr>
            <a:lstStyle/>
            <a:p>
              <a:pPr marL="285750" indent="-285750">
                <a:buFont typeface="Wingdings" panose="05000000000000000000" pitchFamily="2" charset="2"/>
                <a:buChar char="ü"/>
              </a:pPr>
              <a:r>
                <a:rPr lang="en-US" altLang="zh-CN" sz="2000" b="1"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Visible light live detection</a:t>
              </a:r>
            </a:p>
          </p:txBody>
        </p:sp>
        <p:sp>
          <p:nvSpPr>
            <p:cNvPr id="11" name="矩形 10"/>
            <p:cNvSpPr/>
            <p:nvPr/>
          </p:nvSpPr>
          <p:spPr>
            <a:xfrm>
              <a:off x="268444" y="1553576"/>
              <a:ext cx="6727008" cy="880369"/>
            </a:xfrm>
            <a:prstGeom prst="rect">
              <a:avLst/>
            </a:prstGeom>
          </p:spPr>
          <p:txBody>
            <a:bodyPr wrap="square">
              <a:spAutoFit/>
            </a:bodyPr>
            <a:lstStyle/>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Mainly based on image flaws to determine whether the target object is alive such as screen glare, abnormal imaging, etc.</a:t>
              </a:r>
              <a:endParaRPr lang="zh-CN" altLang="en-US"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2" name="文本框 11"/>
            <p:cNvSpPr txBox="1"/>
            <p:nvPr/>
          </p:nvSpPr>
          <p:spPr>
            <a:xfrm>
              <a:off x="7385288" y="2553117"/>
              <a:ext cx="1124026" cy="338554"/>
            </a:xfrm>
            <a:prstGeom prst="rect">
              <a:avLst/>
            </a:prstGeom>
            <a:noFill/>
          </p:spPr>
          <p:txBody>
            <a:bodyPr wrap="none" rtlCol="0">
              <a:spAutoFit/>
            </a:bodyPr>
            <a:lstStyle/>
            <a:p>
              <a:r>
                <a:rPr lang="en-US" altLang="zh-CN"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Living body</a:t>
              </a:r>
              <a:endParaRPr lang="zh-CN" altLang="en-US"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3" name="文本框 12"/>
            <p:cNvSpPr txBox="1"/>
            <p:nvPr/>
          </p:nvSpPr>
          <p:spPr>
            <a:xfrm>
              <a:off x="9150472" y="2601300"/>
              <a:ext cx="1319608" cy="338554"/>
            </a:xfrm>
            <a:prstGeom prst="rect">
              <a:avLst/>
            </a:prstGeom>
            <a:noFill/>
          </p:spPr>
          <p:txBody>
            <a:bodyPr wrap="square" rtlCol="0">
              <a:spAutoFit/>
            </a:bodyPr>
            <a:lstStyle/>
            <a:p>
              <a:r>
                <a:rPr lang="en-US" altLang="zh-CN"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rPr>
                <a:t>Photo</a:t>
              </a:r>
              <a:endParaRPr lang="zh-CN" altLang="en-US" sz="1600" dirty="0">
                <a:solidFill>
                  <a:schemeClr val="tx1">
                    <a:lumMod val="75000"/>
                    <a:lumOff val="25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4" name="Picture 2"/>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274317" y="1217839"/>
              <a:ext cx="2891559" cy="1383461"/>
            </a:xfrm>
            <a:prstGeom prst="roundRect">
              <a:avLst/>
            </a:prstGeom>
            <a:noFill/>
            <a:ln w="9525">
              <a:noFill/>
              <a:miter lim="800000"/>
              <a:headEnd/>
              <a:tailEnd/>
            </a:ln>
            <a:effectLst>
              <a:softEdge rad="31750"/>
            </a:effectLst>
          </p:spPr>
        </p:pic>
      </p:gr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073" y="923359"/>
            <a:ext cx="4667549" cy="1648736"/>
          </a:xfrm>
          <a:prstGeom prst="rect">
            <a:avLst/>
          </a:prstGeom>
        </p:spPr>
      </p:pic>
      <p:sp>
        <p:nvSpPr>
          <p:cNvPr id="16" name="圆角矩形 15"/>
          <p:cNvSpPr/>
          <p:nvPr/>
        </p:nvSpPr>
        <p:spPr>
          <a:xfrm>
            <a:off x="7949781" y="1784790"/>
            <a:ext cx="2069377" cy="472532"/>
          </a:xfrm>
          <a:prstGeom prst="roundRect">
            <a:avLst>
              <a:gd name="adj" fmla="val 50000"/>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上箭头 16"/>
          <p:cNvSpPr/>
          <p:nvPr/>
        </p:nvSpPr>
        <p:spPr>
          <a:xfrm>
            <a:off x="8376921" y="989614"/>
            <a:ext cx="361644" cy="758113"/>
          </a:xfrm>
          <a:prstGeom prst="upArrow">
            <a:avLst>
              <a:gd name="adj1" fmla="val 50000"/>
              <a:gd name="adj2" fmla="val 12747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上箭头 17"/>
          <p:cNvSpPr/>
          <p:nvPr/>
        </p:nvSpPr>
        <p:spPr>
          <a:xfrm>
            <a:off x="9129022" y="994983"/>
            <a:ext cx="361644" cy="758113"/>
          </a:xfrm>
          <a:prstGeom prst="upArrow">
            <a:avLst>
              <a:gd name="adj1" fmla="val 50000"/>
              <a:gd name="adj2" fmla="val 12747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42470" y="1031991"/>
            <a:ext cx="5351477" cy="1154162"/>
          </a:xfrm>
          <a:prstGeom prst="rect">
            <a:avLst/>
          </a:prstGeom>
        </p:spPr>
        <p:txBody>
          <a:bodyPr wrap="square">
            <a:spAutoFit/>
          </a:bodyPr>
          <a:lstStyle/>
          <a:p>
            <a:pPr>
              <a:lnSpc>
                <a:spcPct val="150000"/>
              </a:lnSpc>
            </a:pPr>
            <a:r>
              <a:rPr lang="en-US" altLang="zh-CN" sz="2800" b="1" dirty="0">
                <a:solidFill>
                  <a:schemeClr val="tx1">
                    <a:lumMod val="65000"/>
                    <a:lumOff val="35000"/>
                  </a:schemeClr>
                </a:solidFill>
                <a:ea typeface="微软雅黑" panose="020B0503020204020204" pitchFamily="34" charset="-122"/>
                <a:cs typeface="Calibri" panose="020F0502020204030204" pitchFamily="34" charset="0"/>
              </a:rPr>
              <a:t>Face Anti-spoofing Technology</a:t>
            </a:r>
          </a:p>
          <a:p>
            <a:pPr>
              <a:lnSpc>
                <a:spcPct val="150000"/>
              </a:lnSpc>
            </a:pPr>
            <a:r>
              <a:rPr lang="en-US" altLang="zh-CN"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Make it free from image and video fraud.</a:t>
            </a:r>
            <a:endParaRPr lang="zh-CN" altLang="zh-CN"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1" name="矩形 20"/>
          <p:cNvSpPr/>
          <p:nvPr/>
        </p:nvSpPr>
        <p:spPr>
          <a:xfrm>
            <a:off x="522183" y="332566"/>
            <a:ext cx="3088923"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Access Control</a:t>
            </a:r>
          </a:p>
        </p:txBody>
      </p:sp>
      <p:sp>
        <p:nvSpPr>
          <p:cNvPr id="22" name="圆角矩形 21"/>
          <p:cNvSpPr/>
          <p:nvPr/>
        </p:nvSpPr>
        <p:spPr>
          <a:xfrm>
            <a:off x="7142372" y="646112"/>
            <a:ext cx="3818915" cy="330339"/>
          </a:xfrm>
          <a:prstGeom prst="roundRect">
            <a:avLst>
              <a:gd name="adj" fmla="val 37772"/>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Segoe UI" panose="020B0502040204020203" pitchFamily="34" charset="0"/>
                <a:ea typeface="微软雅黑" panose="020B0503020204020204" pitchFamily="34" charset="-122"/>
                <a:cs typeface="Times New Roman" panose="02020603050405020304" pitchFamily="18" charset="0"/>
              </a:rPr>
              <a:t>Support face anti-spoofing detection</a:t>
            </a:r>
            <a:endParaRPr lang="zh-CN" altLang="en-US" sz="1600" b="1" dirty="0">
              <a:solidFill>
                <a:schemeClr val="bg1"/>
              </a:solidFill>
              <a:latin typeface="Segoe UI" panose="020B0502040204020203" pitchFamily="34" charset="0"/>
              <a:ea typeface="微软雅黑" panose="020B0503020204020204" pitchFamily="34" charset="-122"/>
              <a:cs typeface="Times New Roman" panose="02020603050405020304" pitchFamily="18" charset="0"/>
            </a:endParaRPr>
          </a:p>
        </p:txBody>
      </p:sp>
      <p:sp>
        <p:nvSpPr>
          <p:cNvPr id="24" name="矩形 23"/>
          <p:cNvSpPr/>
          <p:nvPr/>
        </p:nvSpPr>
        <p:spPr>
          <a:xfrm>
            <a:off x="5894333" y="1193230"/>
            <a:ext cx="400772" cy="300424"/>
          </a:xfrm>
          <a:prstGeom prst="rect">
            <a:avLst/>
          </a:prstGeom>
          <a:noFill/>
          <a:ln w="28575">
            <a:solidFill>
              <a:srgbClr val="48A1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7494443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5198590" y="1040492"/>
            <a:ext cx="6155665" cy="1046440"/>
          </a:xfrm>
          <a:prstGeom prst="rect">
            <a:avLst/>
          </a:prstGeom>
          <a:noFill/>
        </p:spPr>
        <p:txBody>
          <a:bodyPr wrap="square" rtlCol="0">
            <a:spAutoFit/>
          </a:bodyPr>
          <a:lstStyle/>
          <a:p>
            <a:r>
              <a:rPr lang="en-US" altLang="zh-CN" sz="2200" b="1" dirty="0">
                <a:solidFill>
                  <a:srgbClr val="565656"/>
                </a:solidFill>
                <a:latin typeface="Calibri" panose="020F0502020204030204" pitchFamily="34" charset="0"/>
                <a:cs typeface="Calibri" panose="020F0502020204030204" pitchFamily="34" charset="0"/>
                <a:sym typeface="+mn-lt"/>
              </a:rPr>
              <a:t>UNV Smart Box </a:t>
            </a:r>
            <a:r>
              <a:rPr lang="en-US" altLang="zh-CN" sz="2000" dirty="0">
                <a:solidFill>
                  <a:srgbClr val="565656"/>
                </a:solidFill>
                <a:latin typeface="Calibri" panose="020F0502020204030204" pitchFamily="34" charset="0"/>
                <a:cs typeface="Calibri" panose="020F0502020204030204" pitchFamily="34" charset="0"/>
                <a:sym typeface="+mn-lt"/>
              </a:rPr>
              <a:t>is an intelligent edge computing server that can analyze IPC video stream to identify the human skeleton structure and output behavior analysis results.</a:t>
            </a:r>
            <a:endParaRPr lang="zh-CN" altLang="en-US" sz="2000" dirty="0">
              <a:solidFill>
                <a:srgbClr val="565656"/>
              </a:solidFill>
              <a:latin typeface="Calibri" panose="020F0502020204030204" pitchFamily="34" charset="0"/>
              <a:cs typeface="Calibri" panose="020F0502020204030204" pitchFamily="34" charset="0"/>
              <a:sym typeface="+mn-lt"/>
            </a:endParaRPr>
          </a:p>
        </p:txBody>
      </p:sp>
      <p:grpSp>
        <p:nvGrpSpPr>
          <p:cNvPr id="28" name="组合 27">
            <a:extLst>
              <a:ext uri="{FF2B5EF4-FFF2-40B4-BE49-F238E27FC236}">
                <a16:creationId xmlns:a16="http://schemas.microsoft.com/office/drawing/2014/main" id="{E21A232B-6E49-4BC3-BFC7-92190F0B60FC}"/>
              </a:ext>
            </a:extLst>
          </p:cNvPr>
          <p:cNvGrpSpPr/>
          <p:nvPr/>
        </p:nvGrpSpPr>
        <p:grpSpPr>
          <a:xfrm>
            <a:off x="1571362" y="4497668"/>
            <a:ext cx="5790287" cy="1248544"/>
            <a:chOff x="8770794" y="1505867"/>
            <a:chExt cx="5790287" cy="1248544"/>
          </a:xfrm>
        </p:grpSpPr>
        <p:sp>
          <p:nvSpPr>
            <p:cNvPr id="30" name="TextBox 31">
              <a:extLst>
                <a:ext uri="{FF2B5EF4-FFF2-40B4-BE49-F238E27FC236}">
                  <a16:creationId xmlns:a16="http://schemas.microsoft.com/office/drawing/2014/main" id="{B9BEA96D-96E7-4866-A359-7F28A484DCF9}"/>
                </a:ext>
              </a:extLst>
            </p:cNvPr>
            <p:cNvSpPr txBox="1"/>
            <p:nvPr/>
          </p:nvSpPr>
          <p:spPr>
            <a:xfrm>
              <a:off x="8770794" y="1933062"/>
              <a:ext cx="3929885" cy="821349"/>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nSpc>
                  <a:spcPct val="100000"/>
                </a:lnSpc>
              </a:pPr>
              <a:r>
                <a:rPr lang="en-US" altLang="zh-CN" sz="1600" dirty="0">
                  <a:solidFill>
                    <a:schemeClr val="tx1">
                      <a:lumMod val="85000"/>
                      <a:lumOff val="15000"/>
                    </a:schemeClr>
                  </a:solidFill>
                  <a:latin typeface="+mn-lt"/>
                  <a:ea typeface="+mn-ea"/>
                  <a:cs typeface="+mn-ea"/>
                  <a:sym typeface="+mn-lt"/>
                </a:rPr>
                <a:t>Identify the human skeleton structure in the video and recognize the behavior based on the skeleton structure.</a:t>
              </a:r>
              <a:endParaRPr lang="zh-CN" altLang="en-US" sz="1600" dirty="0">
                <a:solidFill>
                  <a:schemeClr val="tx1">
                    <a:lumMod val="85000"/>
                    <a:lumOff val="15000"/>
                  </a:schemeClr>
                </a:solidFill>
                <a:latin typeface="+mn-lt"/>
                <a:ea typeface="+mn-ea"/>
                <a:cs typeface="+mn-ea"/>
                <a:sym typeface="+mn-lt"/>
              </a:endParaRPr>
            </a:p>
          </p:txBody>
        </p:sp>
        <p:sp>
          <p:nvSpPr>
            <p:cNvPr id="31" name="TextBox 32">
              <a:extLst>
                <a:ext uri="{FF2B5EF4-FFF2-40B4-BE49-F238E27FC236}">
                  <a16:creationId xmlns:a16="http://schemas.microsoft.com/office/drawing/2014/main" id="{027A0611-3832-49DE-A070-6C42354BF36A}"/>
                </a:ext>
              </a:extLst>
            </p:cNvPr>
            <p:cNvSpPr txBox="1"/>
            <p:nvPr/>
          </p:nvSpPr>
          <p:spPr>
            <a:xfrm>
              <a:off x="8770794" y="1505867"/>
              <a:ext cx="5790287" cy="430879"/>
            </a:xfrm>
            <a:prstGeom prst="rect">
              <a:avLst/>
            </a:prstGeom>
          </p:spPr>
          <p:txBody>
            <a:bodyPr wrap="squar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pPr algn="l"/>
              <a:r>
                <a:rPr lang="en-US" altLang="zh-CN" dirty="0">
                  <a:solidFill>
                    <a:schemeClr val="tx1">
                      <a:lumMod val="85000"/>
                      <a:lumOff val="15000"/>
                    </a:schemeClr>
                  </a:solidFill>
                  <a:latin typeface="+mn-lt"/>
                  <a:ea typeface="+mn-ea"/>
                  <a:cs typeface="+mn-ea"/>
                  <a:sym typeface="+mn-lt"/>
                </a:rPr>
                <a:t>Skeleton-based action recognition</a:t>
              </a:r>
              <a:endParaRPr lang="zh-CN" altLang="en-US" dirty="0">
                <a:solidFill>
                  <a:schemeClr val="tx1">
                    <a:lumMod val="85000"/>
                    <a:lumOff val="15000"/>
                  </a:schemeClr>
                </a:solidFill>
                <a:latin typeface="+mn-lt"/>
                <a:ea typeface="+mn-ea"/>
                <a:cs typeface="+mn-ea"/>
                <a:sym typeface="+mn-lt"/>
              </a:endParaRPr>
            </a:p>
          </p:txBody>
        </p:sp>
      </p:grpSp>
      <p:grpSp>
        <p:nvGrpSpPr>
          <p:cNvPr id="32" name="组合 31">
            <a:extLst>
              <a:ext uri="{FF2B5EF4-FFF2-40B4-BE49-F238E27FC236}">
                <a16:creationId xmlns:a16="http://schemas.microsoft.com/office/drawing/2014/main" id="{E46FC3AD-8085-4B12-A832-C429A8E77EAE}"/>
              </a:ext>
            </a:extLst>
          </p:cNvPr>
          <p:cNvGrpSpPr/>
          <p:nvPr/>
        </p:nvGrpSpPr>
        <p:grpSpPr>
          <a:xfrm>
            <a:off x="7027921" y="4502346"/>
            <a:ext cx="4673498" cy="1252228"/>
            <a:chOff x="8786402" y="1544666"/>
            <a:chExt cx="4673498" cy="1252228"/>
          </a:xfrm>
        </p:grpSpPr>
        <p:sp>
          <p:nvSpPr>
            <p:cNvPr id="33" name="TextBox 31">
              <a:extLst>
                <a:ext uri="{FF2B5EF4-FFF2-40B4-BE49-F238E27FC236}">
                  <a16:creationId xmlns:a16="http://schemas.microsoft.com/office/drawing/2014/main" id="{E8C922C4-82F8-415F-9D63-5D0C6ED0406A}"/>
                </a:ext>
              </a:extLst>
            </p:cNvPr>
            <p:cNvSpPr txBox="1"/>
            <p:nvPr/>
          </p:nvSpPr>
          <p:spPr>
            <a:xfrm>
              <a:off x="8801436" y="1975545"/>
              <a:ext cx="4083460" cy="821349"/>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pPr algn="l">
                <a:lnSpc>
                  <a:spcPct val="100000"/>
                </a:lnSpc>
              </a:pPr>
              <a:r>
                <a:rPr lang="en-US" altLang="zh-CN" sz="1600" dirty="0">
                  <a:solidFill>
                    <a:schemeClr val="tx1">
                      <a:lumMod val="85000"/>
                      <a:lumOff val="15000"/>
                    </a:schemeClr>
                  </a:solidFill>
                  <a:latin typeface="+mn-lt"/>
                  <a:ea typeface="+mn-ea"/>
                  <a:cs typeface="+mn-ea"/>
                  <a:sym typeface="+mn-lt"/>
                </a:rPr>
                <a:t>It has over 20 behavior algorithms. Specific algorithms can be chosen according to the scenario.</a:t>
              </a:r>
              <a:endParaRPr lang="zh-CN" altLang="en-US" sz="1600" dirty="0">
                <a:solidFill>
                  <a:schemeClr val="tx1">
                    <a:lumMod val="85000"/>
                    <a:lumOff val="15000"/>
                  </a:schemeClr>
                </a:solidFill>
                <a:latin typeface="+mn-lt"/>
                <a:ea typeface="+mn-ea"/>
                <a:cs typeface="+mn-ea"/>
                <a:sym typeface="+mn-lt"/>
              </a:endParaRPr>
            </a:p>
          </p:txBody>
        </p:sp>
        <p:sp>
          <p:nvSpPr>
            <p:cNvPr id="35" name="TextBox 32">
              <a:extLst>
                <a:ext uri="{FF2B5EF4-FFF2-40B4-BE49-F238E27FC236}">
                  <a16:creationId xmlns:a16="http://schemas.microsoft.com/office/drawing/2014/main" id="{31F1E5CE-FA0B-48A7-8E4E-9731D965C7E4}"/>
                </a:ext>
              </a:extLst>
            </p:cNvPr>
            <p:cNvSpPr txBox="1"/>
            <p:nvPr/>
          </p:nvSpPr>
          <p:spPr>
            <a:xfrm>
              <a:off x="8786402" y="1544666"/>
              <a:ext cx="4673498" cy="430879"/>
            </a:xfrm>
            <a:prstGeom prst="rect">
              <a:avLst/>
            </a:prstGeom>
          </p:spPr>
          <p:txBody>
            <a:bodyPr wrap="squar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pPr algn="l"/>
              <a:r>
                <a:rPr lang="en-US" altLang="zh-CN" dirty="0">
                  <a:solidFill>
                    <a:schemeClr val="tx1">
                      <a:lumMod val="85000"/>
                      <a:lumOff val="15000"/>
                    </a:schemeClr>
                  </a:solidFill>
                  <a:latin typeface="+mn-lt"/>
                  <a:ea typeface="+mn-ea"/>
                  <a:cs typeface="+mn-ea"/>
                  <a:sym typeface="+mn-lt"/>
                </a:rPr>
                <a:t>Support mainstream algorithms</a:t>
              </a:r>
            </a:p>
          </p:txBody>
        </p:sp>
      </p:grpSp>
      <p:pic>
        <p:nvPicPr>
          <p:cNvPr id="40" name="图片 39">
            <a:extLst>
              <a:ext uri="{FF2B5EF4-FFF2-40B4-BE49-F238E27FC236}">
                <a16:creationId xmlns:a16="http://schemas.microsoft.com/office/drawing/2014/main" id="{079B90C9-0AFA-41B8-88A5-355B5F0C6C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5037" y="4681597"/>
            <a:ext cx="673173" cy="673173"/>
          </a:xfrm>
          <a:prstGeom prst="rect">
            <a:avLst/>
          </a:prstGeom>
        </p:spPr>
      </p:pic>
      <p:pic>
        <p:nvPicPr>
          <p:cNvPr id="42" name="图片 41">
            <a:extLst>
              <a:ext uri="{FF2B5EF4-FFF2-40B4-BE49-F238E27FC236}">
                <a16:creationId xmlns:a16="http://schemas.microsoft.com/office/drawing/2014/main" id="{A9397135-0428-47B8-9C35-903141B2F6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6630" y="4681597"/>
            <a:ext cx="673173" cy="673173"/>
          </a:xfrm>
          <a:prstGeom prst="rect">
            <a:avLst/>
          </a:prstGeom>
        </p:spPr>
      </p:pic>
      <p:pic>
        <p:nvPicPr>
          <p:cNvPr id="43" name="图片 42" descr="\\Inforsrv-new\产品资料库\03-后端\03-产品彩页\中文\02-NVR\00-临时彩页\UNV ECS-B300-I1@8(-HD) 产品彩页V1.0\图片\ECS-B300-I1@8(-HD)-智能边缘计算服务器-国内版-UNV\UVTC0235C4RKXR-F.png"/>
          <p:cNvPicPr/>
          <p:nvPr/>
        </p:nvPicPr>
        <p:blipFill rotWithShape="1">
          <a:blip r:embed="rId4" cstate="screen">
            <a:extLst>
              <a:ext uri="{28A0092B-C50C-407E-A947-70E740481C1C}">
                <a14:useLocalDpi xmlns:a14="http://schemas.microsoft.com/office/drawing/2010/main"/>
              </a:ext>
            </a:extLst>
          </a:blip>
          <a:srcRect l="23575" t="44225" r="19807" b="25167"/>
          <a:stretch/>
        </p:blipFill>
        <p:spPr bwMode="auto">
          <a:xfrm>
            <a:off x="1398880" y="1043976"/>
            <a:ext cx="3188498" cy="965998"/>
          </a:xfrm>
          <a:prstGeom prst="rect">
            <a:avLst/>
          </a:prstGeom>
          <a:noFill/>
          <a:ln w="9525">
            <a:noFill/>
            <a:miter lim="800000"/>
            <a:headEnd/>
            <a:tailEnd/>
          </a:ln>
        </p:spPr>
      </p:pic>
      <p:sp>
        <p:nvSpPr>
          <p:cNvPr id="34" name="矩形 33"/>
          <p:cNvSpPr/>
          <p:nvPr/>
        </p:nvSpPr>
        <p:spPr>
          <a:xfrm>
            <a:off x="435205" y="330285"/>
            <a:ext cx="6298327"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Smart Box - Behavior Analysis</a:t>
            </a:r>
          </a:p>
        </p:txBody>
      </p:sp>
      <p:cxnSp>
        <p:nvCxnSpPr>
          <p:cNvPr id="36" name="直接连接符 35"/>
          <p:cNvCxnSpPr/>
          <p:nvPr/>
        </p:nvCxnSpPr>
        <p:spPr>
          <a:xfrm>
            <a:off x="4915267" y="1072072"/>
            <a:ext cx="0" cy="953506"/>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41" name="圆角矩形标注 40"/>
          <p:cNvSpPr/>
          <p:nvPr/>
        </p:nvSpPr>
        <p:spPr>
          <a:xfrm>
            <a:off x="3407432" y="2550787"/>
            <a:ext cx="1811218" cy="518849"/>
          </a:xfrm>
          <a:prstGeom prst="wedgeRoundRectCallout">
            <a:avLst>
              <a:gd name="adj1" fmla="val -43592"/>
              <a:gd name="adj2" fmla="val 97194"/>
              <a:gd name="adj3" fmla="val 16667"/>
            </a:avLst>
          </a:prstGeom>
          <a:solidFill>
            <a:srgbClr val="48A1D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Calibri" panose="020F0502020204030204" pitchFamily="34" charset="0"/>
                <a:cs typeface="Calibri" panose="020F0502020204030204" pitchFamily="34" charset="0"/>
                <a:sym typeface="+mn-lt"/>
              </a:rPr>
              <a:t>Intelligent empowerment</a:t>
            </a:r>
            <a:endParaRPr lang="zh-CN" altLang="en-US" sz="1600" dirty="0">
              <a:latin typeface="Calibri" panose="020F0502020204030204" pitchFamily="34" charset="0"/>
              <a:cs typeface="Calibri" panose="020F0502020204030204" pitchFamily="34" charset="0"/>
              <a:sym typeface="+mn-lt"/>
            </a:endParaRPr>
          </a:p>
        </p:txBody>
      </p:sp>
      <p:grpSp>
        <p:nvGrpSpPr>
          <p:cNvPr id="44" name="组合 43"/>
          <p:cNvGrpSpPr/>
          <p:nvPr/>
        </p:nvGrpSpPr>
        <p:grpSpPr>
          <a:xfrm>
            <a:off x="5480987" y="2700541"/>
            <a:ext cx="5510138" cy="1368152"/>
            <a:chOff x="1011299" y="4644731"/>
            <a:chExt cx="5942825" cy="1554144"/>
          </a:xfrm>
        </p:grpSpPr>
        <p:sp>
          <p:nvSpPr>
            <p:cNvPr id="45" name="文本框 44">
              <a:extLst>
                <a:ext uri="{FF2B5EF4-FFF2-40B4-BE49-F238E27FC236}">
                  <a16:creationId xmlns:a16="http://schemas.microsoft.com/office/drawing/2014/main" id="{4F80BB83-2C9F-4FAE-9FC0-F522FE7DD683}"/>
                </a:ext>
              </a:extLst>
            </p:cNvPr>
            <p:cNvSpPr txBox="1"/>
            <p:nvPr/>
          </p:nvSpPr>
          <p:spPr>
            <a:xfrm>
              <a:off x="1011299" y="5602464"/>
              <a:ext cx="1173970" cy="369332"/>
            </a:xfrm>
            <a:prstGeom prst="rect">
              <a:avLst/>
            </a:prstGeom>
            <a:noFill/>
          </p:spPr>
          <p:txBody>
            <a:bodyPr wrap="square" rtlCol="0">
              <a:spAutoFit/>
            </a:bodyPr>
            <a:lstStyle/>
            <a:p>
              <a:pPr algn="ctr"/>
              <a:r>
                <a:rPr lang="en-US" altLang="zh-CN" b="1" dirty="0">
                  <a:solidFill>
                    <a:schemeClr val="tx1">
                      <a:lumMod val="75000"/>
                      <a:lumOff val="25000"/>
                    </a:schemeClr>
                  </a:solidFill>
                  <a:cs typeface="+mn-ea"/>
                  <a:sym typeface="+mn-lt"/>
                </a:rPr>
                <a:t>IPC</a:t>
              </a:r>
              <a:endParaRPr lang="zh-CN" altLang="en-US" b="1" dirty="0">
                <a:solidFill>
                  <a:schemeClr val="tx1">
                    <a:lumMod val="75000"/>
                    <a:lumOff val="25000"/>
                  </a:schemeClr>
                </a:solidFill>
                <a:cs typeface="+mn-ea"/>
                <a:sym typeface="+mn-lt"/>
              </a:endParaRPr>
            </a:p>
          </p:txBody>
        </p:sp>
        <p:sp>
          <p:nvSpPr>
            <p:cNvPr id="46" name="文本框 45">
              <a:extLst>
                <a:ext uri="{FF2B5EF4-FFF2-40B4-BE49-F238E27FC236}">
                  <a16:creationId xmlns:a16="http://schemas.microsoft.com/office/drawing/2014/main" id="{4F80BB83-2C9F-4FAE-9FC0-F522FE7DD683}"/>
                </a:ext>
              </a:extLst>
            </p:cNvPr>
            <p:cNvSpPr txBox="1"/>
            <p:nvPr/>
          </p:nvSpPr>
          <p:spPr>
            <a:xfrm>
              <a:off x="3119917" y="5602464"/>
              <a:ext cx="1173970" cy="369332"/>
            </a:xfrm>
            <a:prstGeom prst="rect">
              <a:avLst/>
            </a:prstGeom>
            <a:noFill/>
          </p:spPr>
          <p:txBody>
            <a:bodyPr wrap="square" rtlCol="0">
              <a:spAutoFit/>
            </a:bodyPr>
            <a:lstStyle/>
            <a:p>
              <a:pPr algn="ctr"/>
              <a:r>
                <a:rPr lang="en-US" altLang="zh-CN" b="1" dirty="0">
                  <a:solidFill>
                    <a:schemeClr val="tx1">
                      <a:lumMod val="75000"/>
                      <a:lumOff val="25000"/>
                    </a:schemeClr>
                  </a:solidFill>
                  <a:cs typeface="+mn-ea"/>
                  <a:sym typeface="+mn-lt"/>
                </a:rPr>
                <a:t>NVR</a:t>
              </a:r>
              <a:endParaRPr lang="zh-CN" altLang="en-US" b="1" dirty="0">
                <a:solidFill>
                  <a:schemeClr val="tx1">
                    <a:lumMod val="75000"/>
                    <a:lumOff val="25000"/>
                  </a:schemeClr>
                </a:solidFill>
                <a:cs typeface="+mn-ea"/>
                <a:sym typeface="+mn-lt"/>
              </a:endParaRPr>
            </a:p>
          </p:txBody>
        </p:sp>
        <p:sp>
          <p:nvSpPr>
            <p:cNvPr id="47" name="文本框 46">
              <a:extLst>
                <a:ext uri="{FF2B5EF4-FFF2-40B4-BE49-F238E27FC236}">
                  <a16:creationId xmlns:a16="http://schemas.microsoft.com/office/drawing/2014/main" id="{4F80BB83-2C9F-4FAE-9FC0-F522FE7DD683}"/>
                </a:ext>
              </a:extLst>
            </p:cNvPr>
            <p:cNvSpPr txBox="1"/>
            <p:nvPr/>
          </p:nvSpPr>
          <p:spPr>
            <a:xfrm>
              <a:off x="5056655" y="5602464"/>
              <a:ext cx="1877037" cy="369332"/>
            </a:xfrm>
            <a:prstGeom prst="rect">
              <a:avLst/>
            </a:prstGeom>
            <a:noFill/>
          </p:spPr>
          <p:txBody>
            <a:bodyPr wrap="square" rtlCol="0">
              <a:spAutoFit/>
            </a:bodyPr>
            <a:lstStyle/>
            <a:p>
              <a:pPr algn="ctr"/>
              <a:r>
                <a:rPr lang="en-US" altLang="zh-CN" b="1" dirty="0">
                  <a:solidFill>
                    <a:schemeClr val="tx1">
                      <a:lumMod val="75000"/>
                      <a:lumOff val="25000"/>
                    </a:schemeClr>
                  </a:solidFill>
                  <a:cs typeface="+mn-ea"/>
                  <a:sym typeface="+mn-lt"/>
                </a:rPr>
                <a:t>VMS</a:t>
              </a:r>
              <a:endParaRPr lang="zh-CN" altLang="en-US" b="1" dirty="0">
                <a:solidFill>
                  <a:schemeClr val="tx1">
                    <a:lumMod val="75000"/>
                    <a:lumOff val="25000"/>
                  </a:schemeClr>
                </a:solidFill>
                <a:cs typeface="+mn-ea"/>
                <a:sym typeface="+mn-lt"/>
              </a:endParaRPr>
            </a:p>
          </p:txBody>
        </p:sp>
        <p:cxnSp>
          <p:nvCxnSpPr>
            <p:cNvPr id="48" name="直接连接符 47"/>
            <p:cNvCxnSpPr/>
            <p:nvPr/>
          </p:nvCxnSpPr>
          <p:spPr>
            <a:xfrm>
              <a:off x="2227305" y="5269888"/>
              <a:ext cx="611021" cy="0"/>
            </a:xfrm>
            <a:prstGeom prst="line">
              <a:avLst/>
            </a:prstGeom>
            <a:ln w="28575">
              <a:solidFill>
                <a:srgbClr val="747474"/>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376399" y="5268629"/>
              <a:ext cx="582758" cy="0"/>
            </a:xfrm>
            <a:prstGeom prst="line">
              <a:avLst/>
            </a:prstGeom>
            <a:ln w="28575">
              <a:solidFill>
                <a:srgbClr val="747474"/>
              </a:solidFill>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1060704" y="4644731"/>
              <a:ext cx="5893420" cy="1554144"/>
            </a:xfrm>
            <a:prstGeom prst="roundRect">
              <a:avLst>
                <a:gd name="adj" fmla="val 10695"/>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文本框 51">
            <a:extLst>
              <a:ext uri="{FF2B5EF4-FFF2-40B4-BE49-F238E27FC236}">
                <a16:creationId xmlns:a16="http://schemas.microsoft.com/office/drawing/2014/main" id="{4F80BB83-2C9F-4FAE-9FC0-F522FE7DD683}"/>
              </a:ext>
            </a:extLst>
          </p:cNvPr>
          <p:cNvSpPr txBox="1"/>
          <p:nvPr/>
        </p:nvSpPr>
        <p:spPr>
          <a:xfrm>
            <a:off x="1662346" y="2719026"/>
            <a:ext cx="1273859" cy="369332"/>
          </a:xfrm>
          <a:prstGeom prst="rect">
            <a:avLst/>
          </a:prstGeom>
          <a:noFill/>
        </p:spPr>
        <p:txBody>
          <a:bodyPr wrap="square" rtlCol="0">
            <a:spAutoFit/>
          </a:bodyPr>
          <a:lstStyle/>
          <a:p>
            <a:pPr algn="ctr"/>
            <a:r>
              <a:rPr lang="en-US" altLang="zh-CN" b="1" dirty="0">
                <a:solidFill>
                  <a:schemeClr val="tx1">
                    <a:lumMod val="75000"/>
                    <a:lumOff val="25000"/>
                  </a:schemeClr>
                </a:solidFill>
                <a:cs typeface="+mn-ea"/>
                <a:sym typeface="+mn-lt"/>
              </a:rPr>
              <a:t>Smart Box</a:t>
            </a:r>
            <a:endParaRPr lang="zh-CN" altLang="en-US" b="1" dirty="0">
              <a:solidFill>
                <a:schemeClr val="tx1">
                  <a:lumMod val="75000"/>
                  <a:lumOff val="25000"/>
                </a:schemeClr>
              </a:solidFill>
              <a:cs typeface="+mn-ea"/>
              <a:sym typeface="+mn-lt"/>
            </a:endParaRPr>
          </a:p>
        </p:txBody>
      </p:sp>
      <p:pic>
        <p:nvPicPr>
          <p:cNvPr id="53" name="图片 52" descr="\\Inforsrv-new\产品资料库\03-后端\03-产品彩页\中文\02-NVR\00-临时彩页\UNV ECS-B300-I1@8(-HD) 产品彩页V1.0\图片\ECS-B300-I1@8(-HD)-智能边缘计算服务器-国内版-UNV\UVTC0235C4RKXR-F.png"/>
          <p:cNvPicPr/>
          <p:nvPr/>
        </p:nvPicPr>
        <p:blipFill rotWithShape="1">
          <a:blip r:embed="rId4" cstate="screen">
            <a:extLst>
              <a:ext uri="{28A0092B-C50C-407E-A947-70E740481C1C}">
                <a14:useLocalDpi xmlns:a14="http://schemas.microsoft.com/office/drawing/2010/main"/>
              </a:ext>
            </a:extLst>
          </a:blip>
          <a:srcRect l="23575" t="44225" r="19807" b="25167"/>
          <a:stretch/>
        </p:blipFill>
        <p:spPr bwMode="auto">
          <a:xfrm>
            <a:off x="1582741" y="3149126"/>
            <a:ext cx="1525115" cy="462054"/>
          </a:xfrm>
          <a:prstGeom prst="rect">
            <a:avLst/>
          </a:prstGeom>
          <a:noFill/>
          <a:ln w="9525">
            <a:noFill/>
            <a:miter lim="800000"/>
            <a:headEnd/>
            <a:tailEnd/>
          </a:ln>
        </p:spPr>
      </p:pic>
      <p:pic>
        <p:nvPicPr>
          <p:cNvPr id="58" name="图片 57"/>
          <p:cNvPicPr>
            <a:picLocks noChangeAspect="1"/>
          </p:cNvPicPr>
          <p:nvPr/>
        </p:nvPicPr>
        <p:blipFill rotWithShape="1">
          <a:blip r:embed="rId5" cstate="print">
            <a:extLst>
              <a:ext uri="{28A0092B-C50C-407E-A947-70E740481C1C}">
                <a14:useLocalDpi xmlns:a14="http://schemas.microsoft.com/office/drawing/2010/main" val="0"/>
              </a:ext>
            </a:extLst>
          </a:blip>
          <a:srcRect l="19661" t="6233" r="19352" b="29870"/>
          <a:stretch/>
        </p:blipFill>
        <p:spPr>
          <a:xfrm>
            <a:off x="5624233" y="2825368"/>
            <a:ext cx="802002" cy="641949"/>
          </a:xfrm>
          <a:prstGeom prst="rect">
            <a:avLst/>
          </a:prstGeom>
        </p:spPr>
      </p:pic>
      <p:pic>
        <p:nvPicPr>
          <p:cNvPr id="59" name="图片 58"/>
          <p:cNvPicPr>
            <a:picLocks noChangeAspect="1"/>
          </p:cNvPicPr>
          <p:nvPr/>
        </p:nvPicPr>
        <p:blipFill rotWithShape="1">
          <a:blip r:embed="rId6" cstate="print">
            <a:extLst>
              <a:ext uri="{28A0092B-C50C-407E-A947-70E740481C1C}">
                <a14:useLocalDpi xmlns:a14="http://schemas.microsoft.com/office/drawing/2010/main" val="0"/>
              </a:ext>
            </a:extLst>
          </a:blip>
          <a:srcRect l="15991" t="39834" r="16796" b="8203"/>
          <a:stretch/>
        </p:blipFill>
        <p:spPr>
          <a:xfrm>
            <a:off x="9323629" y="2842229"/>
            <a:ext cx="1571799" cy="669146"/>
          </a:xfrm>
          <a:prstGeom prst="rect">
            <a:avLst/>
          </a:prstGeom>
        </p:spPr>
      </p:pic>
      <p:pic>
        <p:nvPicPr>
          <p:cNvPr id="60" name="图片 59">
            <a:extLst>
              <a:ext uri="{FF2B5EF4-FFF2-40B4-BE49-F238E27FC236}">
                <a16:creationId xmlns:a16="http://schemas.microsoft.com/office/drawing/2014/main" id="{4F4637ED-C31F-4B60-AA72-DC84BCD8B0E0}"/>
              </a:ext>
            </a:extLst>
          </p:cNvPr>
          <p:cNvPicPr>
            <a:picLocks noChangeAspect="1"/>
          </p:cNvPicPr>
          <p:nvPr/>
        </p:nvPicPr>
        <p:blipFill>
          <a:blip r:embed="rId7" cstate="print">
            <a:extLst>
              <a:ext uri="{28A0092B-C50C-407E-A947-70E740481C1C}">
                <a14:useLocalDpi xmlns:a14="http://schemas.microsoft.com/office/drawing/2010/main" val="0"/>
              </a:ext>
            </a:extLst>
          </a:blip>
          <a:srcRect l="10085" t="51072" r="8446" b="19192"/>
          <a:stretch>
            <a:fillRect/>
          </a:stretch>
        </p:blipFill>
        <p:spPr>
          <a:xfrm>
            <a:off x="7256312" y="3092230"/>
            <a:ext cx="1268263" cy="307992"/>
          </a:xfrm>
          <a:prstGeom prst="rect">
            <a:avLst/>
          </a:prstGeom>
        </p:spPr>
      </p:pic>
      <p:cxnSp>
        <p:nvCxnSpPr>
          <p:cNvPr id="61" name="直接箭头连接符 60"/>
          <p:cNvCxnSpPr/>
          <p:nvPr/>
        </p:nvCxnSpPr>
        <p:spPr>
          <a:xfrm>
            <a:off x="3290077" y="3410116"/>
            <a:ext cx="1928573" cy="0"/>
          </a:xfrm>
          <a:prstGeom prst="straightConnector1">
            <a:avLst/>
          </a:prstGeom>
          <a:ln w="28575">
            <a:solidFill>
              <a:schemeClr val="accent5">
                <a:lumMod val="75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133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526379" y="831982"/>
            <a:ext cx="7306538" cy="5567744"/>
            <a:chOff x="2454851" y="680149"/>
            <a:chExt cx="8031402" cy="6120106"/>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0041" y="680149"/>
              <a:ext cx="2616405" cy="1760333"/>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4851" y="1440498"/>
              <a:ext cx="8031402" cy="5359757"/>
            </a:xfrm>
            <a:prstGeom prst="rect">
              <a:avLst/>
            </a:prstGeom>
          </p:spPr>
        </p:pic>
      </p:grpSp>
      <p:grpSp>
        <p:nvGrpSpPr>
          <p:cNvPr id="18" name="组合 17"/>
          <p:cNvGrpSpPr/>
          <p:nvPr/>
        </p:nvGrpSpPr>
        <p:grpSpPr>
          <a:xfrm>
            <a:off x="380741" y="3488924"/>
            <a:ext cx="4515537" cy="1332624"/>
            <a:chOff x="-1" y="122519"/>
            <a:chExt cx="4515537" cy="1332624"/>
          </a:xfrm>
        </p:grpSpPr>
        <p:sp>
          <p:nvSpPr>
            <p:cNvPr id="17" name="椭圆 16">
              <a:extLst>
                <a:ext uri="{FF2B5EF4-FFF2-40B4-BE49-F238E27FC236}">
                  <a16:creationId xmlns:a16="http://schemas.microsoft.com/office/drawing/2014/main" id="{C245D81D-B067-9247-BBDE-7BEDA67826BC}"/>
                </a:ext>
              </a:extLst>
            </p:cNvPr>
            <p:cNvSpPr/>
            <p:nvPr/>
          </p:nvSpPr>
          <p:spPr>
            <a:xfrm>
              <a:off x="4425021" y="1360632"/>
              <a:ext cx="90515" cy="94511"/>
            </a:xfrm>
            <a:prstGeom prst="ellipse">
              <a:avLst/>
            </a:prstGeom>
            <a:noFill/>
            <a:ln w="28575">
              <a:solidFill>
                <a:srgbClr val="9BC44D"/>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dirty="0">
                <a:solidFill>
                  <a:schemeClr val="tx1"/>
                </a:solidFill>
                <a:cs typeface="+mn-ea"/>
                <a:sym typeface="+mn-lt"/>
              </a:endParaRPr>
            </a:p>
          </p:txBody>
        </p:sp>
        <p:grpSp>
          <p:nvGrpSpPr>
            <p:cNvPr id="2" name="组合 1">
              <a:extLst>
                <a:ext uri="{FF2B5EF4-FFF2-40B4-BE49-F238E27FC236}">
                  <a16:creationId xmlns:a16="http://schemas.microsoft.com/office/drawing/2014/main" id="{912D06A0-07A8-D348-8352-8853B7BC05E7}"/>
                </a:ext>
              </a:extLst>
            </p:cNvPr>
            <p:cNvGrpSpPr/>
            <p:nvPr/>
          </p:nvGrpSpPr>
          <p:grpSpPr>
            <a:xfrm>
              <a:off x="-1" y="122519"/>
              <a:ext cx="4425029" cy="1295115"/>
              <a:chOff x="1810512" y="2214896"/>
              <a:chExt cx="4425029" cy="1295115"/>
            </a:xfrm>
          </p:grpSpPr>
          <p:cxnSp>
            <p:nvCxnSpPr>
              <p:cNvPr id="6" name="连接符: 肘形 14">
                <a:extLst>
                  <a:ext uri="{FF2B5EF4-FFF2-40B4-BE49-F238E27FC236}">
                    <a16:creationId xmlns:a16="http://schemas.microsoft.com/office/drawing/2014/main" id="{4CF5B19E-19EF-BA4B-9195-001FE93C8807}"/>
                  </a:ext>
                </a:extLst>
              </p:cNvPr>
              <p:cNvCxnSpPr>
                <a:cxnSpLocks/>
                <a:endCxn id="4" idx="3"/>
              </p:cNvCxnSpPr>
              <p:nvPr/>
            </p:nvCxnSpPr>
            <p:spPr>
              <a:xfrm rot="10800000">
                <a:off x="4064244" y="2724038"/>
                <a:ext cx="2171297" cy="785973"/>
              </a:xfrm>
              <a:prstGeom prst="bentConnector3">
                <a:avLst>
                  <a:gd name="adj1" fmla="val 50000"/>
                </a:avLst>
              </a:prstGeom>
              <a:noFill/>
              <a:ln w="28575">
                <a:solidFill>
                  <a:srgbClr val="9BC44D"/>
                </a:solidFill>
              </a:ln>
            </p:spPr>
            <p:style>
              <a:lnRef idx="2">
                <a:schemeClr val="accent1">
                  <a:shade val="50000"/>
                </a:schemeClr>
              </a:lnRef>
              <a:fillRef idx="1">
                <a:schemeClr val="accent1"/>
              </a:fillRef>
              <a:effectRef idx="0">
                <a:schemeClr val="accent1"/>
              </a:effectRef>
              <a:fontRef idx="minor">
                <a:schemeClr val="lt1"/>
              </a:fontRef>
            </p:style>
          </p:cxnSp>
          <p:sp>
            <p:nvSpPr>
              <p:cNvPr id="4" name="矩形: 圆角 29">
                <a:extLst>
                  <a:ext uri="{FF2B5EF4-FFF2-40B4-BE49-F238E27FC236}">
                    <a16:creationId xmlns:a16="http://schemas.microsoft.com/office/drawing/2014/main" id="{7A2F8339-A05C-5A40-8EAB-6B3719C0CE8F}"/>
                  </a:ext>
                </a:extLst>
              </p:cNvPr>
              <p:cNvSpPr/>
              <p:nvPr/>
            </p:nvSpPr>
            <p:spPr>
              <a:xfrm>
                <a:off x="1810512" y="2214896"/>
                <a:ext cx="2253731" cy="1018282"/>
              </a:xfrm>
              <a:prstGeom prst="roundRect">
                <a:avLst/>
              </a:prstGeom>
              <a:noFill/>
              <a:ln w="28575">
                <a:solidFill>
                  <a:srgbClr val="9BC44D"/>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cs typeface="+mn-ea"/>
                    <a:sym typeface="+mn-lt"/>
                  </a:rPr>
                  <a:t>Entrance</a:t>
                </a:r>
              </a:p>
              <a:p>
                <a:pPr algn="ctr"/>
                <a:r>
                  <a:rPr lang="en-US" altLang="zh-CN" sz="1600" dirty="0">
                    <a:solidFill>
                      <a:schemeClr val="tx1"/>
                    </a:solidFill>
                    <a:cs typeface="+mn-ea"/>
                    <a:sym typeface="+mn-lt"/>
                  </a:rPr>
                  <a:t>VIP</a:t>
                </a:r>
                <a:r>
                  <a:rPr lang="zh-CN" altLang="en-US" sz="1600" dirty="0">
                    <a:solidFill>
                      <a:schemeClr val="tx1"/>
                    </a:solidFill>
                    <a:cs typeface="+mn-ea"/>
                    <a:sym typeface="+mn-lt"/>
                  </a:rPr>
                  <a:t> </a:t>
                </a:r>
                <a:r>
                  <a:rPr lang="en-US" altLang="zh-CN" sz="1600" dirty="0">
                    <a:solidFill>
                      <a:schemeClr val="tx1"/>
                    </a:solidFill>
                    <a:cs typeface="+mn-ea"/>
                    <a:sym typeface="+mn-lt"/>
                  </a:rPr>
                  <a:t>identification</a:t>
                </a:r>
              </a:p>
              <a:p>
                <a:pPr algn="ctr"/>
                <a:r>
                  <a:rPr lang="en" altLang="zh-CN" sz="1600" dirty="0">
                    <a:solidFill>
                      <a:schemeClr val="tx1"/>
                    </a:solidFill>
                    <a:cs typeface="+mn-ea"/>
                    <a:sym typeface="+mn-lt"/>
                  </a:rPr>
                  <a:t>Black list identification</a:t>
                </a:r>
                <a:endParaRPr lang="en-US" altLang="zh-CN" sz="1600" dirty="0">
                  <a:solidFill>
                    <a:schemeClr val="tx1"/>
                  </a:solidFill>
                  <a:cs typeface="+mn-ea"/>
                  <a:sym typeface="+mn-lt"/>
                </a:endParaRPr>
              </a:p>
            </p:txBody>
          </p:sp>
        </p:grpSp>
      </p:grpSp>
      <p:grpSp>
        <p:nvGrpSpPr>
          <p:cNvPr id="20" name="组合 19">
            <a:extLst>
              <a:ext uri="{FF2B5EF4-FFF2-40B4-BE49-F238E27FC236}">
                <a16:creationId xmlns:a16="http://schemas.microsoft.com/office/drawing/2014/main" id="{6BBE953A-DB0A-3D4A-B6AF-FFAA98145EAE}"/>
              </a:ext>
            </a:extLst>
          </p:cNvPr>
          <p:cNvGrpSpPr/>
          <p:nvPr/>
        </p:nvGrpSpPr>
        <p:grpSpPr>
          <a:xfrm>
            <a:off x="6282155" y="2629077"/>
            <a:ext cx="2627118" cy="1459680"/>
            <a:chOff x="9081252" y="4465762"/>
            <a:chExt cx="2627118" cy="1459680"/>
          </a:xfrm>
        </p:grpSpPr>
        <p:sp>
          <p:nvSpPr>
            <p:cNvPr id="21" name="椭圆 20">
              <a:extLst>
                <a:ext uri="{FF2B5EF4-FFF2-40B4-BE49-F238E27FC236}">
                  <a16:creationId xmlns:a16="http://schemas.microsoft.com/office/drawing/2014/main" id="{D4C660F2-1D08-CA49-A151-DDA21BA5D41B}"/>
                </a:ext>
              </a:extLst>
            </p:cNvPr>
            <p:cNvSpPr/>
            <p:nvPr/>
          </p:nvSpPr>
          <p:spPr>
            <a:xfrm>
              <a:off x="9081252" y="5850946"/>
              <a:ext cx="77386" cy="74496"/>
            </a:xfrm>
            <a:prstGeom prst="ellipse">
              <a:avLst/>
            </a:prstGeom>
            <a:noFill/>
            <a:ln w="38100">
              <a:solidFill>
                <a:srgbClr val="E297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cxnSp>
          <p:nvCxnSpPr>
            <p:cNvPr id="22" name="连接符: 肘形 27">
              <a:extLst>
                <a:ext uri="{FF2B5EF4-FFF2-40B4-BE49-F238E27FC236}">
                  <a16:creationId xmlns:a16="http://schemas.microsoft.com/office/drawing/2014/main" id="{1B2C204A-C623-8147-A43E-1A97F9391E20}"/>
                </a:ext>
              </a:extLst>
            </p:cNvPr>
            <p:cNvCxnSpPr>
              <a:cxnSpLocks/>
              <a:stCxn id="21" idx="6"/>
              <a:endCxn id="23" idx="1"/>
            </p:cNvCxnSpPr>
            <p:nvPr/>
          </p:nvCxnSpPr>
          <p:spPr>
            <a:xfrm flipV="1">
              <a:off x="9158638" y="4465762"/>
              <a:ext cx="2549732" cy="1422432"/>
            </a:xfrm>
            <a:prstGeom prst="bentConnector3">
              <a:avLst>
                <a:gd name="adj1" fmla="val 50000"/>
              </a:avLst>
            </a:prstGeom>
            <a:ln w="28575">
              <a:solidFill>
                <a:srgbClr val="E2971E"/>
              </a:solidFill>
            </a:ln>
          </p:spPr>
          <p:style>
            <a:lnRef idx="1">
              <a:schemeClr val="accent1"/>
            </a:lnRef>
            <a:fillRef idx="0">
              <a:schemeClr val="accent1"/>
            </a:fillRef>
            <a:effectRef idx="0">
              <a:schemeClr val="accent1"/>
            </a:effectRef>
            <a:fontRef idx="minor">
              <a:schemeClr val="tx1"/>
            </a:fontRef>
          </p:style>
        </p:cxnSp>
      </p:grpSp>
      <p:sp>
        <p:nvSpPr>
          <p:cNvPr id="23" name="矩形: 圆角 31">
            <a:extLst>
              <a:ext uri="{FF2B5EF4-FFF2-40B4-BE49-F238E27FC236}">
                <a16:creationId xmlns:a16="http://schemas.microsoft.com/office/drawing/2014/main" id="{F1790823-5B78-DB43-9CF4-474E91AE23BB}"/>
              </a:ext>
            </a:extLst>
          </p:cNvPr>
          <p:cNvSpPr/>
          <p:nvPr/>
        </p:nvSpPr>
        <p:spPr>
          <a:xfrm>
            <a:off x="8909273" y="2132196"/>
            <a:ext cx="2374297" cy="993761"/>
          </a:xfrm>
          <a:prstGeom prst="roundRect">
            <a:avLst/>
          </a:prstGeom>
          <a:noFill/>
          <a:ln w="28575">
            <a:solidFill>
              <a:srgbClr val="E2971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cs typeface="+mn-ea"/>
                <a:sym typeface="+mn-lt"/>
              </a:rPr>
              <a:t>Lobby</a:t>
            </a:r>
          </a:p>
          <a:p>
            <a:pPr algn="ctr"/>
            <a:r>
              <a:rPr lang="en-US" altLang="zh-CN" sz="1600" dirty="0">
                <a:solidFill>
                  <a:schemeClr val="tx1"/>
                </a:solidFill>
                <a:cs typeface="+mn-ea"/>
                <a:sym typeface="+mn-lt"/>
              </a:rPr>
              <a:t>Lost items detection</a:t>
            </a:r>
          </a:p>
          <a:p>
            <a:pPr algn="ctr"/>
            <a:r>
              <a:rPr lang="en-US" altLang="zh-CN" sz="1600" dirty="0">
                <a:solidFill>
                  <a:schemeClr val="tx1"/>
                </a:solidFill>
                <a:cs typeface="+mn-ea"/>
                <a:sym typeface="+mn-lt"/>
              </a:rPr>
              <a:t>Crowd density</a:t>
            </a:r>
          </a:p>
          <a:p>
            <a:pPr algn="ctr"/>
            <a:endParaRPr lang="en-US" altLang="zh-CN" sz="1600" dirty="0">
              <a:solidFill>
                <a:schemeClr val="tx1"/>
              </a:solidFill>
              <a:cs typeface="+mn-ea"/>
              <a:sym typeface="+mn-lt"/>
            </a:endParaRPr>
          </a:p>
        </p:txBody>
      </p:sp>
      <p:sp>
        <p:nvSpPr>
          <p:cNvPr id="36" name="矩形: 圆角 33">
            <a:extLst>
              <a:ext uri="{FF2B5EF4-FFF2-40B4-BE49-F238E27FC236}">
                <a16:creationId xmlns:a16="http://schemas.microsoft.com/office/drawing/2014/main" id="{39F184B5-35F2-5647-B577-81AD2E8CB687}"/>
              </a:ext>
            </a:extLst>
          </p:cNvPr>
          <p:cNvSpPr/>
          <p:nvPr/>
        </p:nvSpPr>
        <p:spPr>
          <a:xfrm>
            <a:off x="6600693" y="918480"/>
            <a:ext cx="2392416" cy="965275"/>
          </a:xfrm>
          <a:prstGeom prst="roundRect">
            <a:avLst/>
          </a:prstGeom>
          <a:noFill/>
          <a:ln w="28575">
            <a:solidFill>
              <a:srgbClr val="B53C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cs typeface="+mn-ea"/>
                <a:sym typeface="+mn-lt"/>
              </a:rPr>
              <a:t>Office</a:t>
            </a:r>
          </a:p>
          <a:p>
            <a:pPr algn="ctr"/>
            <a:r>
              <a:rPr lang="en-US" altLang="zh-CN" sz="1600" dirty="0">
                <a:solidFill>
                  <a:schemeClr val="tx1"/>
                </a:solidFill>
                <a:cs typeface="+mn-ea"/>
                <a:sym typeface="+mn-lt"/>
              </a:rPr>
              <a:t>On duty detection</a:t>
            </a:r>
          </a:p>
          <a:p>
            <a:pPr algn="ctr"/>
            <a:r>
              <a:rPr lang="en-US" altLang="zh-CN" sz="1600" dirty="0">
                <a:solidFill>
                  <a:schemeClr val="tx1"/>
                </a:solidFill>
                <a:cs typeface="+mn-ea"/>
                <a:sym typeface="+mn-lt"/>
              </a:rPr>
              <a:t>Sleep at work</a:t>
            </a:r>
            <a:r>
              <a:rPr lang="zh-CN" altLang="en-US" sz="1600" dirty="0">
                <a:solidFill>
                  <a:schemeClr val="tx1"/>
                </a:solidFill>
                <a:cs typeface="+mn-ea"/>
                <a:sym typeface="+mn-lt"/>
              </a:rPr>
              <a:t> </a:t>
            </a:r>
            <a:r>
              <a:rPr lang="en-US" altLang="zh-CN" sz="1600" dirty="0">
                <a:solidFill>
                  <a:schemeClr val="tx1"/>
                </a:solidFill>
                <a:cs typeface="+mn-ea"/>
                <a:sym typeface="+mn-lt"/>
              </a:rPr>
              <a:t>detection</a:t>
            </a:r>
          </a:p>
        </p:txBody>
      </p:sp>
      <p:grpSp>
        <p:nvGrpSpPr>
          <p:cNvPr id="37" name="组合 36">
            <a:extLst>
              <a:ext uri="{FF2B5EF4-FFF2-40B4-BE49-F238E27FC236}">
                <a16:creationId xmlns:a16="http://schemas.microsoft.com/office/drawing/2014/main" id="{A1FC2EA3-022B-224A-BF42-E055DE41137B}"/>
              </a:ext>
            </a:extLst>
          </p:cNvPr>
          <p:cNvGrpSpPr/>
          <p:nvPr/>
        </p:nvGrpSpPr>
        <p:grpSpPr>
          <a:xfrm>
            <a:off x="5209953" y="1401118"/>
            <a:ext cx="1390740" cy="624384"/>
            <a:chOff x="10760959" y="6653081"/>
            <a:chExt cx="1390740" cy="624384"/>
          </a:xfrm>
        </p:grpSpPr>
        <p:sp>
          <p:nvSpPr>
            <p:cNvPr id="38" name="椭圆 37">
              <a:extLst>
                <a:ext uri="{FF2B5EF4-FFF2-40B4-BE49-F238E27FC236}">
                  <a16:creationId xmlns:a16="http://schemas.microsoft.com/office/drawing/2014/main" id="{82F8D68F-9A7C-F14B-9464-A52DFEAE8D0D}"/>
                </a:ext>
              </a:extLst>
            </p:cNvPr>
            <p:cNvSpPr/>
            <p:nvPr/>
          </p:nvSpPr>
          <p:spPr>
            <a:xfrm>
              <a:off x="10760959" y="7186884"/>
              <a:ext cx="83701" cy="90581"/>
            </a:xfrm>
            <a:prstGeom prst="ellipse">
              <a:avLst/>
            </a:prstGeom>
            <a:noFill/>
            <a:ln w="28575">
              <a:solidFill>
                <a:srgbClr val="B53C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dirty="0">
                <a:solidFill>
                  <a:schemeClr val="tx1"/>
                </a:solidFill>
                <a:cs typeface="+mn-ea"/>
                <a:sym typeface="+mn-lt"/>
              </a:endParaRPr>
            </a:p>
          </p:txBody>
        </p:sp>
        <p:cxnSp>
          <p:nvCxnSpPr>
            <p:cNvPr id="39" name="连接符: 肘形 22">
              <a:extLst>
                <a:ext uri="{FF2B5EF4-FFF2-40B4-BE49-F238E27FC236}">
                  <a16:creationId xmlns:a16="http://schemas.microsoft.com/office/drawing/2014/main" id="{A8B16DDE-00FC-8B42-94FA-9B404BC3BB3A}"/>
                </a:ext>
              </a:extLst>
            </p:cNvPr>
            <p:cNvCxnSpPr>
              <a:cxnSpLocks/>
              <a:endCxn id="36" idx="1"/>
            </p:cNvCxnSpPr>
            <p:nvPr/>
          </p:nvCxnSpPr>
          <p:spPr>
            <a:xfrm flipV="1">
              <a:off x="10839427" y="6653081"/>
              <a:ext cx="1312272" cy="570551"/>
            </a:xfrm>
            <a:prstGeom prst="bentConnector3">
              <a:avLst>
                <a:gd name="adj1" fmla="val 44369"/>
              </a:avLst>
            </a:prstGeom>
            <a:noFill/>
            <a:ln w="28575">
              <a:solidFill>
                <a:srgbClr val="B53C50"/>
              </a:solidFill>
            </a:ln>
          </p:spPr>
          <p:style>
            <a:lnRef idx="2">
              <a:schemeClr val="accent1">
                <a:shade val="50000"/>
              </a:schemeClr>
            </a:lnRef>
            <a:fillRef idx="1">
              <a:schemeClr val="accent1"/>
            </a:fillRef>
            <a:effectRef idx="0">
              <a:schemeClr val="accent1"/>
            </a:effectRef>
            <a:fontRef idx="minor">
              <a:schemeClr val="lt1"/>
            </a:fontRef>
          </p:style>
        </p:cxnSp>
      </p:grpSp>
      <p:sp>
        <p:nvSpPr>
          <p:cNvPr id="56" name="矩形: 圆角 30">
            <a:extLst>
              <a:ext uri="{FF2B5EF4-FFF2-40B4-BE49-F238E27FC236}">
                <a16:creationId xmlns:a16="http://schemas.microsoft.com/office/drawing/2014/main" id="{DF303FD8-6ED6-C648-B2D2-509277B71FF8}"/>
              </a:ext>
            </a:extLst>
          </p:cNvPr>
          <p:cNvSpPr/>
          <p:nvPr/>
        </p:nvSpPr>
        <p:spPr>
          <a:xfrm>
            <a:off x="919865" y="5412509"/>
            <a:ext cx="2198336" cy="1073714"/>
          </a:xfrm>
          <a:prstGeom prst="roundRect">
            <a:avLst/>
          </a:prstGeom>
          <a:noFill/>
          <a:ln w="28575">
            <a:solidFill>
              <a:srgbClr val="7E7D8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cs typeface="+mn-ea"/>
                <a:sym typeface="+mn-lt"/>
              </a:rPr>
              <a:t>ATM </a:t>
            </a:r>
          </a:p>
          <a:p>
            <a:pPr algn="ctr"/>
            <a:r>
              <a:rPr lang="en" altLang="zh-CN" sz="1600" dirty="0">
                <a:solidFill>
                  <a:schemeClr val="tx1"/>
                </a:solidFill>
                <a:cs typeface="+mn-ea"/>
                <a:sym typeface="+mn-lt"/>
              </a:rPr>
              <a:t>Long stay detection</a:t>
            </a:r>
          </a:p>
          <a:p>
            <a:pPr algn="ctr"/>
            <a:r>
              <a:rPr lang="en" altLang="zh-CN" sz="1600" dirty="0">
                <a:solidFill>
                  <a:schemeClr val="tx1"/>
                </a:solidFill>
                <a:cs typeface="+mn-ea"/>
                <a:sym typeface="+mn-lt"/>
              </a:rPr>
              <a:t>Fight detection</a:t>
            </a:r>
            <a:endParaRPr lang="en-US" altLang="zh-CN" sz="1600" dirty="0">
              <a:solidFill>
                <a:schemeClr val="tx1"/>
              </a:solidFill>
              <a:cs typeface="+mn-ea"/>
              <a:sym typeface="+mn-lt"/>
            </a:endParaRPr>
          </a:p>
        </p:txBody>
      </p:sp>
      <p:grpSp>
        <p:nvGrpSpPr>
          <p:cNvPr id="61" name="组合 60">
            <a:extLst>
              <a:ext uri="{FF2B5EF4-FFF2-40B4-BE49-F238E27FC236}">
                <a16:creationId xmlns:a16="http://schemas.microsoft.com/office/drawing/2014/main" id="{AAA46329-7B78-0B42-A795-BAD55D24A347}"/>
              </a:ext>
            </a:extLst>
          </p:cNvPr>
          <p:cNvGrpSpPr/>
          <p:nvPr/>
        </p:nvGrpSpPr>
        <p:grpSpPr>
          <a:xfrm flipH="1">
            <a:off x="3118201" y="5934973"/>
            <a:ext cx="2814953" cy="457670"/>
            <a:chOff x="8827030" y="5568942"/>
            <a:chExt cx="2814953" cy="251904"/>
          </a:xfrm>
        </p:grpSpPr>
        <p:sp>
          <p:nvSpPr>
            <p:cNvPr id="62" name="椭圆 61">
              <a:extLst>
                <a:ext uri="{FF2B5EF4-FFF2-40B4-BE49-F238E27FC236}">
                  <a16:creationId xmlns:a16="http://schemas.microsoft.com/office/drawing/2014/main" id="{EBFC6E18-04A8-9D41-A029-24A00033F99C}"/>
                </a:ext>
              </a:extLst>
            </p:cNvPr>
            <p:cNvSpPr/>
            <p:nvPr/>
          </p:nvSpPr>
          <p:spPr>
            <a:xfrm>
              <a:off x="8827030" y="5765305"/>
              <a:ext cx="99575" cy="55541"/>
            </a:xfrm>
            <a:prstGeom prst="ellipse">
              <a:avLst/>
            </a:prstGeom>
            <a:noFill/>
            <a:ln w="28575">
              <a:solidFill>
                <a:srgbClr val="7E7D8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dirty="0">
                <a:solidFill>
                  <a:schemeClr val="tx1"/>
                </a:solidFill>
                <a:cs typeface="+mn-ea"/>
                <a:sym typeface="+mn-lt"/>
              </a:endParaRPr>
            </a:p>
          </p:txBody>
        </p:sp>
        <p:cxnSp>
          <p:nvCxnSpPr>
            <p:cNvPr id="63" name="连接符: 肘形 9">
              <a:extLst>
                <a:ext uri="{FF2B5EF4-FFF2-40B4-BE49-F238E27FC236}">
                  <a16:creationId xmlns:a16="http://schemas.microsoft.com/office/drawing/2014/main" id="{415DBBDE-8229-724B-97A9-104F6B938AD2}"/>
                </a:ext>
              </a:extLst>
            </p:cNvPr>
            <p:cNvCxnSpPr>
              <a:cxnSpLocks/>
            </p:cNvCxnSpPr>
            <p:nvPr/>
          </p:nvCxnSpPr>
          <p:spPr>
            <a:xfrm flipH="1">
              <a:off x="8926605" y="5568942"/>
              <a:ext cx="2715378" cy="224134"/>
            </a:xfrm>
            <a:prstGeom prst="bentConnector3">
              <a:avLst>
                <a:gd name="adj1" fmla="val 40519"/>
              </a:avLst>
            </a:prstGeom>
            <a:noFill/>
            <a:ln w="28575">
              <a:solidFill>
                <a:srgbClr val="7E7D86"/>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 name="矩形 23"/>
          <p:cNvSpPr/>
          <p:nvPr/>
        </p:nvSpPr>
        <p:spPr>
          <a:xfrm>
            <a:off x="435205" y="330285"/>
            <a:ext cx="6298327"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Smart Box - Behavior Analysis</a:t>
            </a:r>
          </a:p>
        </p:txBody>
      </p:sp>
    </p:spTree>
    <p:extLst>
      <p:ext uri="{BB962C8B-B14F-4D97-AF65-F5344CB8AC3E}">
        <p14:creationId xmlns:p14="http://schemas.microsoft.com/office/powerpoint/2010/main" val="293914169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ttps://gimg2.baidu.com/image_search/src=http%3A%2F%2Fimg.91huoke.com%2Fxxfl%2Fhk91%2Fcustomer%2F53147%2F%2FWKgwFYU0X2SvoBRgCWuORzAEQ4K8PhKD2TV7V4Vr.jpeg&amp;refer=http%3A%2F%2Fimg.91huoke.com&amp;app=2002&amp;size=f9999,10000&amp;q=a80&amp;n=0&amp;g=0n&amp;fmt=auto?sec=1668156440&amp;t=9b0e2ac68ed11b91dcbe61f8069f107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661" y="3962180"/>
            <a:ext cx="4611044" cy="2593711"/>
          </a:xfrm>
          <a:prstGeom prst="rect">
            <a:avLst/>
          </a:prstGeom>
          <a:noFill/>
          <a:extLst>
            <a:ext uri="{909E8E84-426E-40DD-AFC4-6F175D3DCCD1}">
              <a14:hiddenFill xmlns:a14="http://schemas.microsoft.com/office/drawing/2010/main">
                <a:solidFill>
                  <a:srgbClr val="FFFFFF"/>
                </a:solidFill>
              </a14:hiddenFill>
            </a:ext>
          </a:extLst>
        </p:spPr>
      </p:pic>
      <p:sp>
        <p:nvSpPr>
          <p:cNvPr id="30" name="圆角矩形 29"/>
          <p:cNvSpPr/>
          <p:nvPr/>
        </p:nvSpPr>
        <p:spPr>
          <a:xfrm>
            <a:off x="3364834" y="2459044"/>
            <a:ext cx="2210549" cy="142629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1600" dirty="0">
                <a:solidFill>
                  <a:schemeClr val="bg2">
                    <a:lumMod val="25000"/>
                  </a:schemeClr>
                </a:solidFill>
                <a:latin typeface="Segoe UI" panose="020B0502040204020203" pitchFamily="34" charset="0"/>
                <a:cs typeface="Segoe UI" panose="020B0502040204020203" pitchFamily="34" charset="0"/>
              </a:rPr>
              <a:t>Equipment Room</a:t>
            </a:r>
          </a:p>
          <a:p>
            <a:pPr algn="ctr"/>
            <a:r>
              <a:rPr lang="en-US" altLang="zh-CN" sz="1600" b="1" dirty="0">
                <a:solidFill>
                  <a:schemeClr val="accent5"/>
                </a:solidFill>
                <a:latin typeface="Segoe UI" panose="020B0502040204020203" pitchFamily="34" charset="0"/>
                <a:cs typeface="Segoe UI" panose="020B0502040204020203" pitchFamily="34" charset="0"/>
              </a:rPr>
              <a:t>IPSAN</a:t>
            </a:r>
            <a:endParaRPr lang="en-US" altLang="zh-CN" b="1" dirty="0">
              <a:solidFill>
                <a:schemeClr val="accent5"/>
              </a:solidFill>
              <a:latin typeface="Segoe UI" panose="020B0502040204020203" pitchFamily="34" charset="0"/>
              <a:cs typeface="Segoe UI" panose="020B0502040204020203" pitchFamily="34" charset="0"/>
            </a:endParaRPr>
          </a:p>
        </p:txBody>
      </p:sp>
      <p:sp>
        <p:nvSpPr>
          <p:cNvPr id="31" name="圆角矩形 30"/>
          <p:cNvSpPr/>
          <p:nvPr/>
        </p:nvSpPr>
        <p:spPr>
          <a:xfrm>
            <a:off x="644893" y="2452040"/>
            <a:ext cx="2170818" cy="143330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1600" dirty="0">
                <a:solidFill>
                  <a:schemeClr val="bg2">
                    <a:lumMod val="25000"/>
                  </a:schemeClr>
                </a:solidFill>
                <a:latin typeface="Segoe UI" panose="020B0502040204020203" pitchFamily="34" charset="0"/>
                <a:cs typeface="Segoe UI" panose="020B0502040204020203" pitchFamily="34" charset="0"/>
              </a:rPr>
              <a:t>Equipment Room</a:t>
            </a:r>
          </a:p>
          <a:p>
            <a:pPr algn="ctr"/>
            <a:r>
              <a:rPr lang="en-US" altLang="zh-CN" sz="1600" b="1" dirty="0">
                <a:solidFill>
                  <a:schemeClr val="accent5"/>
                </a:solidFill>
                <a:latin typeface="Segoe UI" panose="020B0502040204020203" pitchFamily="34" charset="0"/>
                <a:cs typeface="Segoe UI" panose="020B0502040204020203" pitchFamily="34" charset="0"/>
              </a:rPr>
              <a:t>VMS</a:t>
            </a:r>
            <a:endParaRPr lang="en-US" altLang="zh-CN" b="1" dirty="0">
              <a:solidFill>
                <a:schemeClr val="bg2">
                  <a:lumMod val="50000"/>
                </a:schemeClr>
              </a:solidFill>
              <a:latin typeface="Segoe UI" panose="020B0502040204020203" pitchFamily="34" charset="0"/>
              <a:cs typeface="Segoe UI" panose="020B0502040204020203" pitchFamily="34" charset="0"/>
            </a:endParaRPr>
          </a:p>
          <a:p>
            <a:pPr algn="ctr"/>
            <a:endParaRPr lang="en-US" altLang="zh-CN" b="1" dirty="0">
              <a:solidFill>
                <a:schemeClr val="bg2">
                  <a:lumMod val="50000"/>
                </a:schemeClr>
              </a:solidFill>
            </a:endParaRPr>
          </a:p>
        </p:txBody>
      </p:sp>
      <p:sp>
        <p:nvSpPr>
          <p:cNvPr id="34" name="下箭头 33"/>
          <p:cNvSpPr/>
          <p:nvPr/>
        </p:nvSpPr>
        <p:spPr>
          <a:xfrm>
            <a:off x="1413645" y="3788650"/>
            <a:ext cx="520642" cy="603777"/>
          </a:xfrm>
          <a:prstGeom prst="downArrow">
            <a:avLst/>
          </a:prstGeom>
          <a:solidFill>
            <a:srgbClr val="48A1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下箭头 34"/>
          <p:cNvSpPr/>
          <p:nvPr/>
        </p:nvSpPr>
        <p:spPr>
          <a:xfrm>
            <a:off x="4251730" y="3774748"/>
            <a:ext cx="520642" cy="603776"/>
          </a:xfrm>
          <a:prstGeom prst="downArrow">
            <a:avLst/>
          </a:prstGeom>
          <a:solidFill>
            <a:srgbClr val="48A1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a:extLst>
              <a:ext uri="{FF2B5EF4-FFF2-40B4-BE49-F238E27FC236}">
                <a16:creationId xmlns:a16="http://schemas.microsoft.com/office/drawing/2014/main" id="{E2401386-6966-4EAF-881A-338AB8406E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504"/>
          <a:stretch/>
        </p:blipFill>
        <p:spPr>
          <a:xfrm>
            <a:off x="3455583" y="3072913"/>
            <a:ext cx="1960586" cy="1066948"/>
          </a:xfrm>
          <a:prstGeom prst="rect">
            <a:avLst/>
          </a:prstGeom>
          <a:effectLst>
            <a:outerShdw blurRad="50800" dist="38100" dir="2700000" algn="tl" rotWithShape="0">
              <a:prstClr val="black">
                <a:alpha val="40000"/>
              </a:prstClr>
            </a:outerShdw>
          </a:effectLst>
        </p:spPr>
      </p:pic>
      <p:pic>
        <p:nvPicPr>
          <p:cNvPr id="37" name="图片 36"/>
          <p:cNvPicPr>
            <a:picLocks noChangeAspect="1"/>
          </p:cNvPicPr>
          <p:nvPr/>
        </p:nvPicPr>
        <p:blipFill rotWithShape="1">
          <a:blip r:embed="rId5" cstate="print">
            <a:extLst>
              <a:ext uri="{28A0092B-C50C-407E-A947-70E740481C1C}">
                <a14:useLocalDpi xmlns:a14="http://schemas.microsoft.com/office/drawing/2010/main" val="0"/>
              </a:ext>
            </a:extLst>
          </a:blip>
          <a:srcRect l="15991" t="39834" r="16796" b="8203"/>
          <a:stretch/>
        </p:blipFill>
        <p:spPr>
          <a:xfrm>
            <a:off x="805708" y="3012618"/>
            <a:ext cx="1736516" cy="769134"/>
          </a:xfrm>
          <a:prstGeom prst="rect">
            <a:avLst/>
          </a:prstGeom>
        </p:spPr>
      </p:pic>
      <p:sp>
        <p:nvSpPr>
          <p:cNvPr id="2" name="文本框 1"/>
          <p:cNvSpPr txBox="1"/>
          <p:nvPr/>
        </p:nvSpPr>
        <p:spPr>
          <a:xfrm>
            <a:off x="520055" y="812946"/>
            <a:ext cx="5653873" cy="1477328"/>
          </a:xfrm>
          <a:prstGeom prst="rect">
            <a:avLst/>
          </a:prstGeom>
          <a:noFill/>
        </p:spPr>
        <p:txBody>
          <a:bodyPr wrap="square" rtlCol="0">
            <a:spAutoFit/>
          </a:bodyPr>
          <a:lstStyle/>
          <a:p>
            <a:r>
              <a:rPr lang="en-US" altLang="zh-CN" dirty="0">
                <a:solidFill>
                  <a:schemeClr val="tx1">
                    <a:lumMod val="65000"/>
                    <a:lumOff val="35000"/>
                  </a:schemeClr>
                </a:solidFill>
                <a:latin typeface="Calibri" panose="020F0502020204030204" pitchFamily="34" charset="0"/>
                <a:cs typeface="Calibri" panose="020F0502020204030204" pitchFamily="34" charset="0"/>
              </a:rPr>
              <a:t>The headquarters command center consists of two parts: </a:t>
            </a:r>
            <a:r>
              <a:rPr lang="en-US" altLang="zh-CN" b="1" dirty="0">
                <a:solidFill>
                  <a:schemeClr val="tx1">
                    <a:lumMod val="65000"/>
                    <a:lumOff val="35000"/>
                  </a:schemeClr>
                </a:solidFill>
                <a:latin typeface="Calibri" panose="020F0502020204030204" pitchFamily="34" charset="0"/>
                <a:cs typeface="Calibri" panose="020F0502020204030204" pitchFamily="34" charset="0"/>
              </a:rPr>
              <a:t>Security Control Room</a:t>
            </a:r>
            <a:r>
              <a:rPr lang="en-US" altLang="zh-CN" dirty="0">
                <a:solidFill>
                  <a:schemeClr val="tx1">
                    <a:lumMod val="65000"/>
                    <a:lumOff val="35000"/>
                  </a:schemeClr>
                </a:solidFill>
                <a:latin typeface="Calibri" panose="020F0502020204030204" pitchFamily="34" charset="0"/>
                <a:cs typeface="Calibri" panose="020F0502020204030204" pitchFamily="34" charset="0"/>
              </a:rPr>
              <a:t> and </a:t>
            </a:r>
            <a:r>
              <a:rPr lang="en-US" altLang="zh-CN" b="1" dirty="0">
                <a:solidFill>
                  <a:schemeClr val="tx1">
                    <a:lumMod val="65000"/>
                    <a:lumOff val="35000"/>
                  </a:schemeClr>
                </a:solidFill>
                <a:latin typeface="Calibri" panose="020F0502020204030204" pitchFamily="34" charset="0"/>
                <a:cs typeface="Calibri" panose="020F0502020204030204" pitchFamily="34" charset="0"/>
              </a:rPr>
              <a:t>Equipment room</a:t>
            </a:r>
            <a:r>
              <a:rPr lang="en-US" altLang="zh-CN" dirty="0">
                <a:solidFill>
                  <a:schemeClr val="tx1">
                    <a:lumMod val="65000"/>
                    <a:lumOff val="35000"/>
                  </a:schemeClr>
                </a:solidFill>
                <a:latin typeface="Calibri" panose="020F0502020204030204" pitchFamily="34" charset="0"/>
                <a:cs typeface="Calibri" panose="020F0502020204030204" pitchFamily="34" charset="0"/>
              </a:rPr>
              <a:t>.</a:t>
            </a:r>
          </a:p>
          <a:p>
            <a:r>
              <a:rPr lang="en-US" altLang="zh-CN" dirty="0">
                <a:solidFill>
                  <a:schemeClr val="tx1">
                    <a:lumMod val="65000"/>
                    <a:lumOff val="35000"/>
                  </a:schemeClr>
                </a:solidFill>
                <a:latin typeface="Calibri" panose="020F0502020204030204" pitchFamily="34" charset="0"/>
                <a:cs typeface="Calibri" panose="020F0502020204030204" pitchFamily="34" charset="0"/>
              </a:rPr>
              <a:t>Managers and security personnel can get real-time video, receive alarm information, and investigate all security situations in the commander center.</a:t>
            </a:r>
          </a:p>
        </p:txBody>
      </p:sp>
      <p:sp>
        <p:nvSpPr>
          <p:cNvPr id="23" name="矩形 22"/>
          <p:cNvSpPr/>
          <p:nvPr/>
        </p:nvSpPr>
        <p:spPr>
          <a:xfrm>
            <a:off x="467636" y="268047"/>
            <a:ext cx="3629520"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Equipment Room</a:t>
            </a:r>
          </a:p>
        </p:txBody>
      </p:sp>
      <p:sp>
        <p:nvSpPr>
          <p:cNvPr id="29" name="文本框 28"/>
          <p:cNvSpPr txBox="1"/>
          <p:nvPr/>
        </p:nvSpPr>
        <p:spPr>
          <a:xfrm>
            <a:off x="6273557" y="1718892"/>
            <a:ext cx="5617269" cy="1846659"/>
          </a:xfrm>
          <a:prstGeom prst="rect">
            <a:avLst/>
          </a:prstGeom>
          <a:noFill/>
        </p:spPr>
        <p:txBody>
          <a:bodyPr wrap="square" rtlCol="0">
            <a:spAutoFit/>
          </a:bodyPr>
          <a:lstStyle/>
          <a:p>
            <a:r>
              <a:rPr lang="en-US" altLang="zh-CN" b="1" dirty="0">
                <a:latin typeface="Calibri" panose="020F0502020204030204" pitchFamily="34" charset="0"/>
                <a:cs typeface="Calibri" panose="020F0502020204030204" pitchFamily="34" charset="0"/>
              </a:rPr>
              <a:t>Unicorn</a:t>
            </a:r>
            <a:r>
              <a:rPr lang="en-US" altLang="zh-CN" sz="1600" dirty="0">
                <a:latin typeface="Calibri" panose="020F0502020204030204" pitchFamily="34" charset="0"/>
                <a:cs typeface="Calibri" panose="020F0502020204030204" pitchFamily="34" charset="0"/>
              </a:rPr>
              <a:t> is an integrated surveillance platform that can manage various devices such as IP Camera, NVR, Decoder, Disk Enclosure, IP Storage and other devices. Unicorn has adopted audio/video compression and decompression, embedded system, storage, network and technologies, it is suitable for large-scale security surveillance scenarios, such as managing all branches at the bank headquarters.</a:t>
            </a:r>
          </a:p>
        </p:txBody>
      </p:sp>
      <p:sp>
        <p:nvSpPr>
          <p:cNvPr id="33" name="文本框 32"/>
          <p:cNvSpPr txBox="1"/>
          <p:nvPr/>
        </p:nvSpPr>
        <p:spPr>
          <a:xfrm>
            <a:off x="6193830" y="4760420"/>
            <a:ext cx="5616577" cy="1600438"/>
          </a:xfrm>
          <a:prstGeom prst="rect">
            <a:avLst/>
          </a:prstGeom>
          <a:noFill/>
        </p:spPr>
        <p:txBody>
          <a:bodyPr wrap="square" rtlCol="0">
            <a:spAutoFit/>
          </a:bodyPr>
          <a:lstStyle/>
          <a:p>
            <a:r>
              <a:rPr lang="en-US" altLang="zh-CN" b="1" dirty="0">
                <a:latin typeface="Calibri" panose="020F0502020204030204" pitchFamily="34" charset="0"/>
                <a:cs typeface="Calibri" panose="020F0502020204030204" pitchFamily="34" charset="0"/>
              </a:rPr>
              <a:t>IPSAN </a:t>
            </a:r>
            <a:r>
              <a:rPr lang="en-US" altLang="zh-CN" sz="1600" dirty="0">
                <a:latin typeface="Calibri" panose="020F0502020204030204" pitchFamily="34" charset="0"/>
                <a:cs typeface="Calibri" panose="020F0502020204030204" pitchFamily="34" charset="0"/>
              </a:rPr>
              <a:t>is a unified network storage device developed specifically for video security with high performance and reliability. IPSAN adopts a unique hardware structure and combines a large number of storage technologies, including many </a:t>
            </a:r>
            <a:r>
              <a:rPr lang="en-US" altLang="zh-CN" sz="1600" dirty="0" err="1">
                <a:latin typeface="Calibri" panose="020F0502020204030204" pitchFamily="34" charset="0"/>
                <a:cs typeface="Calibri" panose="020F0502020204030204" pitchFamily="34" charset="0"/>
              </a:rPr>
              <a:t>Uniview</a:t>
            </a:r>
            <a:r>
              <a:rPr lang="en-US" altLang="zh-CN" sz="1600" dirty="0">
                <a:latin typeface="Calibri" panose="020F0502020204030204" pitchFamily="34" charset="0"/>
                <a:cs typeface="Calibri" panose="020F0502020204030204" pitchFamily="34" charset="0"/>
              </a:rPr>
              <a:t> patented technologies, so it can prevent data loss and ensure the stability of the service in the storage strategy.</a:t>
            </a:r>
          </a:p>
        </p:txBody>
      </p:sp>
      <p:pic>
        <p:nvPicPr>
          <p:cNvPr id="42" name="图片 41"/>
          <p:cNvPicPr>
            <a:picLocks noChangeAspect="1"/>
          </p:cNvPicPr>
          <p:nvPr/>
        </p:nvPicPr>
        <p:blipFill rotWithShape="1">
          <a:blip r:embed="rId5" cstate="print">
            <a:extLst>
              <a:ext uri="{28A0092B-C50C-407E-A947-70E740481C1C}">
                <a14:useLocalDpi xmlns:a14="http://schemas.microsoft.com/office/drawing/2010/main" val="0"/>
              </a:ext>
            </a:extLst>
          </a:blip>
          <a:srcRect l="15991" t="39834" r="16796" b="8203"/>
          <a:stretch/>
        </p:blipFill>
        <p:spPr>
          <a:xfrm>
            <a:off x="6273557" y="799618"/>
            <a:ext cx="1736516" cy="769134"/>
          </a:xfrm>
          <a:prstGeom prst="rect">
            <a:avLst/>
          </a:prstGeom>
        </p:spPr>
      </p:pic>
      <p:pic>
        <p:nvPicPr>
          <p:cNvPr id="43" name="图片 42">
            <a:extLst>
              <a:ext uri="{FF2B5EF4-FFF2-40B4-BE49-F238E27FC236}">
                <a16:creationId xmlns:a16="http://schemas.microsoft.com/office/drawing/2014/main" id="{E2401386-6966-4EAF-881A-338AB8406E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504"/>
          <a:stretch/>
        </p:blipFill>
        <p:spPr>
          <a:xfrm>
            <a:off x="6114342" y="3885341"/>
            <a:ext cx="1960586" cy="1066948"/>
          </a:xfrm>
          <a:prstGeom prst="rect">
            <a:avLst/>
          </a:prstGeom>
          <a:effectLst>
            <a:outerShdw blurRad="50800" dist="38100" dir="2700000" algn="tl" rotWithShape="0">
              <a:prstClr val="black">
                <a:alpha val="40000"/>
              </a:prstClr>
            </a:outerShdw>
          </a:effectLst>
        </p:spPr>
      </p:pic>
      <p:cxnSp>
        <p:nvCxnSpPr>
          <p:cNvPr id="49" name="直接连接符 48"/>
          <p:cNvCxnSpPr/>
          <p:nvPr/>
        </p:nvCxnSpPr>
        <p:spPr>
          <a:xfrm>
            <a:off x="8091484" y="3965979"/>
            <a:ext cx="0" cy="578037"/>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cxnSp>
        <p:nvCxnSpPr>
          <p:cNvPr id="50" name="直接连接符 49"/>
          <p:cNvCxnSpPr/>
          <p:nvPr/>
        </p:nvCxnSpPr>
        <p:spPr>
          <a:xfrm>
            <a:off x="8065020" y="896532"/>
            <a:ext cx="0" cy="603640"/>
          </a:xfrm>
          <a:prstGeom prst="line">
            <a:avLst/>
          </a:prstGeom>
          <a:ln w="28575">
            <a:solidFill>
              <a:schemeClr val="accent5">
                <a:lumMod val="75000"/>
              </a:schemeClr>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51" name="矩形 50"/>
          <p:cNvSpPr/>
          <p:nvPr/>
        </p:nvSpPr>
        <p:spPr>
          <a:xfrm>
            <a:off x="8119967" y="894135"/>
            <a:ext cx="4264169" cy="686470"/>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 Unicorn</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VMS (Video management server) </a:t>
            </a:r>
          </a:p>
        </p:txBody>
      </p:sp>
      <p:sp>
        <p:nvSpPr>
          <p:cNvPr id="52" name="矩形 51"/>
          <p:cNvSpPr/>
          <p:nvPr/>
        </p:nvSpPr>
        <p:spPr>
          <a:xfrm>
            <a:off x="8146431" y="3903497"/>
            <a:ext cx="3814245" cy="701731"/>
          </a:xfrm>
          <a:prstGeom prst="rect">
            <a:avLst/>
          </a:prstGeom>
        </p:spPr>
        <p:txBody>
          <a:bodyPr wrap="square">
            <a:spAutoFit/>
          </a:bodyPr>
          <a:lstStyle/>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UNV </a:t>
            </a:r>
          </a:p>
          <a:p>
            <a:pPr>
              <a:lnSpc>
                <a:spcPct val="110000"/>
              </a:lnSpc>
            </a:pPr>
            <a:r>
              <a:rPr lang="en-US" altLang="zh-CN" b="1" dirty="0">
                <a:solidFill>
                  <a:schemeClr val="bg2">
                    <a:lumMod val="25000"/>
                  </a:schemeClr>
                </a:solidFill>
                <a:latin typeface="Calibri" panose="020F0502020204030204" pitchFamily="34" charset="0"/>
                <a:cs typeface="Calibri" panose="020F0502020204030204" pitchFamily="34" charset="0"/>
              </a:rPr>
              <a:t>IPSAN - Network storage device </a:t>
            </a:r>
          </a:p>
        </p:txBody>
      </p:sp>
      <p:grpSp>
        <p:nvGrpSpPr>
          <p:cNvPr id="60" name="组合 59">
            <a:extLst>
              <a:ext uri="{FF2B5EF4-FFF2-40B4-BE49-F238E27FC236}">
                <a16:creationId xmlns:a16="http://schemas.microsoft.com/office/drawing/2014/main" id="{54A7736B-7159-5C11-C442-6C7531FBA60D}"/>
              </a:ext>
            </a:extLst>
          </p:cNvPr>
          <p:cNvGrpSpPr/>
          <p:nvPr/>
        </p:nvGrpSpPr>
        <p:grpSpPr>
          <a:xfrm>
            <a:off x="639145" y="2419751"/>
            <a:ext cx="2209209" cy="1483745"/>
            <a:chOff x="432396" y="1815848"/>
            <a:chExt cx="5854294" cy="2994253"/>
          </a:xfrm>
        </p:grpSpPr>
        <p:sp>
          <p:nvSpPr>
            <p:cNvPr id="61" name="ïśḷíḍè">
              <a:extLst>
                <a:ext uri="{FF2B5EF4-FFF2-40B4-BE49-F238E27FC236}">
                  <a16:creationId xmlns:a16="http://schemas.microsoft.com/office/drawing/2014/main" id="{B8E15E34-2893-A7CA-83DF-DB3D6F38AAEA}"/>
                </a:ext>
              </a:extLst>
            </p:cNvPr>
            <p:cNvSpPr/>
            <p:nvPr/>
          </p:nvSpPr>
          <p:spPr>
            <a:xfrm>
              <a:off x="432398" y="1817511"/>
              <a:ext cx="5854292" cy="2992590"/>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cxnSp>
          <p:nvCxnSpPr>
            <p:cNvPr id="62"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63"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64"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65"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72" name="组合 71">
            <a:extLst>
              <a:ext uri="{FF2B5EF4-FFF2-40B4-BE49-F238E27FC236}">
                <a16:creationId xmlns:a16="http://schemas.microsoft.com/office/drawing/2014/main" id="{54A7736B-7159-5C11-C442-6C7531FBA60D}"/>
              </a:ext>
            </a:extLst>
          </p:cNvPr>
          <p:cNvGrpSpPr/>
          <p:nvPr/>
        </p:nvGrpSpPr>
        <p:grpSpPr>
          <a:xfrm>
            <a:off x="3365365" y="2419751"/>
            <a:ext cx="2209209" cy="1483745"/>
            <a:chOff x="432396" y="1815848"/>
            <a:chExt cx="5854294" cy="2994253"/>
          </a:xfrm>
        </p:grpSpPr>
        <p:sp>
          <p:nvSpPr>
            <p:cNvPr id="73" name="ïśḷíḍè">
              <a:extLst>
                <a:ext uri="{FF2B5EF4-FFF2-40B4-BE49-F238E27FC236}">
                  <a16:creationId xmlns:a16="http://schemas.microsoft.com/office/drawing/2014/main" id="{B8E15E34-2893-A7CA-83DF-DB3D6F38AAEA}"/>
                </a:ext>
              </a:extLst>
            </p:cNvPr>
            <p:cNvSpPr/>
            <p:nvPr/>
          </p:nvSpPr>
          <p:spPr>
            <a:xfrm>
              <a:off x="432398" y="1817511"/>
              <a:ext cx="5854292" cy="2992590"/>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cxnSp>
          <p:nvCxnSpPr>
            <p:cNvPr id="74"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75"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76"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77"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4858584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gimg2.baidu.com/image_search/src=http%3A%2F%2Fx0.ifengimg.com%2Fucms%2F2020_45%2FDA9A28FF47D2D1E7EF43C9962A8D79E2ED1A6B04_w1920_h1344.jpg&amp;refer=http%3A%2F%2Fx0.ifengimg.com&amp;app=2002&amp;size=f9999,10000&amp;q=a80&amp;n=0&amp;g=0n&amp;fmt=auto?sec=1668156286&amp;t=ff2ed09e857cf19821249abb4b38b02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318" y="885717"/>
            <a:ext cx="5923593" cy="4146516"/>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584581" y="2214563"/>
            <a:ext cx="5043487" cy="1071562"/>
          </a:xfrm>
          <a:prstGeom prst="rect">
            <a:avLst/>
          </a:prstGeom>
          <a:no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7" name="直接连接符 6"/>
          <p:cNvCxnSpPr/>
          <p:nvPr/>
        </p:nvCxnSpPr>
        <p:spPr>
          <a:xfrm flipV="1">
            <a:off x="8628068" y="1243013"/>
            <a:ext cx="211894" cy="971550"/>
          </a:xfrm>
          <a:prstGeom prst="line">
            <a:avLst/>
          </a:prstGeom>
          <a:no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8839962" y="1243013"/>
            <a:ext cx="545134" cy="0"/>
          </a:xfrm>
          <a:prstGeom prst="line">
            <a:avLst/>
          </a:prstGeom>
          <a:noFill/>
          <a:ln w="28575">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cxnSp>
      <p:sp>
        <p:nvSpPr>
          <p:cNvPr id="13" name="矩形 12"/>
          <p:cNvSpPr/>
          <p:nvPr/>
        </p:nvSpPr>
        <p:spPr>
          <a:xfrm>
            <a:off x="3870331" y="3328985"/>
            <a:ext cx="828675" cy="546319"/>
          </a:xfrm>
          <a:prstGeom prst="rect">
            <a:avLst/>
          </a:prstGeom>
          <a:no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4" name="直接连接符 13"/>
          <p:cNvCxnSpPr/>
          <p:nvPr/>
        </p:nvCxnSpPr>
        <p:spPr>
          <a:xfrm flipV="1">
            <a:off x="3698881" y="3875304"/>
            <a:ext cx="171450" cy="525246"/>
          </a:xfrm>
          <a:prstGeom prst="line">
            <a:avLst/>
          </a:prstGeom>
          <a:no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8" name="圆角矩形 17"/>
          <p:cNvSpPr/>
          <p:nvPr/>
        </p:nvSpPr>
        <p:spPr>
          <a:xfrm>
            <a:off x="9233370" y="851436"/>
            <a:ext cx="2673429" cy="58208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2">
                    <a:lumMod val="25000"/>
                  </a:schemeClr>
                </a:solidFill>
                <a:latin typeface="Calibri" panose="020F0502020204030204" pitchFamily="34" charset="0"/>
                <a:cs typeface="Calibri" panose="020F0502020204030204" pitchFamily="34" charset="0"/>
              </a:rPr>
              <a:t>Video</a:t>
            </a:r>
            <a:r>
              <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 </a:t>
            </a:r>
            <a:r>
              <a:rPr lang="en-US" altLang="zh-CN" b="1" dirty="0">
                <a:solidFill>
                  <a:schemeClr val="bg2">
                    <a:lumMod val="25000"/>
                  </a:schemeClr>
                </a:solidFill>
                <a:latin typeface="Calibri" panose="020F0502020204030204" pitchFamily="34" charset="0"/>
                <a:cs typeface="Calibri" panose="020F0502020204030204" pitchFamily="34" charset="0"/>
              </a:rPr>
              <a:t>Wall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zh-CN" sz="14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The video wall is designed to achieve intelligent operation, maintenance, and supervision of the entire integrated security system. The video wall can allow multiple people to watch the same interface together, and can be freely spliced and converted according to specific requirements.</a:t>
            </a: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High reliability design</a:t>
            </a:r>
            <a:endParaRPr kumimoji="0" lang="zh-CN"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Support special splicing compensation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Support screen to prevent cauterizing, image flip</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White balance adjustment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Low maintenance cost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rPr>
              <a:t>24/7 continuous operation</a:t>
            </a:r>
            <a:endParaRPr kumimoji="0" lang="zh-CN"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p:txBody>
      </p:sp>
      <p:sp>
        <p:nvSpPr>
          <p:cNvPr id="20" name="圆角矩形 19"/>
          <p:cNvSpPr/>
          <p:nvPr/>
        </p:nvSpPr>
        <p:spPr>
          <a:xfrm>
            <a:off x="200025" y="851436"/>
            <a:ext cx="2659156" cy="58208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2">
                    <a:lumMod val="25000"/>
                  </a:schemeClr>
                </a:solidFill>
                <a:latin typeface="Calibri" panose="020F0502020204030204" pitchFamily="34" charset="0"/>
                <a:cs typeface="Calibri" panose="020F0502020204030204" pitchFamily="34" charset="0"/>
              </a:rPr>
              <a:t>CCTV</a:t>
            </a:r>
            <a:r>
              <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 </a:t>
            </a:r>
            <a:r>
              <a:rPr lang="en-US" altLang="zh-CN" b="1" dirty="0">
                <a:solidFill>
                  <a:schemeClr val="bg2">
                    <a:lumMod val="25000"/>
                  </a:schemeClr>
                </a:solidFill>
                <a:latin typeface="Calibri" panose="020F0502020204030204" pitchFamily="34" charset="0"/>
                <a:cs typeface="Calibri" panose="020F0502020204030204" pitchFamily="34" charset="0"/>
              </a:rPr>
              <a:t>Monitor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zh-CN" sz="14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Dedicated monitor for monitoring, supporting 24/7 long-term uninterrupted operation.</a:t>
            </a: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6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2">
                    <a:lumMod val="25000"/>
                  </a:schemeClr>
                </a:solidFill>
                <a:latin typeface="Calibri" panose="020F0502020204030204" pitchFamily="34" charset="0"/>
                <a:cs typeface="Calibri" panose="020F0502020204030204" pitchFamily="34" charset="0"/>
              </a:rPr>
              <a:t>PC</a:t>
            </a:r>
            <a:r>
              <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 </a:t>
            </a:r>
            <a:r>
              <a:rPr lang="en-US" altLang="zh-CN" b="1" dirty="0">
                <a:solidFill>
                  <a:schemeClr val="bg2">
                    <a:lumMod val="25000"/>
                  </a:schemeClr>
                </a:solidFill>
                <a:latin typeface="Calibri" panose="020F0502020204030204" pitchFamily="34" charset="0"/>
                <a:cs typeface="Calibri" panose="020F0502020204030204" pitchFamily="34" charset="0"/>
              </a:rPr>
              <a:t>Client</a:t>
            </a:r>
            <a:r>
              <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 </a:t>
            </a:r>
            <a:r>
              <a:rPr lang="en-US" altLang="zh-CN" b="1" dirty="0">
                <a:solidFill>
                  <a:schemeClr val="bg2">
                    <a:lumMod val="25000"/>
                  </a:schemeClr>
                </a:solidFill>
                <a:latin typeface="Calibri" panose="020F0502020204030204" pitchFamily="34" charset="0"/>
                <a:cs typeface="Calibri" panose="020F0502020204030204" pitchFamily="34" charset="0"/>
              </a:rPr>
              <a:t>software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zh-CN" sz="14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rPr>
              <a:t>The PC client software specifically designed for the Integrated security platform, which is fast to install, simple to use, and fully meets the requirements of security personnel.</a:t>
            </a:r>
            <a:endParaRPr kumimoji="0" lang="en-US" altLang="zh-CN" sz="1800" b="1" i="0" u="none" strike="noStrike" kern="1200" cap="none" spc="0" normalizeH="0" baseline="0" noProof="0" dirty="0">
              <a:ln>
                <a:noFill/>
              </a:ln>
              <a:solidFill>
                <a:srgbClr val="E7E6E6">
                  <a:lumMod val="50000"/>
                </a:srgbClr>
              </a:solidFill>
              <a:effectLst/>
              <a:uLnTx/>
              <a:uFillTx/>
              <a:latin typeface="Calibri" panose="020F0502020204030204"/>
              <a:ea typeface="宋体" panose="02010600030101010101" pitchFamily="2" charset="-122"/>
              <a:cs typeface="+mn-cs"/>
            </a:endParaRPr>
          </a:p>
        </p:txBody>
      </p:sp>
      <p:sp>
        <p:nvSpPr>
          <p:cNvPr id="23" name="圆角矩形 22"/>
          <p:cNvSpPr/>
          <p:nvPr/>
        </p:nvSpPr>
        <p:spPr>
          <a:xfrm>
            <a:off x="3079290" y="5080091"/>
            <a:ext cx="5972566" cy="15921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2">
                    <a:lumMod val="25000"/>
                  </a:schemeClr>
                </a:solidFill>
                <a:latin typeface="Calibri" panose="020F0502020204030204" pitchFamily="34" charset="0"/>
                <a:cs typeface="Calibri" panose="020F0502020204030204" pitchFamily="34" charset="0"/>
              </a:rPr>
              <a:t>Decoder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a:p>
            <a:pPr>
              <a:spcAft>
                <a:spcPts val="600"/>
              </a:spcAft>
            </a:pPr>
            <a:r>
              <a:rPr lang="en-US" altLang="zh-CN" sz="1400" b="1" dirty="0">
                <a:solidFill>
                  <a:srgbClr val="E7E6E6">
                    <a:lumMod val="50000"/>
                  </a:srgbClr>
                </a:solidFill>
                <a:latin typeface="Calibri" panose="020F0502020204030204"/>
                <a:ea typeface="宋体" panose="02010600030101010101" pitchFamily="2" charset="-122"/>
              </a:rPr>
              <a:t>Embedded Linux OS ensures 24/7 stable operation and prevents hackers and viruses, Supports 48-ch 1080P@30 videos decoding capability. Supports window opening, roaming and picture-in-picture.</a:t>
            </a:r>
            <a:endParaRPr lang="zh-CN" altLang="zh-CN" sz="1400" b="1" dirty="0">
              <a:solidFill>
                <a:srgbClr val="E7E6E6">
                  <a:lumMod val="50000"/>
                </a:srgbClr>
              </a:solidFill>
              <a:latin typeface="Calibri" panose="020F0502020204030204"/>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400" b="1" dirty="0">
              <a:solidFill>
                <a:srgbClr val="E7E6E6">
                  <a:lumMod val="50000"/>
                </a:srgbClr>
              </a:solidFill>
              <a:latin typeface="Calibri" panose="020F0502020204030204"/>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prstClr val="black">
                  <a:lumMod val="50000"/>
                  <a:lumOff val="50000"/>
                </a:prstClr>
              </a:solidFill>
              <a:effectLst/>
              <a:uLnTx/>
              <a:uFillTx/>
              <a:latin typeface="Calibri" panose="020F0502020204030204"/>
              <a:ea typeface="宋体" panose="02010600030101010101" pitchFamily="2" charset="-122"/>
              <a:cs typeface="+mn-cs"/>
            </a:endParaRPr>
          </a:p>
        </p:txBody>
      </p:sp>
      <p:pic>
        <p:nvPicPr>
          <p:cNvPr id="22" name="图片 21" descr="C:\Users\f08147\Desktop\ADU87XX-E@V3\0235C5MKXR_V0\0235C5MKXR_V0\ADU8712-E@V2-12路输出综合显示控制设备-国内版-UNV\0235C5MKXR-F.png"/>
          <p:cNvPicPr/>
          <p:nvPr/>
        </p:nvPicPr>
        <p:blipFill rotWithShape="1">
          <a:blip r:embed="rId4" cstate="print">
            <a:extLst>
              <a:ext uri="{28A0092B-C50C-407E-A947-70E740481C1C}">
                <a14:useLocalDpi xmlns:a14="http://schemas.microsoft.com/office/drawing/2010/main" val="0"/>
              </a:ext>
            </a:extLst>
          </a:blip>
          <a:srcRect l="9640" t="45280" r="13261" b="26841"/>
          <a:stretch/>
        </p:blipFill>
        <p:spPr bwMode="auto">
          <a:xfrm>
            <a:off x="5308795" y="5504413"/>
            <a:ext cx="1513555" cy="348302"/>
          </a:xfrm>
          <a:prstGeom prst="rect">
            <a:avLst/>
          </a:prstGeom>
          <a:noFill/>
          <a:ln>
            <a:noFill/>
          </a:ln>
          <a:extLst>
            <a:ext uri="{53640926-AAD7-44D8-BBD7-CCE9431645EC}">
              <a14:shadowObscured xmlns:a14="http://schemas.microsoft.com/office/drawing/2010/main"/>
            </a:ext>
          </a:extLst>
        </p:spPr>
      </p:pic>
      <p:pic>
        <p:nvPicPr>
          <p:cNvPr id="21" name="图片 20" descr="C:\Users\l03714\Desktop\LCD拼接显示单元彩页海外实物.png"/>
          <p:cNvPicPr/>
          <p:nvPr/>
        </p:nvPicPr>
        <p:blipFill rotWithShape="1">
          <a:blip r:embed="rId5" cstate="print">
            <a:extLst>
              <a:ext uri="{28A0092B-C50C-407E-A947-70E740481C1C}">
                <a14:useLocalDpi xmlns:a14="http://schemas.microsoft.com/office/drawing/2010/main" val="0"/>
              </a:ext>
            </a:extLst>
          </a:blip>
          <a:srcRect l="12080" t="3591" r="14835" b="4238"/>
          <a:stretch/>
        </p:blipFill>
        <p:spPr bwMode="auto">
          <a:xfrm>
            <a:off x="10106160" y="1286665"/>
            <a:ext cx="1042147" cy="884246"/>
          </a:xfrm>
          <a:prstGeom prst="rect">
            <a:avLst/>
          </a:prstGeom>
          <a:noFill/>
          <a:ln>
            <a:noFill/>
          </a:ln>
        </p:spPr>
      </p:pic>
      <p:sp>
        <p:nvSpPr>
          <p:cNvPr id="6" name="Rectangle 2"/>
          <p:cNvSpPr>
            <a:spLocks noChangeArrowheads="1"/>
          </p:cNvSpPr>
          <p:nvPr/>
        </p:nvSpPr>
        <p:spPr bwMode="auto">
          <a:xfrm>
            <a:off x="-10160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pic>
        <p:nvPicPr>
          <p:cNvPr id="1025" name="Picture 1"/>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 b="25692"/>
          <a:stretch/>
        </p:blipFill>
        <p:spPr bwMode="auto">
          <a:xfrm>
            <a:off x="674760" y="3873789"/>
            <a:ext cx="1709686" cy="1044000"/>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descr="E:\工作\A-资料更新\彩页\2023\0227\MW3224-V.png"/>
          <p:cNvPicPr/>
          <p:nvPr/>
        </p:nvPicPr>
        <p:blipFill rotWithShape="1">
          <a:blip r:embed="rId7" cstate="print">
            <a:extLst>
              <a:ext uri="{28A0092B-C50C-407E-A947-70E740481C1C}">
                <a14:useLocalDpi xmlns:a14="http://schemas.microsoft.com/office/drawing/2010/main" val="0"/>
              </a:ext>
            </a:extLst>
          </a:blip>
          <a:srcRect l="21075" t="12802" r="30587" b="3589"/>
          <a:stretch/>
        </p:blipFill>
        <p:spPr bwMode="auto">
          <a:xfrm>
            <a:off x="775878" y="1286665"/>
            <a:ext cx="1431019" cy="1184292"/>
          </a:xfrm>
          <a:prstGeom prst="rect">
            <a:avLst/>
          </a:prstGeom>
          <a:noFill/>
          <a:ln>
            <a:noFill/>
          </a:ln>
        </p:spPr>
      </p:pic>
      <p:sp>
        <p:nvSpPr>
          <p:cNvPr id="24" name="矩形 23"/>
          <p:cNvSpPr/>
          <p:nvPr/>
        </p:nvSpPr>
        <p:spPr>
          <a:xfrm>
            <a:off x="467636" y="249868"/>
            <a:ext cx="4674293"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Security Control Room</a:t>
            </a:r>
          </a:p>
        </p:txBody>
      </p:sp>
      <p:grpSp>
        <p:nvGrpSpPr>
          <p:cNvPr id="31" name="组合 30">
            <a:extLst>
              <a:ext uri="{FF2B5EF4-FFF2-40B4-BE49-F238E27FC236}">
                <a16:creationId xmlns:a16="http://schemas.microsoft.com/office/drawing/2014/main" id="{54A7736B-7159-5C11-C442-6C7531FBA60D}"/>
              </a:ext>
            </a:extLst>
          </p:cNvPr>
          <p:cNvGrpSpPr/>
          <p:nvPr/>
        </p:nvGrpSpPr>
        <p:grpSpPr>
          <a:xfrm>
            <a:off x="3079291" y="5211124"/>
            <a:ext cx="5972566" cy="1461139"/>
            <a:chOff x="432396" y="1815848"/>
            <a:chExt cx="5854294" cy="2994253"/>
          </a:xfrm>
        </p:grpSpPr>
        <p:sp>
          <p:nvSpPr>
            <p:cNvPr id="32" name="ïśḷíḍè">
              <a:extLst>
                <a:ext uri="{FF2B5EF4-FFF2-40B4-BE49-F238E27FC236}">
                  <a16:creationId xmlns:a16="http://schemas.microsoft.com/office/drawing/2014/main" id="{B8E15E34-2893-A7CA-83DF-DB3D6F38AAEA}"/>
                </a:ext>
              </a:extLst>
            </p:cNvPr>
            <p:cNvSpPr/>
            <p:nvPr/>
          </p:nvSpPr>
          <p:spPr>
            <a:xfrm>
              <a:off x="432398" y="1817511"/>
              <a:ext cx="5854292" cy="2992590"/>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cxnSp>
          <p:nvCxnSpPr>
            <p:cNvPr id="33"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4"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5"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6"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组合 36">
            <a:extLst>
              <a:ext uri="{FF2B5EF4-FFF2-40B4-BE49-F238E27FC236}">
                <a16:creationId xmlns:a16="http://schemas.microsoft.com/office/drawing/2014/main" id="{54A7736B-7159-5C11-C442-6C7531FBA60D}"/>
              </a:ext>
            </a:extLst>
          </p:cNvPr>
          <p:cNvGrpSpPr/>
          <p:nvPr/>
        </p:nvGrpSpPr>
        <p:grpSpPr>
          <a:xfrm>
            <a:off x="9385096" y="880683"/>
            <a:ext cx="2467718" cy="5791580"/>
            <a:chOff x="432396" y="1815848"/>
            <a:chExt cx="5854294" cy="2994253"/>
          </a:xfrm>
        </p:grpSpPr>
        <p:sp>
          <p:nvSpPr>
            <p:cNvPr id="38" name="ïśḷíḍè">
              <a:extLst>
                <a:ext uri="{FF2B5EF4-FFF2-40B4-BE49-F238E27FC236}">
                  <a16:creationId xmlns:a16="http://schemas.microsoft.com/office/drawing/2014/main" id="{B8E15E34-2893-A7CA-83DF-DB3D6F38AAEA}"/>
                </a:ext>
              </a:extLst>
            </p:cNvPr>
            <p:cNvSpPr/>
            <p:nvPr/>
          </p:nvSpPr>
          <p:spPr>
            <a:xfrm>
              <a:off x="432398" y="1817511"/>
              <a:ext cx="5854292" cy="2992590"/>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cxnSp>
          <p:nvCxnSpPr>
            <p:cNvPr id="39"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40"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41"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42"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cxnSp>
        <p:nvCxnSpPr>
          <p:cNvPr id="16" name="直接连接符 15"/>
          <p:cNvCxnSpPr/>
          <p:nvPr/>
        </p:nvCxnSpPr>
        <p:spPr>
          <a:xfrm>
            <a:off x="2703182" y="4395789"/>
            <a:ext cx="995699" cy="0"/>
          </a:xfrm>
          <a:prstGeom prst="line">
            <a:avLst/>
          </a:prstGeom>
          <a:noFill/>
          <a:ln w="28575">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cxnSp>
      <p:grpSp>
        <p:nvGrpSpPr>
          <p:cNvPr id="25" name="组合 24">
            <a:extLst>
              <a:ext uri="{FF2B5EF4-FFF2-40B4-BE49-F238E27FC236}">
                <a16:creationId xmlns:a16="http://schemas.microsoft.com/office/drawing/2014/main" id="{54A7736B-7159-5C11-C442-6C7531FBA60D}"/>
              </a:ext>
            </a:extLst>
          </p:cNvPr>
          <p:cNvGrpSpPr/>
          <p:nvPr/>
        </p:nvGrpSpPr>
        <p:grpSpPr>
          <a:xfrm>
            <a:off x="366037" y="880683"/>
            <a:ext cx="2389870" cy="5791580"/>
            <a:chOff x="432396" y="1815848"/>
            <a:chExt cx="5854294" cy="2994253"/>
          </a:xfrm>
        </p:grpSpPr>
        <p:sp>
          <p:nvSpPr>
            <p:cNvPr id="26" name="ïśḷíḍè">
              <a:extLst>
                <a:ext uri="{FF2B5EF4-FFF2-40B4-BE49-F238E27FC236}">
                  <a16:creationId xmlns:a16="http://schemas.microsoft.com/office/drawing/2014/main" id="{B8E15E34-2893-A7CA-83DF-DB3D6F38AAEA}"/>
                </a:ext>
              </a:extLst>
            </p:cNvPr>
            <p:cNvSpPr/>
            <p:nvPr/>
          </p:nvSpPr>
          <p:spPr>
            <a:xfrm>
              <a:off x="432398" y="1817511"/>
              <a:ext cx="5854292" cy="2992590"/>
            </a:xfrm>
            <a:prstGeom prst="rect">
              <a:avLst/>
            </a:prstGeom>
            <a:solidFill>
              <a:srgbClr val="00B0F0">
                <a:alpha val="5000"/>
              </a:srgbClr>
            </a:solidFill>
            <a:ln w="317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2000" dirty="0">
                <a:solidFill>
                  <a:schemeClr val="tx1"/>
                </a:solidFill>
                <a:cs typeface="+mn-ea"/>
                <a:sym typeface="+mn-lt"/>
              </a:endParaRPr>
            </a:p>
          </p:txBody>
        </p:sp>
        <p:cxnSp>
          <p:nvCxnSpPr>
            <p:cNvPr id="27" name="iṥḷíḍê">
              <a:extLst>
                <a:ext uri="{FF2B5EF4-FFF2-40B4-BE49-F238E27FC236}">
                  <a16:creationId xmlns:a16="http://schemas.microsoft.com/office/drawing/2014/main" id="{0A299909-1F9C-6A76-8E43-5A4FE5EA67BF}"/>
                </a:ext>
              </a:extLst>
            </p:cNvPr>
            <p:cNvCxnSpPr>
              <a:cxnSpLocks/>
            </p:cNvCxnSpPr>
            <p:nvPr/>
          </p:nvCxnSpPr>
          <p:spPr>
            <a:xfrm>
              <a:off x="432396" y="1826746"/>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8" name="iṥḷíḍê">
              <a:extLst>
                <a:ext uri="{FF2B5EF4-FFF2-40B4-BE49-F238E27FC236}">
                  <a16:creationId xmlns:a16="http://schemas.microsoft.com/office/drawing/2014/main" id="{0F85F1E9-A3A4-9238-F354-5FB97F0BFA0D}"/>
                </a:ext>
              </a:extLst>
            </p:cNvPr>
            <p:cNvCxnSpPr>
              <a:cxnSpLocks/>
            </p:cNvCxnSpPr>
            <p:nvPr/>
          </p:nvCxnSpPr>
          <p:spPr>
            <a:xfrm rot="5400000">
              <a:off x="4926517" y="35015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iṥḷíḍê">
              <a:extLst>
                <a:ext uri="{FF2B5EF4-FFF2-40B4-BE49-F238E27FC236}">
                  <a16:creationId xmlns:a16="http://schemas.microsoft.com/office/drawing/2014/main" id="{92AFC873-DA66-99FA-403B-E70174501978}"/>
                </a:ext>
              </a:extLst>
            </p:cNvPr>
            <p:cNvCxnSpPr>
              <a:cxnSpLocks/>
            </p:cNvCxnSpPr>
            <p:nvPr/>
          </p:nvCxnSpPr>
          <p:spPr>
            <a:xfrm rot="16200000" flipH="1">
              <a:off x="1740997" y="507248"/>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iṥḷíḍê">
              <a:extLst>
                <a:ext uri="{FF2B5EF4-FFF2-40B4-BE49-F238E27FC236}">
                  <a16:creationId xmlns:a16="http://schemas.microsoft.com/office/drawing/2014/main" id="{84A6B202-9B10-06D7-40CA-12AE7940C834}"/>
                </a:ext>
              </a:extLst>
            </p:cNvPr>
            <p:cNvCxnSpPr>
              <a:cxnSpLocks/>
            </p:cNvCxnSpPr>
            <p:nvPr/>
          </p:nvCxnSpPr>
          <p:spPr>
            <a:xfrm flipV="1">
              <a:off x="6235117" y="2192901"/>
              <a:ext cx="0" cy="2617200"/>
            </a:xfrm>
            <a:prstGeom prst="line">
              <a:avLst/>
            </a:prstGeom>
            <a:noFill/>
            <a:ln w="19050">
              <a:gradFill>
                <a:gsLst>
                  <a:gs pos="29000">
                    <a:schemeClr val="accent1">
                      <a:alpha val="68000"/>
                    </a:schemeClr>
                  </a:gs>
                  <a:gs pos="100000">
                    <a:schemeClr val="accent1">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114028691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1505" y="361818"/>
            <a:ext cx="6593472"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Intelligent Functions</a:t>
            </a:r>
          </a:p>
        </p:txBody>
      </p:sp>
      <p:sp>
        <p:nvSpPr>
          <p:cNvPr id="3" name="矩形 2"/>
          <p:cNvSpPr/>
          <p:nvPr/>
        </p:nvSpPr>
        <p:spPr>
          <a:xfrm>
            <a:off x="4835485" y="4155122"/>
            <a:ext cx="6946612" cy="2191369"/>
          </a:xfrm>
          <a:prstGeom prst="rect">
            <a:avLst/>
          </a:prstGeom>
        </p:spPr>
        <p:txBody>
          <a:bodyPr wrap="square">
            <a:spAutoFit/>
          </a:bodyPr>
          <a:lstStyle/>
          <a:p>
            <a:pPr>
              <a:lnSpc>
                <a:spcPct val="110000"/>
              </a:lnSpc>
            </a:pPr>
            <a:r>
              <a:rPr lang="en-US" altLang="zh-CN" sz="2400" b="1" dirty="0">
                <a:solidFill>
                  <a:schemeClr val="bg2">
                    <a:lumMod val="25000"/>
                  </a:schemeClr>
                </a:solidFill>
                <a:latin typeface="Calibri" panose="020F0502020204030204" pitchFamily="34" charset="0"/>
                <a:cs typeface="Calibri" panose="020F0502020204030204" pitchFamily="34" charset="0"/>
              </a:rPr>
              <a:t>People Counting - </a:t>
            </a:r>
            <a:r>
              <a:rPr lang="en-US" altLang="zh-CN" sz="2400" b="1" dirty="0">
                <a:solidFill>
                  <a:srgbClr val="348ABF"/>
                </a:solidFill>
                <a:latin typeface="Calibri" panose="020F0502020204030204" pitchFamily="34" charset="0"/>
                <a:cs typeface="Calibri" panose="020F0502020204030204" pitchFamily="34" charset="0"/>
              </a:rPr>
              <a:t>Business strategy</a:t>
            </a:r>
          </a:p>
          <a:p>
            <a:pPr>
              <a:lnSpc>
                <a:spcPct val="110000"/>
              </a:lnSpc>
            </a:pPr>
            <a:r>
              <a:rPr lang="en-US" altLang="zh-CN" sz="2000" dirty="0">
                <a:solidFill>
                  <a:schemeClr val="tx1">
                    <a:lumMod val="85000"/>
                    <a:lumOff val="15000"/>
                  </a:schemeClr>
                </a:solidFill>
                <a:latin typeface="Calibri" panose="020F0502020204030204" pitchFamily="34" charset="0"/>
                <a:cs typeface="Calibri" panose="020F0502020204030204" pitchFamily="34" charset="0"/>
                <a:sym typeface="+mn-lt"/>
              </a:rPr>
              <a:t>UNV deep learning people counting feature has high accuracy that can output the number of people entering and leaving the bank. The data helps banks analyze customer traffic and determine optimal staffing levels during peak periods. </a:t>
            </a:r>
          </a:p>
          <a:p>
            <a:pPr>
              <a:lnSpc>
                <a:spcPct val="110000"/>
              </a:lnSpc>
            </a:pPr>
            <a:endParaRPr lang="en-US" altLang="zh-CN" sz="2000" dirty="0">
              <a:solidFill>
                <a:srgbClr val="565656"/>
              </a:solidFill>
              <a:latin typeface="Calibri" panose="020F0502020204030204" pitchFamily="34" charset="0"/>
              <a:cs typeface="Calibri" panose="020F0502020204030204" pitchFamily="34" charset="0"/>
            </a:endParaRPr>
          </a:p>
        </p:txBody>
      </p:sp>
      <p:sp>
        <p:nvSpPr>
          <p:cNvPr id="6" name="矩形 5"/>
          <p:cNvSpPr/>
          <p:nvPr/>
        </p:nvSpPr>
        <p:spPr>
          <a:xfrm>
            <a:off x="4761910" y="1179713"/>
            <a:ext cx="7273071" cy="2496068"/>
          </a:xfrm>
          <a:prstGeom prst="rect">
            <a:avLst/>
          </a:prstGeom>
        </p:spPr>
        <p:txBody>
          <a:bodyPr wrap="square">
            <a:spAutoFit/>
          </a:bodyPr>
          <a:lstStyle/>
          <a:p>
            <a:pPr>
              <a:lnSpc>
                <a:spcPct val="110000"/>
              </a:lnSpc>
            </a:pPr>
            <a:r>
              <a:rPr lang="en-US" altLang="zh-CN" sz="2400" b="1" dirty="0">
                <a:solidFill>
                  <a:schemeClr val="bg2">
                    <a:lumMod val="25000"/>
                  </a:schemeClr>
                </a:solidFill>
                <a:latin typeface="Calibri" panose="020F0502020204030204" pitchFamily="34" charset="0"/>
                <a:cs typeface="Calibri" panose="020F0502020204030204" pitchFamily="34" charset="0"/>
              </a:rPr>
              <a:t>Face Detection - </a:t>
            </a:r>
            <a:r>
              <a:rPr lang="en-US" altLang="zh-CN" sz="2400" b="1" dirty="0">
                <a:solidFill>
                  <a:srgbClr val="348ABF"/>
                </a:solidFill>
                <a:latin typeface="Calibri" panose="020F0502020204030204" pitchFamily="34" charset="0"/>
                <a:cs typeface="Calibri" panose="020F0502020204030204" pitchFamily="34" charset="0"/>
              </a:rPr>
              <a:t>VIP &amp; Blacklist report</a:t>
            </a:r>
          </a:p>
          <a:p>
            <a:pPr>
              <a:lnSpc>
                <a:spcPct val="110000"/>
              </a:lnSpc>
            </a:pPr>
            <a:r>
              <a:rPr lang="en-US" altLang="zh-CN" sz="2000" dirty="0">
                <a:solidFill>
                  <a:schemeClr val="tx1">
                    <a:lumMod val="85000"/>
                    <a:lumOff val="15000"/>
                  </a:schemeClr>
                </a:solidFill>
                <a:latin typeface="Calibri" panose="020F0502020204030204" pitchFamily="34" charset="0"/>
                <a:cs typeface="Calibri" panose="020F0502020204030204" pitchFamily="34" charset="0"/>
              </a:rPr>
              <a:t>The back-end intelligent NVR508-32E-R-IQ supports face detection function. The front-end cameras stream the video and NVR will compare the face library for face detection. The system will timely report the entry of VIP</a:t>
            </a:r>
            <a:r>
              <a:rPr lang="zh-CN" altLang="en-US" sz="2000" dirty="0">
                <a:solidFill>
                  <a:schemeClr val="tx1">
                    <a:lumMod val="85000"/>
                    <a:lumOff val="15000"/>
                  </a:schemeClr>
                </a:solidFill>
                <a:latin typeface="Calibri" panose="020F0502020204030204" pitchFamily="34" charset="0"/>
                <a:cs typeface="Calibri" panose="020F0502020204030204" pitchFamily="34" charset="0"/>
              </a:rPr>
              <a:t> </a:t>
            </a:r>
            <a:r>
              <a:rPr lang="en-US" altLang="zh-CN" sz="2000" dirty="0">
                <a:solidFill>
                  <a:schemeClr val="tx1">
                    <a:lumMod val="85000"/>
                    <a:lumOff val="15000"/>
                  </a:schemeClr>
                </a:solidFill>
                <a:latin typeface="Calibri" panose="020F0502020204030204" pitchFamily="34" charset="0"/>
                <a:cs typeface="Calibri" panose="020F0502020204030204" pitchFamily="34" charset="0"/>
              </a:rPr>
              <a:t>customers, discover blacklist personnel and alarm in time.</a:t>
            </a:r>
          </a:p>
          <a:p>
            <a:pPr>
              <a:lnSpc>
                <a:spcPct val="110000"/>
              </a:lnSpc>
            </a:pPr>
            <a:endParaRPr lang="en-US" altLang="zh-CN" b="1" dirty="0">
              <a:solidFill>
                <a:schemeClr val="bg2">
                  <a:lumMod val="25000"/>
                </a:schemeClr>
              </a:solidFill>
              <a:latin typeface="Calibri" panose="020F0502020204030204" pitchFamily="34" charset="0"/>
              <a:cs typeface="Calibri" panose="020F0502020204030204" pitchFamily="34" charset="0"/>
            </a:endParaRPr>
          </a:p>
        </p:txBody>
      </p:sp>
      <p:pic>
        <p:nvPicPr>
          <p:cNvPr id="7" name="图片 6"/>
          <p:cNvPicPr>
            <a:picLocks noChangeAspect="1"/>
          </p:cNvPicPr>
          <p:nvPr/>
        </p:nvPicPr>
        <p:blipFill>
          <a:blip r:embed="rId2"/>
          <a:stretch>
            <a:fillRect/>
          </a:stretch>
        </p:blipFill>
        <p:spPr>
          <a:xfrm>
            <a:off x="932722" y="1239980"/>
            <a:ext cx="3613753" cy="2036980"/>
          </a:xfrm>
          <a:prstGeom prst="rect">
            <a:avLst/>
          </a:prstGeom>
        </p:spPr>
      </p:pic>
      <p:grpSp>
        <p:nvGrpSpPr>
          <p:cNvPr id="8" name="组合 7"/>
          <p:cNvGrpSpPr/>
          <p:nvPr/>
        </p:nvGrpSpPr>
        <p:grpSpPr>
          <a:xfrm>
            <a:off x="932722" y="3903313"/>
            <a:ext cx="3829189" cy="2174381"/>
            <a:chOff x="6400512" y="3491156"/>
            <a:chExt cx="3614005" cy="2077179"/>
          </a:xfrm>
        </p:grpSpPr>
        <p:grpSp>
          <p:nvGrpSpPr>
            <p:cNvPr id="9" name="组合 8"/>
            <p:cNvGrpSpPr/>
            <p:nvPr/>
          </p:nvGrpSpPr>
          <p:grpSpPr>
            <a:xfrm>
              <a:off x="6400512" y="3491156"/>
              <a:ext cx="3614005" cy="2077179"/>
              <a:chOff x="593601" y="4264154"/>
              <a:chExt cx="3614005" cy="2077179"/>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601" y="4304859"/>
                <a:ext cx="3411261" cy="2036474"/>
              </a:xfrm>
              <a:prstGeom prst="rect">
                <a:avLst/>
              </a:prstGeom>
            </p:spPr>
          </p:pic>
          <p:sp>
            <p:nvSpPr>
              <p:cNvPr id="12" name="直角三角形 11"/>
              <p:cNvSpPr/>
              <p:nvPr/>
            </p:nvSpPr>
            <p:spPr>
              <a:xfrm rot="10800000">
                <a:off x="2247729" y="4304859"/>
                <a:ext cx="202245" cy="249833"/>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449975" y="4304859"/>
                <a:ext cx="1560567" cy="24983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tx2"/>
                  </a:solidFill>
                </a:endParaRPr>
              </a:p>
            </p:txBody>
          </p:sp>
          <p:sp>
            <p:nvSpPr>
              <p:cNvPr id="14" name="文本框 13"/>
              <p:cNvSpPr txBox="1"/>
              <p:nvPr/>
            </p:nvSpPr>
            <p:spPr>
              <a:xfrm>
                <a:off x="2369698" y="4264154"/>
                <a:ext cx="1837908" cy="307777"/>
              </a:xfrm>
              <a:prstGeom prst="rect">
                <a:avLst/>
              </a:prstGeom>
              <a:noFill/>
            </p:spPr>
            <p:txBody>
              <a:bodyPr wrap="square" rtlCol="0">
                <a:spAutoFit/>
              </a:bodyPr>
              <a:lstStyle/>
              <a:p>
                <a:r>
                  <a:rPr lang="en-US" altLang="zh-CN" sz="1400" b="1" dirty="0">
                    <a:latin typeface="Calibri" panose="020F0502020204030204" pitchFamily="34" charset="0"/>
                    <a:cs typeface="Calibri" panose="020F0502020204030204" pitchFamily="34" charset="0"/>
                  </a:rPr>
                  <a:t>Enter:11   Leave: 4</a:t>
                </a:r>
                <a:endParaRPr lang="zh-CN" altLang="en-US" sz="1400" b="1" dirty="0">
                  <a:latin typeface="Calibri" panose="020F0502020204030204" pitchFamily="34" charset="0"/>
                  <a:cs typeface="Calibri" panose="020F0502020204030204" pitchFamily="34" charset="0"/>
                </a:endParaRPr>
              </a:p>
            </p:txBody>
          </p:sp>
        </p:grpSp>
        <p:cxnSp>
          <p:nvCxnSpPr>
            <p:cNvPr id="10" name="直接连接符 9"/>
            <p:cNvCxnSpPr/>
            <p:nvPr/>
          </p:nvCxnSpPr>
          <p:spPr>
            <a:xfrm>
              <a:off x="6400512" y="4452612"/>
              <a:ext cx="3411261" cy="0"/>
            </a:xfrm>
            <a:prstGeom prst="line">
              <a:avLst/>
            </a:prstGeom>
            <a:ln w="9525">
              <a:solidFill>
                <a:srgbClr val="2111F7"/>
              </a:solidFill>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sp>
        <p:nvSpPr>
          <p:cNvPr id="15" name="圆角矩形 14"/>
          <p:cNvSpPr/>
          <p:nvPr/>
        </p:nvSpPr>
        <p:spPr>
          <a:xfrm>
            <a:off x="1812938" y="6129540"/>
            <a:ext cx="1913433" cy="254221"/>
          </a:xfrm>
          <a:prstGeom prst="roundRect">
            <a:avLst>
              <a:gd name="adj" fmla="val 37772"/>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People Counting</a:t>
            </a:r>
          </a:p>
        </p:txBody>
      </p:sp>
      <p:sp>
        <p:nvSpPr>
          <p:cNvPr id="16" name="圆角矩形 15"/>
          <p:cNvSpPr/>
          <p:nvPr/>
        </p:nvSpPr>
        <p:spPr>
          <a:xfrm>
            <a:off x="1887341" y="3328806"/>
            <a:ext cx="1900900" cy="262631"/>
          </a:xfrm>
          <a:prstGeom prst="roundRect">
            <a:avLst>
              <a:gd name="adj" fmla="val 37772"/>
            </a:avLst>
          </a:prstGeom>
          <a:solidFill>
            <a:srgbClr val="48A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Calibri" panose="020F0502020204030204" pitchFamily="34" charset="0"/>
                <a:ea typeface="微软雅黑" panose="020B0503020204020204" pitchFamily="34" charset="-122"/>
                <a:cs typeface="Calibri" panose="020F0502020204030204" pitchFamily="34" charset="0"/>
              </a:rPr>
              <a:t>Face Detection</a:t>
            </a:r>
          </a:p>
        </p:txBody>
      </p:sp>
    </p:spTree>
    <p:extLst>
      <p:ext uri="{BB962C8B-B14F-4D97-AF65-F5344CB8AC3E}">
        <p14:creationId xmlns:p14="http://schemas.microsoft.com/office/powerpoint/2010/main" val="12746501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674446" y="1153160"/>
            <a:ext cx="3378632" cy="1951867"/>
          </a:xfrm>
          <a:prstGeom prst="rect">
            <a:avLst/>
          </a:prstGeom>
          <a:solidFill>
            <a:schemeClr val="bg2"/>
          </a:solidFill>
          <a:ln w="19050">
            <a:gradFill>
              <a:gsLst>
                <a:gs pos="0">
                  <a:schemeClr val="accent1">
                    <a:lumMod val="75000"/>
                    <a:alpha val="26000"/>
                  </a:schemeClr>
                </a:gs>
                <a:gs pos="100000">
                  <a:schemeClr val="accent1">
                    <a:lumMod val="75000"/>
                  </a:schemeClr>
                </a:gs>
              </a:gsLst>
              <a:lin ang="270000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sp>
        <p:nvSpPr>
          <p:cNvPr id="3" name="矩形 2"/>
          <p:cNvSpPr/>
          <p:nvPr/>
        </p:nvSpPr>
        <p:spPr>
          <a:xfrm>
            <a:off x="488804" y="362070"/>
            <a:ext cx="5519460"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Color Retrieval</a:t>
            </a:r>
          </a:p>
        </p:txBody>
      </p:sp>
      <p:pic>
        <p:nvPicPr>
          <p:cNvPr id="55" name="图片 54"/>
          <p:cNvPicPr>
            <a:picLocks noChangeAspect="1"/>
          </p:cNvPicPr>
          <p:nvPr/>
        </p:nvPicPr>
        <p:blipFill>
          <a:blip r:embed="rId3"/>
          <a:stretch>
            <a:fillRect/>
          </a:stretch>
        </p:blipFill>
        <p:spPr>
          <a:xfrm>
            <a:off x="6534125" y="3539318"/>
            <a:ext cx="4975426" cy="2379686"/>
          </a:xfrm>
          <a:prstGeom prst="rect">
            <a:avLst/>
          </a:prstGeom>
        </p:spPr>
      </p:pic>
      <p:pic>
        <p:nvPicPr>
          <p:cNvPr id="56" name="图片 55"/>
          <p:cNvPicPr>
            <a:picLocks noChangeAspect="1"/>
          </p:cNvPicPr>
          <p:nvPr/>
        </p:nvPicPr>
        <p:blipFill>
          <a:blip r:embed="rId4"/>
          <a:stretch>
            <a:fillRect/>
          </a:stretch>
        </p:blipFill>
        <p:spPr>
          <a:xfrm>
            <a:off x="653014" y="3641339"/>
            <a:ext cx="1777091" cy="2217221"/>
          </a:xfrm>
          <a:prstGeom prst="rect">
            <a:avLst/>
          </a:prstGeom>
        </p:spPr>
      </p:pic>
      <p:pic>
        <p:nvPicPr>
          <p:cNvPr id="57" name="图片 56"/>
          <p:cNvPicPr>
            <a:picLocks noChangeAspect="1"/>
          </p:cNvPicPr>
          <p:nvPr/>
        </p:nvPicPr>
        <p:blipFill rotWithShape="1">
          <a:blip r:embed="rId5"/>
          <a:srcRect l="35930"/>
          <a:stretch/>
        </p:blipFill>
        <p:spPr>
          <a:xfrm>
            <a:off x="3530818" y="3571210"/>
            <a:ext cx="1850910" cy="2330267"/>
          </a:xfrm>
          <a:prstGeom prst="rect">
            <a:avLst/>
          </a:prstGeom>
        </p:spPr>
      </p:pic>
      <p:pic>
        <p:nvPicPr>
          <p:cNvPr id="58" name="图片 57"/>
          <p:cNvPicPr>
            <a:picLocks noChangeAspect="1"/>
          </p:cNvPicPr>
          <p:nvPr/>
        </p:nvPicPr>
        <p:blipFill rotWithShape="1">
          <a:blip r:embed="rId6"/>
          <a:srcRect t="29761"/>
          <a:stretch/>
        </p:blipFill>
        <p:spPr>
          <a:xfrm rot="16200000">
            <a:off x="2842610" y="4564036"/>
            <a:ext cx="232899" cy="347107"/>
          </a:xfrm>
          <a:prstGeom prst="rect">
            <a:avLst/>
          </a:prstGeom>
        </p:spPr>
      </p:pic>
      <p:pic>
        <p:nvPicPr>
          <p:cNvPr id="59" name="图片 58"/>
          <p:cNvPicPr>
            <a:picLocks noChangeAspect="1"/>
          </p:cNvPicPr>
          <p:nvPr/>
        </p:nvPicPr>
        <p:blipFill rotWithShape="1">
          <a:blip r:embed="rId6"/>
          <a:srcRect t="29761"/>
          <a:stretch/>
        </p:blipFill>
        <p:spPr>
          <a:xfrm rot="16200000">
            <a:off x="5837037" y="4564036"/>
            <a:ext cx="232899" cy="347107"/>
          </a:xfrm>
          <a:prstGeom prst="rect">
            <a:avLst/>
          </a:prstGeom>
        </p:spPr>
      </p:pic>
      <p:sp>
        <p:nvSpPr>
          <p:cNvPr id="61" name="iconfont-11910-6714381">
            <a:extLst>
              <a:ext uri="{FF2B5EF4-FFF2-40B4-BE49-F238E27FC236}">
                <a16:creationId xmlns:a16="http://schemas.microsoft.com/office/drawing/2014/main" id="{54405246-CCE2-4201-BBB1-D3F3EB6E740D}"/>
              </a:ext>
            </a:extLst>
          </p:cNvPr>
          <p:cNvSpPr/>
          <p:nvPr/>
        </p:nvSpPr>
        <p:spPr>
          <a:xfrm>
            <a:off x="3024061" y="1803030"/>
            <a:ext cx="432362" cy="375445"/>
          </a:xfrm>
          <a:custGeom>
            <a:avLst/>
            <a:gdLst>
              <a:gd name="T0" fmla="*/ 7965 w 8942"/>
              <a:gd name="T1" fmla="*/ 7204 h 7763"/>
              <a:gd name="T2" fmla="*/ 7406 w 8942"/>
              <a:gd name="T3" fmla="*/ 7763 h 7763"/>
              <a:gd name="T4" fmla="*/ 418 w 8942"/>
              <a:gd name="T5" fmla="*/ 7763 h 7763"/>
              <a:gd name="T6" fmla="*/ 1397 w 8942"/>
              <a:gd name="T7" fmla="*/ 3152 h 7763"/>
              <a:gd name="T8" fmla="*/ 1955 w 8942"/>
              <a:gd name="T9" fmla="*/ 2593 h 7763"/>
              <a:gd name="T10" fmla="*/ 8384 w 8942"/>
              <a:gd name="T11" fmla="*/ 2593 h 7763"/>
              <a:gd name="T12" fmla="*/ 8942 w 8942"/>
              <a:gd name="T13" fmla="*/ 3152 h 7763"/>
              <a:gd name="T14" fmla="*/ 7965 w 8942"/>
              <a:gd name="T15" fmla="*/ 7204 h 7763"/>
              <a:gd name="T16" fmla="*/ 1536 w 8942"/>
              <a:gd name="T17" fmla="*/ 2173 h 7763"/>
              <a:gd name="T18" fmla="*/ 7825 w 8942"/>
              <a:gd name="T19" fmla="*/ 2173 h 7763"/>
              <a:gd name="T20" fmla="*/ 7825 w 8942"/>
              <a:gd name="T21" fmla="*/ 1624 h 7763"/>
              <a:gd name="T22" fmla="*/ 7266 w 8942"/>
              <a:gd name="T23" fmla="*/ 1065 h 7763"/>
              <a:gd name="T24" fmla="*/ 3914 w 8942"/>
              <a:gd name="T25" fmla="*/ 1065 h 7763"/>
              <a:gd name="T26" fmla="*/ 3914 w 8942"/>
              <a:gd name="T27" fmla="*/ 559 h 7763"/>
              <a:gd name="T28" fmla="*/ 3355 w 8942"/>
              <a:gd name="T29" fmla="*/ 0 h 7763"/>
              <a:gd name="T30" fmla="*/ 559 w 8942"/>
              <a:gd name="T31" fmla="*/ 0 h 7763"/>
              <a:gd name="T32" fmla="*/ 0 w 8942"/>
              <a:gd name="T33" fmla="*/ 559 h 7763"/>
              <a:gd name="T34" fmla="*/ 0 w 8942"/>
              <a:gd name="T35" fmla="*/ 7204 h 7763"/>
              <a:gd name="T36" fmla="*/ 977 w 8942"/>
              <a:gd name="T37" fmla="*/ 2733 h 7763"/>
              <a:gd name="T38" fmla="*/ 1536 w 8942"/>
              <a:gd name="T39" fmla="*/ 2173 h 7763"/>
              <a:gd name="T40" fmla="*/ 1536 w 8942"/>
              <a:gd name="T41" fmla="*/ 2173 h 7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42" h="7763">
                <a:moveTo>
                  <a:pt x="7965" y="7204"/>
                </a:moveTo>
                <a:cubicBezTo>
                  <a:pt x="7965" y="7513"/>
                  <a:pt x="7714" y="7763"/>
                  <a:pt x="7406" y="7763"/>
                </a:cubicBezTo>
                <a:lnTo>
                  <a:pt x="418" y="7763"/>
                </a:lnTo>
                <a:lnTo>
                  <a:pt x="1397" y="3152"/>
                </a:lnTo>
                <a:cubicBezTo>
                  <a:pt x="1397" y="2843"/>
                  <a:pt x="1646" y="2593"/>
                  <a:pt x="1955" y="2593"/>
                </a:cubicBezTo>
                <a:lnTo>
                  <a:pt x="8384" y="2593"/>
                </a:lnTo>
                <a:cubicBezTo>
                  <a:pt x="8692" y="2593"/>
                  <a:pt x="8942" y="2843"/>
                  <a:pt x="8942" y="3152"/>
                </a:cubicBezTo>
                <a:lnTo>
                  <a:pt x="7965" y="7204"/>
                </a:lnTo>
                <a:close/>
                <a:moveTo>
                  <a:pt x="1536" y="2173"/>
                </a:moveTo>
                <a:lnTo>
                  <a:pt x="7825" y="2173"/>
                </a:lnTo>
                <a:lnTo>
                  <a:pt x="7825" y="1624"/>
                </a:lnTo>
                <a:cubicBezTo>
                  <a:pt x="7825" y="1315"/>
                  <a:pt x="7574" y="1065"/>
                  <a:pt x="7266" y="1065"/>
                </a:cubicBezTo>
                <a:lnTo>
                  <a:pt x="3914" y="1065"/>
                </a:lnTo>
                <a:lnTo>
                  <a:pt x="3914" y="559"/>
                </a:lnTo>
                <a:cubicBezTo>
                  <a:pt x="3914" y="250"/>
                  <a:pt x="3664" y="0"/>
                  <a:pt x="3355" y="0"/>
                </a:cubicBezTo>
                <a:lnTo>
                  <a:pt x="559" y="0"/>
                </a:lnTo>
                <a:cubicBezTo>
                  <a:pt x="250" y="0"/>
                  <a:pt x="0" y="250"/>
                  <a:pt x="0" y="559"/>
                </a:cubicBezTo>
                <a:lnTo>
                  <a:pt x="0" y="7204"/>
                </a:lnTo>
                <a:lnTo>
                  <a:pt x="977" y="2733"/>
                </a:lnTo>
                <a:cubicBezTo>
                  <a:pt x="977" y="2424"/>
                  <a:pt x="1229" y="2173"/>
                  <a:pt x="1536" y="2173"/>
                </a:cubicBezTo>
                <a:close/>
                <a:moveTo>
                  <a:pt x="1536" y="2173"/>
                </a:moveTo>
                <a:close/>
              </a:path>
            </a:pathLst>
          </a:custGeom>
          <a:solidFill>
            <a:srgbClr val="3CA2EA"/>
          </a:solidFill>
          <a:ln>
            <a:solidFill>
              <a:srgbClr val="3CA2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CA2EA"/>
              </a:solidFill>
              <a:cs typeface="+mn-ea"/>
              <a:sym typeface="+mn-lt"/>
            </a:endParaRPr>
          </a:p>
        </p:txBody>
      </p:sp>
      <p:sp>
        <p:nvSpPr>
          <p:cNvPr id="62" name="文本框 61"/>
          <p:cNvSpPr txBox="1"/>
          <p:nvPr/>
        </p:nvSpPr>
        <p:spPr>
          <a:xfrm>
            <a:off x="2859768" y="2253491"/>
            <a:ext cx="1193310" cy="307777"/>
          </a:xfrm>
          <a:prstGeom prst="rect">
            <a:avLst/>
          </a:prstGeom>
          <a:noFill/>
        </p:spPr>
        <p:txBody>
          <a:bodyPr wrap="square" rtlCol="0">
            <a:spAutoFit/>
          </a:bodyPr>
          <a:lstStyle/>
          <a:p>
            <a:pPr algn="ctr"/>
            <a:r>
              <a:rPr lang="en-US" altLang="zh-CN" sz="1400" dirty="0">
                <a:solidFill>
                  <a:schemeClr val="tx1">
                    <a:lumMod val="85000"/>
                    <a:lumOff val="15000"/>
                  </a:schemeClr>
                </a:solidFill>
                <a:latin typeface="Calibri" panose="020F0502020204030204" pitchFamily="34" charset="0"/>
                <a:cs typeface="Calibri" panose="020F0502020204030204" pitchFamily="34" charset="0"/>
                <a:sym typeface="+mn-lt"/>
              </a:rPr>
              <a:t>Human Files</a:t>
            </a:r>
            <a:endParaRPr lang="zh-CN" altLang="en-US" sz="1400" dirty="0">
              <a:solidFill>
                <a:schemeClr val="tx1">
                  <a:lumMod val="85000"/>
                  <a:lumOff val="15000"/>
                </a:schemeClr>
              </a:solidFill>
              <a:latin typeface="Calibri" panose="020F0502020204030204" pitchFamily="34" charset="0"/>
              <a:cs typeface="Calibri" panose="020F0502020204030204" pitchFamily="34" charset="0"/>
              <a:sym typeface="+mn-lt"/>
            </a:endParaRPr>
          </a:p>
        </p:txBody>
      </p:sp>
      <p:grpSp>
        <p:nvGrpSpPr>
          <p:cNvPr id="63" name="组合 6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931531" y="1320076"/>
            <a:ext cx="424704" cy="1320981"/>
            <a:chOff x="5524501" y="1939925"/>
            <a:chExt cx="1311275" cy="3770313"/>
          </a:xfrm>
        </p:grpSpPr>
        <p:sp>
          <p:nvSpPr>
            <p:cNvPr id="64" name="îŝ1iďé">
              <a:extLst>
                <a:ext uri="{FF2B5EF4-FFF2-40B4-BE49-F238E27FC236}">
                  <a16:creationId xmlns:a16="http://schemas.microsoft.com/office/drawing/2014/main" id="{E538978C-4B6F-4AC9-A5F3-7D3C384465F1}"/>
                </a:ext>
              </a:extLst>
            </p:cNvPr>
            <p:cNvSpPr/>
            <p:nvPr/>
          </p:nvSpPr>
          <p:spPr bwMode="auto">
            <a:xfrm>
              <a:off x="6338888" y="3921125"/>
              <a:ext cx="496888" cy="1631950"/>
            </a:xfrm>
            <a:custGeom>
              <a:avLst/>
              <a:gdLst>
                <a:gd name="T0" fmla="*/ 78 w 92"/>
                <a:gd name="T1" fmla="*/ 91 h 303"/>
                <a:gd name="T2" fmla="*/ 53 w 92"/>
                <a:gd name="T3" fmla="*/ 170 h 303"/>
                <a:gd name="T4" fmla="*/ 77 w 92"/>
                <a:gd name="T5" fmla="*/ 302 h 303"/>
                <a:gd name="T6" fmla="*/ 34 w 92"/>
                <a:gd name="T7" fmla="*/ 303 h 303"/>
                <a:gd name="T8" fmla="*/ 0 w 92"/>
                <a:gd name="T9" fmla="*/ 161 h 303"/>
                <a:gd name="T10" fmla="*/ 9 w 92"/>
                <a:gd name="T11" fmla="*/ 81 h 303"/>
                <a:gd name="T12" fmla="*/ 15 w 92"/>
                <a:gd name="T13" fmla="*/ 32 h 303"/>
                <a:gd name="T14" fmla="*/ 73 w 92"/>
                <a:gd name="T15" fmla="*/ 5 h 303"/>
                <a:gd name="T16" fmla="*/ 85 w 92"/>
                <a:gd name="T17" fmla="*/ 0 h 303"/>
                <a:gd name="T18" fmla="*/ 78 w 92"/>
                <a:gd name="T19" fmla="*/ 9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303">
                  <a:moveTo>
                    <a:pt x="78" y="91"/>
                  </a:moveTo>
                  <a:cubicBezTo>
                    <a:pt x="64" y="129"/>
                    <a:pt x="53" y="170"/>
                    <a:pt x="53" y="170"/>
                  </a:cubicBezTo>
                  <a:cubicBezTo>
                    <a:pt x="77" y="302"/>
                    <a:pt x="77" y="302"/>
                    <a:pt x="77" y="302"/>
                  </a:cubicBezTo>
                  <a:cubicBezTo>
                    <a:pt x="34" y="303"/>
                    <a:pt x="34" y="303"/>
                    <a:pt x="34" y="303"/>
                  </a:cubicBezTo>
                  <a:cubicBezTo>
                    <a:pt x="34" y="303"/>
                    <a:pt x="0" y="165"/>
                    <a:pt x="0" y="161"/>
                  </a:cubicBezTo>
                  <a:cubicBezTo>
                    <a:pt x="0" y="158"/>
                    <a:pt x="5" y="116"/>
                    <a:pt x="9" y="81"/>
                  </a:cubicBezTo>
                  <a:cubicBezTo>
                    <a:pt x="12" y="55"/>
                    <a:pt x="15" y="32"/>
                    <a:pt x="15" y="32"/>
                  </a:cubicBezTo>
                  <a:cubicBezTo>
                    <a:pt x="73" y="5"/>
                    <a:pt x="73" y="5"/>
                    <a:pt x="73" y="5"/>
                  </a:cubicBezTo>
                  <a:cubicBezTo>
                    <a:pt x="85" y="0"/>
                    <a:pt x="85" y="0"/>
                    <a:pt x="85" y="0"/>
                  </a:cubicBezTo>
                  <a:cubicBezTo>
                    <a:pt x="85" y="0"/>
                    <a:pt x="92" y="54"/>
                    <a:pt x="78" y="91"/>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íšļidê">
              <a:extLst>
                <a:ext uri="{FF2B5EF4-FFF2-40B4-BE49-F238E27FC236}">
                  <a16:creationId xmlns:a16="http://schemas.microsoft.com/office/drawing/2014/main" id="{F9F16DE6-7D2E-4EFC-B565-581339ED06A9}"/>
                </a:ext>
              </a:extLst>
            </p:cNvPr>
            <p:cNvSpPr/>
            <p:nvPr/>
          </p:nvSpPr>
          <p:spPr bwMode="auto">
            <a:xfrm>
              <a:off x="5810251" y="3878263"/>
              <a:ext cx="938213" cy="1674813"/>
            </a:xfrm>
            <a:custGeom>
              <a:avLst/>
              <a:gdLst>
                <a:gd name="T0" fmla="*/ 174 w 174"/>
                <a:gd name="T1" fmla="*/ 6 h 311"/>
                <a:gd name="T2" fmla="*/ 132 w 174"/>
                <a:gd name="T3" fmla="*/ 70 h 311"/>
                <a:gd name="T4" fmla="*/ 61 w 174"/>
                <a:gd name="T5" fmla="*/ 145 h 311"/>
                <a:gd name="T6" fmla="*/ 56 w 174"/>
                <a:gd name="T7" fmla="*/ 311 h 311"/>
                <a:gd name="T8" fmla="*/ 11 w 174"/>
                <a:gd name="T9" fmla="*/ 311 h 311"/>
                <a:gd name="T10" fmla="*/ 1 w 174"/>
                <a:gd name="T11" fmla="*/ 115 h 311"/>
                <a:gd name="T12" fmla="*/ 61 w 174"/>
                <a:gd name="T13" fmla="*/ 0 h 311"/>
                <a:gd name="T14" fmla="*/ 174 w 174"/>
                <a:gd name="T15" fmla="*/ 6 h 3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311">
                  <a:moveTo>
                    <a:pt x="174" y="6"/>
                  </a:moveTo>
                  <a:cubicBezTo>
                    <a:pt x="174" y="6"/>
                    <a:pt x="151" y="57"/>
                    <a:pt x="132" y="70"/>
                  </a:cubicBezTo>
                  <a:cubicBezTo>
                    <a:pt x="107" y="87"/>
                    <a:pt x="61" y="145"/>
                    <a:pt x="61" y="145"/>
                  </a:cubicBezTo>
                  <a:cubicBezTo>
                    <a:pt x="56" y="311"/>
                    <a:pt x="56" y="311"/>
                    <a:pt x="56" y="311"/>
                  </a:cubicBezTo>
                  <a:cubicBezTo>
                    <a:pt x="11" y="311"/>
                    <a:pt x="11" y="311"/>
                    <a:pt x="11" y="311"/>
                  </a:cubicBezTo>
                  <a:cubicBezTo>
                    <a:pt x="11" y="311"/>
                    <a:pt x="0" y="122"/>
                    <a:pt x="1" y="115"/>
                  </a:cubicBezTo>
                  <a:cubicBezTo>
                    <a:pt x="1" y="108"/>
                    <a:pt x="61" y="0"/>
                    <a:pt x="61" y="0"/>
                  </a:cubicBezTo>
                  <a:lnTo>
                    <a:pt x="174" y="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í$ľíḑè">
              <a:extLst>
                <a:ext uri="{FF2B5EF4-FFF2-40B4-BE49-F238E27FC236}">
                  <a16:creationId xmlns:a16="http://schemas.microsoft.com/office/drawing/2014/main" id="{F647DD8E-7134-4845-B9A8-0DBB3D59A692}"/>
                </a:ext>
              </a:extLst>
            </p:cNvPr>
            <p:cNvSpPr/>
            <p:nvPr/>
          </p:nvSpPr>
          <p:spPr bwMode="auto">
            <a:xfrm>
              <a:off x="5524501" y="5553075"/>
              <a:ext cx="566738" cy="157163"/>
            </a:xfrm>
            <a:custGeom>
              <a:avLst/>
              <a:gdLst>
                <a:gd name="T0" fmla="*/ 105 w 105"/>
                <a:gd name="T1" fmla="*/ 0 h 29"/>
                <a:gd name="T2" fmla="*/ 105 w 105"/>
                <a:gd name="T3" fmla="*/ 29 h 29"/>
                <a:gd name="T4" fmla="*/ 33 w 105"/>
                <a:gd name="T5" fmla="*/ 29 h 29"/>
                <a:gd name="T6" fmla="*/ 72 w 105"/>
                <a:gd name="T7" fmla="*/ 0 h 29"/>
                <a:gd name="T8" fmla="*/ 105 w 105"/>
                <a:gd name="T9" fmla="*/ 0 h 29"/>
              </a:gdLst>
              <a:ahLst/>
              <a:cxnLst>
                <a:cxn ang="0">
                  <a:pos x="T0" y="T1"/>
                </a:cxn>
                <a:cxn ang="0">
                  <a:pos x="T2" y="T3"/>
                </a:cxn>
                <a:cxn ang="0">
                  <a:pos x="T4" y="T5"/>
                </a:cxn>
                <a:cxn ang="0">
                  <a:pos x="T6" y="T7"/>
                </a:cxn>
                <a:cxn ang="0">
                  <a:pos x="T8" y="T9"/>
                </a:cxn>
              </a:cxnLst>
              <a:rect l="0" t="0" r="r" b="b"/>
              <a:pathLst>
                <a:path w="105" h="29">
                  <a:moveTo>
                    <a:pt x="105" y="0"/>
                  </a:moveTo>
                  <a:cubicBezTo>
                    <a:pt x="105" y="29"/>
                    <a:pt x="105" y="29"/>
                    <a:pt x="105" y="29"/>
                  </a:cubicBezTo>
                  <a:cubicBezTo>
                    <a:pt x="33" y="29"/>
                    <a:pt x="33" y="29"/>
                    <a:pt x="33" y="29"/>
                  </a:cubicBezTo>
                  <a:cubicBezTo>
                    <a:pt x="0" y="29"/>
                    <a:pt x="72" y="0"/>
                    <a:pt x="72" y="0"/>
                  </a:cubicBezTo>
                  <a:lnTo>
                    <a:pt x="105" y="0"/>
                  </a:lnTo>
                  <a:close/>
                </a:path>
              </a:pathLst>
            </a:custGeom>
            <a:solidFill>
              <a:srgbClr val="3DC9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iSľïḋê">
              <a:extLst>
                <a:ext uri="{FF2B5EF4-FFF2-40B4-BE49-F238E27FC236}">
                  <a16:creationId xmlns:a16="http://schemas.microsoft.com/office/drawing/2014/main" id="{51B58973-6F0B-4118-A3ED-45A2E60A805B}"/>
                </a:ext>
              </a:extLst>
            </p:cNvPr>
            <p:cNvSpPr/>
            <p:nvPr/>
          </p:nvSpPr>
          <p:spPr bwMode="auto">
            <a:xfrm>
              <a:off x="6165851" y="5553075"/>
              <a:ext cx="566738" cy="157163"/>
            </a:xfrm>
            <a:custGeom>
              <a:avLst/>
              <a:gdLst>
                <a:gd name="T0" fmla="*/ 105 w 105"/>
                <a:gd name="T1" fmla="*/ 0 h 29"/>
                <a:gd name="T2" fmla="*/ 105 w 105"/>
                <a:gd name="T3" fmla="*/ 29 h 29"/>
                <a:gd name="T4" fmla="*/ 33 w 105"/>
                <a:gd name="T5" fmla="*/ 29 h 29"/>
                <a:gd name="T6" fmla="*/ 72 w 105"/>
                <a:gd name="T7" fmla="*/ 0 h 29"/>
                <a:gd name="T8" fmla="*/ 105 w 105"/>
                <a:gd name="T9" fmla="*/ 0 h 29"/>
              </a:gdLst>
              <a:ahLst/>
              <a:cxnLst>
                <a:cxn ang="0">
                  <a:pos x="T0" y="T1"/>
                </a:cxn>
                <a:cxn ang="0">
                  <a:pos x="T2" y="T3"/>
                </a:cxn>
                <a:cxn ang="0">
                  <a:pos x="T4" y="T5"/>
                </a:cxn>
                <a:cxn ang="0">
                  <a:pos x="T6" y="T7"/>
                </a:cxn>
                <a:cxn ang="0">
                  <a:pos x="T8" y="T9"/>
                </a:cxn>
              </a:cxnLst>
              <a:rect l="0" t="0" r="r" b="b"/>
              <a:pathLst>
                <a:path w="105" h="29">
                  <a:moveTo>
                    <a:pt x="105" y="0"/>
                  </a:moveTo>
                  <a:cubicBezTo>
                    <a:pt x="105" y="29"/>
                    <a:pt x="105" y="29"/>
                    <a:pt x="105" y="29"/>
                  </a:cubicBezTo>
                  <a:cubicBezTo>
                    <a:pt x="33" y="29"/>
                    <a:pt x="33" y="29"/>
                    <a:pt x="33" y="29"/>
                  </a:cubicBezTo>
                  <a:cubicBezTo>
                    <a:pt x="0" y="29"/>
                    <a:pt x="72" y="0"/>
                    <a:pt x="72" y="0"/>
                  </a:cubicBezTo>
                  <a:lnTo>
                    <a:pt x="105" y="0"/>
                  </a:lnTo>
                  <a:close/>
                </a:path>
              </a:pathLst>
            </a:custGeom>
            <a:solidFill>
              <a:srgbClr val="3DC9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ïṩḷíďè">
              <a:extLst>
                <a:ext uri="{FF2B5EF4-FFF2-40B4-BE49-F238E27FC236}">
                  <a16:creationId xmlns:a16="http://schemas.microsoft.com/office/drawing/2014/main" id="{B02DABFC-D816-43C8-B313-412466295119}"/>
                </a:ext>
              </a:extLst>
            </p:cNvPr>
            <p:cNvSpPr/>
            <p:nvPr/>
          </p:nvSpPr>
          <p:spPr bwMode="auto">
            <a:xfrm>
              <a:off x="6064251" y="2220913"/>
              <a:ext cx="501650" cy="441325"/>
            </a:xfrm>
            <a:custGeom>
              <a:avLst/>
              <a:gdLst>
                <a:gd name="T0" fmla="*/ 17 w 93"/>
                <a:gd name="T1" fmla="*/ 0 h 82"/>
                <a:gd name="T2" fmla="*/ 48 w 93"/>
                <a:gd name="T3" fmla="*/ 64 h 82"/>
                <a:gd name="T4" fmla="*/ 51 w 93"/>
                <a:gd name="T5" fmla="*/ 67 h 82"/>
                <a:gd name="T6" fmla="*/ 51 w 93"/>
                <a:gd name="T7" fmla="*/ 82 h 82"/>
                <a:gd name="T8" fmla="*/ 93 w 93"/>
                <a:gd name="T9" fmla="*/ 80 h 82"/>
                <a:gd name="T10" fmla="*/ 93 w 93"/>
                <a:gd name="T11" fmla="*/ 63 h 82"/>
                <a:gd name="T12" fmla="*/ 77 w 93"/>
                <a:gd name="T13" fmla="*/ 53 h 82"/>
                <a:gd name="T14" fmla="*/ 77 w 93"/>
                <a:gd name="T15" fmla="*/ 41 h 82"/>
                <a:gd name="T16" fmla="*/ 85 w 93"/>
                <a:gd name="T17" fmla="*/ 33 h 82"/>
                <a:gd name="T18" fmla="*/ 67 w 93"/>
                <a:gd name="T19" fmla="*/ 23 h 82"/>
                <a:gd name="T20" fmla="*/ 58 w 93"/>
                <a:gd name="T21" fmla="*/ 6 h 82"/>
                <a:gd name="T22" fmla="*/ 38 w 93"/>
                <a:gd name="T23" fmla="*/ 5 h 82"/>
                <a:gd name="T24" fmla="*/ 17 w 93"/>
                <a:gd name="T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2">
                  <a:moveTo>
                    <a:pt x="17" y="0"/>
                  </a:moveTo>
                  <a:cubicBezTo>
                    <a:pt x="14" y="0"/>
                    <a:pt x="0" y="68"/>
                    <a:pt x="48" y="64"/>
                  </a:cubicBezTo>
                  <a:cubicBezTo>
                    <a:pt x="50" y="64"/>
                    <a:pt x="51" y="65"/>
                    <a:pt x="51" y="67"/>
                  </a:cubicBezTo>
                  <a:cubicBezTo>
                    <a:pt x="51" y="82"/>
                    <a:pt x="51" y="82"/>
                    <a:pt x="51" y="82"/>
                  </a:cubicBezTo>
                  <a:cubicBezTo>
                    <a:pt x="93" y="80"/>
                    <a:pt x="93" y="80"/>
                    <a:pt x="93" y="80"/>
                  </a:cubicBezTo>
                  <a:cubicBezTo>
                    <a:pt x="93" y="63"/>
                    <a:pt x="93" y="63"/>
                    <a:pt x="93" y="63"/>
                  </a:cubicBezTo>
                  <a:cubicBezTo>
                    <a:pt x="93" y="63"/>
                    <a:pt x="78" y="62"/>
                    <a:pt x="77" y="53"/>
                  </a:cubicBezTo>
                  <a:cubicBezTo>
                    <a:pt x="76" y="43"/>
                    <a:pt x="77" y="41"/>
                    <a:pt x="77" y="41"/>
                  </a:cubicBezTo>
                  <a:cubicBezTo>
                    <a:pt x="77" y="41"/>
                    <a:pt x="85" y="45"/>
                    <a:pt x="85" y="33"/>
                  </a:cubicBezTo>
                  <a:cubicBezTo>
                    <a:pt x="85" y="21"/>
                    <a:pt x="74" y="12"/>
                    <a:pt x="67" y="23"/>
                  </a:cubicBezTo>
                  <a:cubicBezTo>
                    <a:pt x="67" y="23"/>
                    <a:pt x="60" y="9"/>
                    <a:pt x="58" y="6"/>
                  </a:cubicBezTo>
                  <a:cubicBezTo>
                    <a:pt x="58" y="6"/>
                    <a:pt x="48" y="7"/>
                    <a:pt x="38" y="5"/>
                  </a:cubicBezTo>
                  <a:cubicBezTo>
                    <a:pt x="30" y="4"/>
                    <a:pt x="22" y="0"/>
                    <a:pt x="17" y="0"/>
                  </a:cubicBezTo>
                  <a:close/>
                </a:path>
              </a:pathLst>
            </a:custGeom>
            <a:solidFill>
              <a:srgbClr val="F9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ïṩļîḓè">
              <a:extLst>
                <a:ext uri="{FF2B5EF4-FFF2-40B4-BE49-F238E27FC236}">
                  <a16:creationId xmlns:a16="http://schemas.microsoft.com/office/drawing/2014/main" id="{4C683AEF-B2F9-4A4B-80BD-76912BA17F9A}"/>
                </a:ext>
              </a:extLst>
            </p:cNvPr>
            <p:cNvSpPr/>
            <p:nvPr/>
          </p:nvSpPr>
          <p:spPr bwMode="auto">
            <a:xfrm>
              <a:off x="6064251" y="2644775"/>
              <a:ext cx="771525" cy="1352550"/>
            </a:xfrm>
            <a:custGeom>
              <a:avLst/>
              <a:gdLst>
                <a:gd name="T0" fmla="*/ 51 w 143"/>
                <a:gd name="T1" fmla="*/ 3 h 251"/>
                <a:gd name="T2" fmla="*/ 26 w 143"/>
                <a:gd name="T3" fmla="*/ 23 h 251"/>
                <a:gd name="T4" fmla="*/ 0 w 143"/>
                <a:gd name="T5" fmla="*/ 238 h 251"/>
                <a:gd name="T6" fmla="*/ 138 w 143"/>
                <a:gd name="T7" fmla="*/ 238 h 251"/>
                <a:gd name="T8" fmla="*/ 143 w 143"/>
                <a:gd name="T9" fmla="*/ 102 h 251"/>
                <a:gd name="T10" fmla="*/ 98 w 143"/>
                <a:gd name="T11" fmla="*/ 0 h 251"/>
                <a:gd name="T12" fmla="*/ 51 w 143"/>
                <a:gd name="T13" fmla="*/ 3 h 251"/>
              </a:gdLst>
              <a:ahLst/>
              <a:cxnLst>
                <a:cxn ang="0">
                  <a:pos x="T0" y="T1"/>
                </a:cxn>
                <a:cxn ang="0">
                  <a:pos x="T2" y="T3"/>
                </a:cxn>
                <a:cxn ang="0">
                  <a:pos x="T4" y="T5"/>
                </a:cxn>
                <a:cxn ang="0">
                  <a:pos x="T6" y="T7"/>
                </a:cxn>
                <a:cxn ang="0">
                  <a:pos x="T8" y="T9"/>
                </a:cxn>
                <a:cxn ang="0">
                  <a:pos x="T10" y="T11"/>
                </a:cxn>
                <a:cxn ang="0">
                  <a:pos x="T12" y="T13"/>
                </a:cxn>
              </a:cxnLst>
              <a:rect l="0" t="0" r="r" b="b"/>
              <a:pathLst>
                <a:path w="143" h="251">
                  <a:moveTo>
                    <a:pt x="51" y="3"/>
                  </a:moveTo>
                  <a:cubicBezTo>
                    <a:pt x="51" y="3"/>
                    <a:pt x="28" y="1"/>
                    <a:pt x="26" y="23"/>
                  </a:cubicBezTo>
                  <a:cubicBezTo>
                    <a:pt x="25" y="44"/>
                    <a:pt x="13" y="221"/>
                    <a:pt x="0" y="238"/>
                  </a:cubicBezTo>
                  <a:cubicBezTo>
                    <a:pt x="0" y="238"/>
                    <a:pt x="104" y="251"/>
                    <a:pt x="138" y="238"/>
                  </a:cubicBezTo>
                  <a:cubicBezTo>
                    <a:pt x="143" y="102"/>
                    <a:pt x="143" y="102"/>
                    <a:pt x="143" y="102"/>
                  </a:cubicBezTo>
                  <a:cubicBezTo>
                    <a:pt x="143" y="102"/>
                    <a:pt x="138" y="15"/>
                    <a:pt x="98" y="0"/>
                  </a:cubicBezTo>
                  <a:lnTo>
                    <a:pt x="51" y="3"/>
                  </a:lnTo>
                  <a:close/>
                </a:path>
              </a:pathLst>
            </a:custGeom>
            <a:gradFill>
              <a:gsLst>
                <a:gs pos="1000">
                  <a:srgbClr val="40CBC7"/>
                </a:gs>
                <a:gs pos="100000">
                  <a:srgbClr val="56DED9"/>
                </a:gs>
              </a:gsLst>
              <a:lin ang="0" scaled="0"/>
            </a:gra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íşḻiḍè">
              <a:extLst>
                <a:ext uri="{FF2B5EF4-FFF2-40B4-BE49-F238E27FC236}">
                  <a16:creationId xmlns:a16="http://schemas.microsoft.com/office/drawing/2014/main" id="{2EF667B7-F0FB-4740-A37B-A6B0631CCDC1}"/>
                </a:ext>
              </a:extLst>
            </p:cNvPr>
            <p:cNvSpPr/>
            <p:nvPr/>
          </p:nvSpPr>
          <p:spPr bwMode="auto">
            <a:xfrm>
              <a:off x="6043613" y="1939925"/>
              <a:ext cx="647700" cy="635000"/>
            </a:xfrm>
            <a:custGeom>
              <a:avLst/>
              <a:gdLst>
                <a:gd name="T0" fmla="*/ 109 w 120"/>
                <a:gd name="T1" fmla="*/ 113 h 118"/>
                <a:gd name="T2" fmla="*/ 84 w 120"/>
                <a:gd name="T3" fmla="*/ 112 h 118"/>
                <a:gd name="T4" fmla="*/ 79 w 120"/>
                <a:gd name="T5" fmla="*/ 105 h 118"/>
                <a:gd name="T6" fmla="*/ 79 w 120"/>
                <a:gd name="T7" fmla="*/ 93 h 118"/>
                <a:gd name="T8" fmla="*/ 87 w 120"/>
                <a:gd name="T9" fmla="*/ 85 h 118"/>
                <a:gd name="T10" fmla="*/ 69 w 120"/>
                <a:gd name="T11" fmla="*/ 75 h 118"/>
                <a:gd name="T12" fmla="*/ 60 w 120"/>
                <a:gd name="T13" fmla="*/ 58 h 118"/>
                <a:gd name="T14" fmla="*/ 40 w 120"/>
                <a:gd name="T15" fmla="*/ 57 h 118"/>
                <a:gd name="T16" fmla="*/ 19 w 120"/>
                <a:gd name="T17" fmla="*/ 52 h 118"/>
                <a:gd name="T18" fmla="*/ 2 w 120"/>
                <a:gd name="T19" fmla="*/ 31 h 118"/>
                <a:gd name="T20" fmla="*/ 45 w 120"/>
                <a:gd name="T21" fmla="*/ 18 h 118"/>
                <a:gd name="T22" fmla="*/ 108 w 120"/>
                <a:gd name="T23" fmla="*/ 44 h 118"/>
                <a:gd name="T24" fmla="*/ 109 w 120"/>
                <a:gd name="T25" fmla="*/ 11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18">
                  <a:moveTo>
                    <a:pt x="109" y="113"/>
                  </a:moveTo>
                  <a:cubicBezTo>
                    <a:pt x="102" y="118"/>
                    <a:pt x="91" y="117"/>
                    <a:pt x="84" y="112"/>
                  </a:cubicBezTo>
                  <a:cubicBezTo>
                    <a:pt x="81" y="110"/>
                    <a:pt x="80" y="108"/>
                    <a:pt x="79" y="105"/>
                  </a:cubicBezTo>
                  <a:cubicBezTo>
                    <a:pt x="78" y="95"/>
                    <a:pt x="79" y="93"/>
                    <a:pt x="79" y="93"/>
                  </a:cubicBezTo>
                  <a:cubicBezTo>
                    <a:pt x="79" y="93"/>
                    <a:pt x="87" y="97"/>
                    <a:pt x="87" y="85"/>
                  </a:cubicBezTo>
                  <a:cubicBezTo>
                    <a:pt x="87" y="73"/>
                    <a:pt x="76" y="64"/>
                    <a:pt x="69" y="75"/>
                  </a:cubicBezTo>
                  <a:cubicBezTo>
                    <a:pt x="69" y="75"/>
                    <a:pt x="62" y="61"/>
                    <a:pt x="60" y="58"/>
                  </a:cubicBezTo>
                  <a:cubicBezTo>
                    <a:pt x="60" y="58"/>
                    <a:pt x="50" y="59"/>
                    <a:pt x="40" y="57"/>
                  </a:cubicBezTo>
                  <a:cubicBezTo>
                    <a:pt x="32" y="56"/>
                    <a:pt x="24" y="52"/>
                    <a:pt x="19" y="52"/>
                  </a:cubicBezTo>
                  <a:cubicBezTo>
                    <a:pt x="8" y="53"/>
                    <a:pt x="0" y="44"/>
                    <a:pt x="2" y="31"/>
                  </a:cubicBezTo>
                  <a:cubicBezTo>
                    <a:pt x="5" y="13"/>
                    <a:pt x="28" y="0"/>
                    <a:pt x="45" y="18"/>
                  </a:cubicBezTo>
                  <a:cubicBezTo>
                    <a:pt x="45" y="18"/>
                    <a:pt x="91" y="5"/>
                    <a:pt x="108" y="44"/>
                  </a:cubicBezTo>
                  <a:cubicBezTo>
                    <a:pt x="120" y="71"/>
                    <a:pt x="119" y="104"/>
                    <a:pt x="109" y="113"/>
                  </a:cubicBezTo>
                  <a:close/>
                </a:path>
              </a:pathLst>
            </a:custGeom>
            <a:gradFill>
              <a:gsLst>
                <a:gs pos="1000">
                  <a:srgbClr val="105886"/>
                </a:gs>
                <a:gs pos="100000">
                  <a:srgbClr val="143D62"/>
                </a:gs>
              </a:gsLst>
              <a:lin ang="5400000" scaled="0"/>
            </a:gra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ïSḷïḋê">
              <a:extLst>
                <a:ext uri="{FF2B5EF4-FFF2-40B4-BE49-F238E27FC236}">
                  <a16:creationId xmlns:a16="http://schemas.microsoft.com/office/drawing/2014/main" id="{23D21C45-1902-4163-8B7B-984E54B3A26C}"/>
                </a:ext>
              </a:extLst>
            </p:cNvPr>
            <p:cNvSpPr/>
            <p:nvPr/>
          </p:nvSpPr>
          <p:spPr bwMode="auto">
            <a:xfrm>
              <a:off x="5983288" y="2608263"/>
              <a:ext cx="512763" cy="673100"/>
            </a:xfrm>
            <a:custGeom>
              <a:avLst/>
              <a:gdLst>
                <a:gd name="T0" fmla="*/ 0 w 95"/>
                <a:gd name="T1" fmla="*/ 115 h 125"/>
                <a:gd name="T2" fmla="*/ 57 w 95"/>
                <a:gd name="T3" fmla="*/ 17 h 125"/>
                <a:gd name="T4" fmla="*/ 64 w 95"/>
                <a:gd name="T5" fmla="*/ 125 h 125"/>
                <a:gd name="T6" fmla="*/ 0 w 95"/>
                <a:gd name="T7" fmla="*/ 115 h 125"/>
              </a:gdLst>
              <a:ahLst/>
              <a:cxnLst>
                <a:cxn ang="0">
                  <a:pos x="T0" y="T1"/>
                </a:cxn>
                <a:cxn ang="0">
                  <a:pos x="T2" y="T3"/>
                </a:cxn>
                <a:cxn ang="0">
                  <a:pos x="T4" y="T5"/>
                </a:cxn>
                <a:cxn ang="0">
                  <a:pos x="T6" y="T7"/>
                </a:cxn>
              </a:cxnLst>
              <a:rect l="0" t="0" r="r" b="b"/>
              <a:pathLst>
                <a:path w="95" h="125">
                  <a:moveTo>
                    <a:pt x="0" y="115"/>
                  </a:moveTo>
                  <a:cubicBezTo>
                    <a:pt x="0" y="115"/>
                    <a:pt x="15" y="0"/>
                    <a:pt x="57" y="17"/>
                  </a:cubicBezTo>
                  <a:cubicBezTo>
                    <a:pt x="95" y="33"/>
                    <a:pt x="64" y="125"/>
                    <a:pt x="64" y="125"/>
                  </a:cubicBezTo>
                  <a:lnTo>
                    <a:pt x="0" y="115"/>
                  </a:lnTo>
                  <a:close/>
                </a:path>
              </a:pathLst>
            </a:custGeom>
            <a:gradFill>
              <a:gsLst>
                <a:gs pos="1000">
                  <a:srgbClr val="40CBC7"/>
                </a:gs>
                <a:gs pos="100000">
                  <a:srgbClr val="56DED9"/>
                </a:gs>
              </a:gsLst>
              <a:lin ang="0" scaled="0"/>
            </a:gra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ï$1iḍé">
              <a:extLst>
                <a:ext uri="{FF2B5EF4-FFF2-40B4-BE49-F238E27FC236}">
                  <a16:creationId xmlns:a16="http://schemas.microsoft.com/office/drawing/2014/main" id="{A7556B45-C3A5-42C4-A2E4-2AD87910771A}"/>
                </a:ext>
              </a:extLst>
            </p:cNvPr>
            <p:cNvSpPr/>
            <p:nvPr/>
          </p:nvSpPr>
          <p:spPr bwMode="auto">
            <a:xfrm>
              <a:off x="5718176" y="3238500"/>
              <a:ext cx="550863" cy="1060450"/>
            </a:xfrm>
            <a:custGeom>
              <a:avLst/>
              <a:gdLst>
                <a:gd name="T0" fmla="*/ 60 w 102"/>
                <a:gd name="T1" fmla="*/ 0 h 197"/>
                <a:gd name="T2" fmla="*/ 54 w 102"/>
                <a:gd name="T3" fmla="*/ 55 h 197"/>
                <a:gd name="T4" fmla="*/ 22 w 102"/>
                <a:gd name="T5" fmla="*/ 151 h 197"/>
                <a:gd name="T6" fmla="*/ 8 w 102"/>
                <a:gd name="T7" fmla="*/ 164 h 197"/>
                <a:gd name="T8" fmla="*/ 20 w 102"/>
                <a:gd name="T9" fmla="*/ 163 h 197"/>
                <a:gd name="T10" fmla="*/ 10 w 102"/>
                <a:gd name="T11" fmla="*/ 194 h 197"/>
                <a:gd name="T12" fmla="*/ 46 w 102"/>
                <a:gd name="T13" fmla="*/ 161 h 197"/>
                <a:gd name="T14" fmla="*/ 91 w 102"/>
                <a:gd name="T15" fmla="*/ 61 h 197"/>
                <a:gd name="T16" fmla="*/ 102 w 102"/>
                <a:gd name="T17" fmla="*/ 6 h 197"/>
                <a:gd name="T18" fmla="*/ 60 w 102"/>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97">
                  <a:moveTo>
                    <a:pt x="60" y="0"/>
                  </a:moveTo>
                  <a:cubicBezTo>
                    <a:pt x="59" y="16"/>
                    <a:pt x="58" y="44"/>
                    <a:pt x="54" y="55"/>
                  </a:cubicBezTo>
                  <a:cubicBezTo>
                    <a:pt x="45" y="76"/>
                    <a:pt x="22" y="151"/>
                    <a:pt x="22" y="151"/>
                  </a:cubicBezTo>
                  <a:cubicBezTo>
                    <a:pt x="22" y="151"/>
                    <a:pt x="6" y="163"/>
                    <a:pt x="8" y="164"/>
                  </a:cubicBezTo>
                  <a:cubicBezTo>
                    <a:pt x="11" y="164"/>
                    <a:pt x="20" y="163"/>
                    <a:pt x="20" y="163"/>
                  </a:cubicBezTo>
                  <a:cubicBezTo>
                    <a:pt x="20" y="163"/>
                    <a:pt x="0" y="190"/>
                    <a:pt x="10" y="194"/>
                  </a:cubicBezTo>
                  <a:cubicBezTo>
                    <a:pt x="20" y="197"/>
                    <a:pt x="43" y="171"/>
                    <a:pt x="46" y="161"/>
                  </a:cubicBezTo>
                  <a:cubicBezTo>
                    <a:pt x="49" y="153"/>
                    <a:pt x="91" y="61"/>
                    <a:pt x="91" y="61"/>
                  </a:cubicBezTo>
                  <a:cubicBezTo>
                    <a:pt x="102" y="6"/>
                    <a:pt x="102" y="6"/>
                    <a:pt x="102" y="6"/>
                  </a:cubicBezTo>
                  <a:lnTo>
                    <a:pt x="60" y="0"/>
                  </a:lnTo>
                  <a:close/>
                </a:path>
              </a:pathLst>
            </a:custGeom>
            <a:solidFill>
              <a:srgbClr val="F9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3" name="矩形 72">
            <a:extLst>
              <a:ext uri="{FF2B5EF4-FFF2-40B4-BE49-F238E27FC236}">
                <a16:creationId xmlns:a16="http://schemas.microsoft.com/office/drawing/2014/main" id="{BA5C5E81-C62C-0CF6-7E05-6A1E7DFD16C6}"/>
              </a:ext>
            </a:extLst>
          </p:cNvPr>
          <p:cNvSpPr/>
          <p:nvPr/>
        </p:nvSpPr>
        <p:spPr>
          <a:xfrm>
            <a:off x="1828653" y="1309834"/>
            <a:ext cx="486472" cy="467320"/>
          </a:xfrm>
          <a:prstGeom prst="rect">
            <a:avLst/>
          </a:prstGeom>
          <a:solidFill>
            <a:srgbClr val="4CD6D1"/>
          </a:solidFill>
          <a:ln>
            <a:solidFill>
              <a:srgbClr val="4CD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文本框 73"/>
          <p:cNvSpPr txBox="1"/>
          <p:nvPr/>
        </p:nvSpPr>
        <p:spPr>
          <a:xfrm>
            <a:off x="1372293" y="2531363"/>
            <a:ext cx="1588542" cy="523220"/>
          </a:xfrm>
          <a:prstGeom prst="rect">
            <a:avLst/>
          </a:prstGeom>
          <a:noFill/>
        </p:spPr>
        <p:txBody>
          <a:bodyPr wrap="square" rtlCol="0">
            <a:spAutoFit/>
          </a:bodyPr>
          <a:lstStyle/>
          <a:p>
            <a:pPr algn="ctr"/>
            <a:r>
              <a:rPr lang="en-US" altLang="zh-CN" sz="1400" dirty="0">
                <a:solidFill>
                  <a:schemeClr val="tx1">
                    <a:lumMod val="85000"/>
                    <a:lumOff val="15000"/>
                  </a:schemeClr>
                </a:solidFill>
                <a:latin typeface="Calibri" panose="020F0502020204030204" pitchFamily="34" charset="0"/>
                <a:cs typeface="Calibri" panose="020F0502020204030204" pitchFamily="34" charset="0"/>
                <a:sym typeface="+mn-lt"/>
              </a:rPr>
              <a:t>Upper and Lower Garment Color</a:t>
            </a:r>
            <a:endParaRPr lang="zh-CN" altLang="en-US" sz="1400" dirty="0">
              <a:solidFill>
                <a:schemeClr val="tx1">
                  <a:lumMod val="85000"/>
                  <a:lumOff val="15000"/>
                </a:schemeClr>
              </a:solidFill>
              <a:latin typeface="Calibri" panose="020F0502020204030204" pitchFamily="34" charset="0"/>
              <a:cs typeface="Calibri" panose="020F0502020204030204" pitchFamily="34" charset="0"/>
              <a:sym typeface="+mn-lt"/>
            </a:endParaRPr>
          </a:p>
        </p:txBody>
      </p:sp>
      <p:sp>
        <p:nvSpPr>
          <p:cNvPr id="75" name="矩形 74">
            <a:extLst>
              <a:ext uri="{FF2B5EF4-FFF2-40B4-BE49-F238E27FC236}">
                <a16:creationId xmlns:a16="http://schemas.microsoft.com/office/drawing/2014/main" id="{BA5C5E81-C62C-0CF6-7E05-6A1E7DFD16C6}"/>
              </a:ext>
            </a:extLst>
          </p:cNvPr>
          <p:cNvSpPr/>
          <p:nvPr/>
        </p:nvSpPr>
        <p:spPr>
          <a:xfrm>
            <a:off x="1827386" y="2031425"/>
            <a:ext cx="487739" cy="468537"/>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76" name="直接箭头连接符 75">
            <a:extLst>
              <a:ext uri="{FF2B5EF4-FFF2-40B4-BE49-F238E27FC236}">
                <a16:creationId xmlns:a16="http://schemas.microsoft.com/office/drawing/2014/main" id="{FDCA0DB1-A5C3-C1C8-5575-2A5C93915C9A}"/>
              </a:ext>
            </a:extLst>
          </p:cNvPr>
          <p:cNvCxnSpPr>
            <a:cxnSpLocks/>
            <a:stCxn id="69" idx="4"/>
            <a:endCxn id="73" idx="1"/>
          </p:cNvCxnSpPr>
          <p:nvPr/>
        </p:nvCxnSpPr>
        <p:spPr>
          <a:xfrm flipV="1">
            <a:off x="1356235" y="1543494"/>
            <a:ext cx="472418" cy="21611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a:extLst>
              <a:ext uri="{FF2B5EF4-FFF2-40B4-BE49-F238E27FC236}">
                <a16:creationId xmlns:a16="http://schemas.microsoft.com/office/drawing/2014/main" id="{FDCA0DB1-A5C3-C1C8-5575-2A5C93915C9A}"/>
              </a:ext>
            </a:extLst>
          </p:cNvPr>
          <p:cNvCxnSpPr>
            <a:cxnSpLocks/>
            <a:stCxn id="64" idx="0"/>
            <a:endCxn id="75" idx="1"/>
          </p:cNvCxnSpPr>
          <p:nvPr/>
        </p:nvCxnSpPr>
        <p:spPr>
          <a:xfrm>
            <a:off x="1331745" y="2185939"/>
            <a:ext cx="495641" cy="79755"/>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接箭头连接符 77">
            <a:extLst>
              <a:ext uri="{FF2B5EF4-FFF2-40B4-BE49-F238E27FC236}">
                <a16:creationId xmlns:a16="http://schemas.microsoft.com/office/drawing/2014/main" id="{FDCA0DB1-A5C3-C1C8-5575-2A5C93915C9A}"/>
              </a:ext>
            </a:extLst>
          </p:cNvPr>
          <p:cNvCxnSpPr>
            <a:cxnSpLocks/>
          </p:cNvCxnSpPr>
          <p:nvPr/>
        </p:nvCxnSpPr>
        <p:spPr>
          <a:xfrm flipV="1">
            <a:off x="2445599" y="1935043"/>
            <a:ext cx="390173" cy="47"/>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9" name="iconfont-11253-5325653"/>
          <p:cNvSpPr>
            <a:spLocks noChangeAspect="1"/>
          </p:cNvSpPr>
          <p:nvPr/>
        </p:nvSpPr>
        <p:spPr bwMode="auto">
          <a:xfrm>
            <a:off x="3277697" y="1441864"/>
            <a:ext cx="509541" cy="509434"/>
          </a:xfrm>
          <a:custGeom>
            <a:avLst/>
            <a:gdLst>
              <a:gd name="T0" fmla="*/ 9669 w 9890"/>
              <a:gd name="T1" fmla="*/ 8593 h 9888"/>
              <a:gd name="T2" fmla="*/ 7630 w 9890"/>
              <a:gd name="T3" fmla="*/ 6555 h 9888"/>
              <a:gd name="T4" fmla="*/ 8368 w 9890"/>
              <a:gd name="T5" fmla="*/ 4183 h 9888"/>
              <a:gd name="T6" fmla="*/ 8038 w 9890"/>
              <a:gd name="T7" fmla="*/ 2558 h 9888"/>
              <a:gd name="T8" fmla="*/ 7147 w 9890"/>
              <a:gd name="T9" fmla="*/ 1221 h 9888"/>
              <a:gd name="T10" fmla="*/ 5809 w 9890"/>
              <a:gd name="T11" fmla="*/ 330 h 9888"/>
              <a:gd name="T12" fmla="*/ 4184 w 9890"/>
              <a:gd name="T13" fmla="*/ 0 h 9888"/>
              <a:gd name="T14" fmla="*/ 2559 w 9890"/>
              <a:gd name="T15" fmla="*/ 330 h 9888"/>
              <a:gd name="T16" fmla="*/ 1222 w 9890"/>
              <a:gd name="T17" fmla="*/ 1221 h 9888"/>
              <a:gd name="T18" fmla="*/ 330 w 9890"/>
              <a:gd name="T19" fmla="*/ 2558 h 9888"/>
              <a:gd name="T20" fmla="*/ 0 w 9890"/>
              <a:gd name="T21" fmla="*/ 4183 h 9888"/>
              <a:gd name="T22" fmla="*/ 330 w 9890"/>
              <a:gd name="T23" fmla="*/ 5808 h 9888"/>
              <a:gd name="T24" fmla="*/ 1222 w 9890"/>
              <a:gd name="T25" fmla="*/ 7146 h 9888"/>
              <a:gd name="T26" fmla="*/ 2559 w 9890"/>
              <a:gd name="T27" fmla="*/ 8037 h 9888"/>
              <a:gd name="T28" fmla="*/ 4184 w 9890"/>
              <a:gd name="T29" fmla="*/ 8367 h 9888"/>
              <a:gd name="T30" fmla="*/ 6555 w 9890"/>
              <a:gd name="T31" fmla="*/ 7629 h 9888"/>
              <a:gd name="T32" fmla="*/ 8594 w 9890"/>
              <a:gd name="T33" fmla="*/ 9662 h 9888"/>
              <a:gd name="T34" fmla="*/ 9129 w 9890"/>
              <a:gd name="T35" fmla="*/ 9888 h 9888"/>
              <a:gd name="T36" fmla="*/ 9664 w 9890"/>
              <a:gd name="T37" fmla="*/ 9662 h 9888"/>
              <a:gd name="T38" fmla="*/ 9890 w 9890"/>
              <a:gd name="T39" fmla="*/ 9127 h 9888"/>
              <a:gd name="T40" fmla="*/ 9669 w 9890"/>
              <a:gd name="T41" fmla="*/ 8593 h 9888"/>
              <a:gd name="T42" fmla="*/ 6778 w 9890"/>
              <a:gd name="T43" fmla="*/ 4605 h 9888"/>
              <a:gd name="T44" fmla="*/ 6015 w 9890"/>
              <a:gd name="T45" fmla="*/ 6112 h 9888"/>
              <a:gd name="T46" fmla="*/ 6014 w 9890"/>
              <a:gd name="T47" fmla="*/ 6113 h 9888"/>
              <a:gd name="T48" fmla="*/ 4517 w 9890"/>
              <a:gd name="T49" fmla="*/ 6827 h 9888"/>
              <a:gd name="T50" fmla="*/ 4135 w 9890"/>
              <a:gd name="T51" fmla="*/ 6055 h 9888"/>
              <a:gd name="T52" fmla="*/ 3759 w 9890"/>
              <a:gd name="T53" fmla="*/ 6815 h 9888"/>
              <a:gd name="T54" fmla="*/ 2302 w 9890"/>
              <a:gd name="T55" fmla="*/ 6064 h 9888"/>
              <a:gd name="T56" fmla="*/ 1547 w 9890"/>
              <a:gd name="T57" fmla="*/ 4578 h 9888"/>
              <a:gd name="T58" fmla="*/ 2312 w 9890"/>
              <a:gd name="T59" fmla="*/ 4191 h 9888"/>
              <a:gd name="T60" fmla="*/ 1544 w 9890"/>
              <a:gd name="T61" fmla="*/ 3803 h 9888"/>
              <a:gd name="T62" fmla="*/ 2300 w 9890"/>
              <a:gd name="T63" fmla="*/ 2302 h 9888"/>
              <a:gd name="T64" fmla="*/ 3743 w 9890"/>
              <a:gd name="T65" fmla="*/ 1553 h 9888"/>
              <a:gd name="T66" fmla="*/ 4134 w 9890"/>
              <a:gd name="T67" fmla="*/ 2343 h 9888"/>
              <a:gd name="T68" fmla="*/ 4532 w 9890"/>
              <a:gd name="T69" fmla="*/ 1542 h 9888"/>
              <a:gd name="T70" fmla="*/ 5357 w 9890"/>
              <a:gd name="T71" fmla="*/ 1787 h 9888"/>
              <a:gd name="T72" fmla="*/ 6777 w 9890"/>
              <a:gd name="T73" fmla="*/ 3778 h 9888"/>
              <a:gd name="T74" fmla="*/ 5958 w 9890"/>
              <a:gd name="T75" fmla="*/ 4192 h 9888"/>
              <a:gd name="T76" fmla="*/ 6778 w 9890"/>
              <a:gd name="T77" fmla="*/ 4605 h 9888"/>
              <a:gd name="T78" fmla="*/ 4162 w 9890"/>
              <a:gd name="T79" fmla="*/ 5192 h 9888"/>
              <a:gd name="T80" fmla="*/ 5200 w 9890"/>
              <a:gd name="T81" fmla="*/ 4142 h 9888"/>
              <a:gd name="T82" fmla="*/ 4162 w 9890"/>
              <a:gd name="T83" fmla="*/ 3092 h 9888"/>
              <a:gd name="T84" fmla="*/ 3123 w 9890"/>
              <a:gd name="T85" fmla="*/ 4142 h 9888"/>
              <a:gd name="T86" fmla="*/ 4162 w 9890"/>
              <a:gd name="T87" fmla="*/ 5192 h 9888"/>
              <a:gd name="T88" fmla="*/ 4162 w 9890"/>
              <a:gd name="T89" fmla="*/ 5192 h 9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90" h="9888">
                <a:moveTo>
                  <a:pt x="9669" y="8593"/>
                </a:moveTo>
                <a:lnTo>
                  <a:pt x="7630" y="6555"/>
                </a:lnTo>
                <a:cubicBezTo>
                  <a:pt x="8122" y="5846"/>
                  <a:pt x="8368" y="5055"/>
                  <a:pt x="8368" y="4183"/>
                </a:cubicBezTo>
                <a:cubicBezTo>
                  <a:pt x="8368" y="3617"/>
                  <a:pt x="8258" y="3075"/>
                  <a:pt x="8038" y="2558"/>
                </a:cubicBezTo>
                <a:cubicBezTo>
                  <a:pt x="7818" y="2041"/>
                  <a:pt x="7520" y="1596"/>
                  <a:pt x="7147" y="1221"/>
                </a:cubicBezTo>
                <a:cubicBezTo>
                  <a:pt x="6773" y="846"/>
                  <a:pt x="6327" y="550"/>
                  <a:pt x="5809" y="330"/>
                </a:cubicBezTo>
                <a:cubicBezTo>
                  <a:pt x="5292" y="110"/>
                  <a:pt x="4750" y="0"/>
                  <a:pt x="4184" y="0"/>
                </a:cubicBezTo>
                <a:cubicBezTo>
                  <a:pt x="3618" y="0"/>
                  <a:pt x="3075" y="110"/>
                  <a:pt x="2559" y="330"/>
                </a:cubicBezTo>
                <a:cubicBezTo>
                  <a:pt x="2042" y="550"/>
                  <a:pt x="1597" y="847"/>
                  <a:pt x="1222" y="1221"/>
                </a:cubicBezTo>
                <a:cubicBezTo>
                  <a:pt x="847" y="1596"/>
                  <a:pt x="550" y="2041"/>
                  <a:pt x="330" y="2558"/>
                </a:cubicBezTo>
                <a:cubicBezTo>
                  <a:pt x="110" y="3076"/>
                  <a:pt x="0" y="3617"/>
                  <a:pt x="0" y="4183"/>
                </a:cubicBezTo>
                <a:cubicBezTo>
                  <a:pt x="0" y="4750"/>
                  <a:pt x="110" y="5292"/>
                  <a:pt x="330" y="5808"/>
                </a:cubicBezTo>
                <a:cubicBezTo>
                  <a:pt x="550" y="6326"/>
                  <a:pt x="848" y="6771"/>
                  <a:pt x="1222" y="7146"/>
                </a:cubicBezTo>
                <a:cubicBezTo>
                  <a:pt x="1597" y="7521"/>
                  <a:pt x="2042" y="7817"/>
                  <a:pt x="2559" y="8037"/>
                </a:cubicBezTo>
                <a:cubicBezTo>
                  <a:pt x="3077" y="8257"/>
                  <a:pt x="3618" y="8367"/>
                  <a:pt x="4184" y="8367"/>
                </a:cubicBezTo>
                <a:cubicBezTo>
                  <a:pt x="5055" y="8367"/>
                  <a:pt x="5847" y="8122"/>
                  <a:pt x="6555" y="7629"/>
                </a:cubicBezTo>
                <a:lnTo>
                  <a:pt x="8594" y="9662"/>
                </a:lnTo>
                <a:cubicBezTo>
                  <a:pt x="8737" y="9812"/>
                  <a:pt x="8915" y="9888"/>
                  <a:pt x="9129" y="9888"/>
                </a:cubicBezTo>
                <a:cubicBezTo>
                  <a:pt x="9335" y="9888"/>
                  <a:pt x="9513" y="9813"/>
                  <a:pt x="9664" y="9662"/>
                </a:cubicBezTo>
                <a:cubicBezTo>
                  <a:pt x="9814" y="9512"/>
                  <a:pt x="9890" y="9333"/>
                  <a:pt x="9890" y="9127"/>
                </a:cubicBezTo>
                <a:cubicBezTo>
                  <a:pt x="9889" y="8918"/>
                  <a:pt x="9815" y="8740"/>
                  <a:pt x="9669" y="8593"/>
                </a:cubicBezTo>
                <a:close/>
                <a:moveTo>
                  <a:pt x="6778" y="4605"/>
                </a:moveTo>
                <a:cubicBezTo>
                  <a:pt x="6689" y="5191"/>
                  <a:pt x="6414" y="5714"/>
                  <a:pt x="6015" y="6112"/>
                </a:cubicBezTo>
                <a:lnTo>
                  <a:pt x="6014" y="6113"/>
                </a:lnTo>
                <a:cubicBezTo>
                  <a:pt x="5585" y="6523"/>
                  <a:pt x="5085" y="6761"/>
                  <a:pt x="4517" y="6827"/>
                </a:cubicBezTo>
                <a:lnTo>
                  <a:pt x="4135" y="6055"/>
                </a:lnTo>
                <a:lnTo>
                  <a:pt x="3759" y="6815"/>
                </a:lnTo>
                <a:cubicBezTo>
                  <a:pt x="3205" y="6732"/>
                  <a:pt x="2719" y="6482"/>
                  <a:pt x="2302" y="6064"/>
                </a:cubicBezTo>
                <a:cubicBezTo>
                  <a:pt x="1877" y="5639"/>
                  <a:pt x="1625" y="5144"/>
                  <a:pt x="1547" y="4578"/>
                </a:cubicBezTo>
                <a:lnTo>
                  <a:pt x="2312" y="4191"/>
                </a:lnTo>
                <a:lnTo>
                  <a:pt x="1544" y="3803"/>
                </a:lnTo>
                <a:cubicBezTo>
                  <a:pt x="1620" y="3231"/>
                  <a:pt x="1873" y="2731"/>
                  <a:pt x="2300" y="2302"/>
                </a:cubicBezTo>
                <a:cubicBezTo>
                  <a:pt x="2714" y="1888"/>
                  <a:pt x="3195" y="1638"/>
                  <a:pt x="3743" y="1553"/>
                </a:cubicBezTo>
                <a:lnTo>
                  <a:pt x="4134" y="2343"/>
                </a:lnTo>
                <a:lnTo>
                  <a:pt x="4532" y="1542"/>
                </a:lnTo>
                <a:cubicBezTo>
                  <a:pt x="4825" y="1577"/>
                  <a:pt x="5100" y="1659"/>
                  <a:pt x="5357" y="1787"/>
                </a:cubicBezTo>
                <a:cubicBezTo>
                  <a:pt x="6103" y="2176"/>
                  <a:pt x="6644" y="2908"/>
                  <a:pt x="6777" y="3778"/>
                </a:cubicBezTo>
                <a:lnTo>
                  <a:pt x="5958" y="4192"/>
                </a:lnTo>
                <a:lnTo>
                  <a:pt x="6778" y="4605"/>
                </a:lnTo>
                <a:close/>
                <a:moveTo>
                  <a:pt x="4162" y="5192"/>
                </a:moveTo>
                <a:cubicBezTo>
                  <a:pt x="4735" y="5192"/>
                  <a:pt x="5200" y="4722"/>
                  <a:pt x="5200" y="4142"/>
                </a:cubicBezTo>
                <a:cubicBezTo>
                  <a:pt x="5200" y="3562"/>
                  <a:pt x="4735" y="3092"/>
                  <a:pt x="4162" y="3092"/>
                </a:cubicBezTo>
                <a:cubicBezTo>
                  <a:pt x="3588" y="3092"/>
                  <a:pt x="3123" y="3562"/>
                  <a:pt x="3123" y="4142"/>
                </a:cubicBezTo>
                <a:cubicBezTo>
                  <a:pt x="3123" y="4722"/>
                  <a:pt x="3588" y="5192"/>
                  <a:pt x="4162" y="5192"/>
                </a:cubicBezTo>
                <a:close/>
                <a:moveTo>
                  <a:pt x="4162" y="5192"/>
                </a:moveTo>
                <a:close/>
              </a:path>
            </a:pathLst>
          </a:custGeom>
          <a:solidFill>
            <a:srgbClr val="3CA2EA"/>
          </a:solidFill>
          <a:ln>
            <a:noFill/>
          </a:ln>
        </p:spPr>
      </p:sp>
      <p:sp>
        <p:nvSpPr>
          <p:cNvPr id="81" name="文本框 80"/>
          <p:cNvSpPr txBox="1"/>
          <p:nvPr/>
        </p:nvSpPr>
        <p:spPr>
          <a:xfrm>
            <a:off x="4520256" y="1268770"/>
            <a:ext cx="7107864" cy="1754326"/>
          </a:xfrm>
          <a:prstGeom prst="rect">
            <a:avLst/>
          </a:prstGeom>
          <a:noFill/>
        </p:spPr>
        <p:txBody>
          <a:bodyPr wrap="square" rtlCol="0">
            <a:spAutoFit/>
          </a:bodyPr>
          <a:lstStyle/>
          <a:p>
            <a:r>
              <a:rPr lang="en-US" altLang="zh-CN" sz="2400" b="1" dirty="0">
                <a:solidFill>
                  <a:schemeClr val="bg2">
                    <a:lumMod val="25000"/>
                  </a:schemeClr>
                </a:solidFill>
                <a:latin typeface="Calibri" panose="020F0502020204030204" pitchFamily="34" charset="0"/>
                <a:cs typeface="Calibri" panose="020F0502020204030204" pitchFamily="34" charset="0"/>
              </a:rPr>
              <a:t>Color retrieval </a:t>
            </a:r>
            <a:r>
              <a:rPr lang="en-US" altLang="zh-CN" sz="2000" dirty="0">
                <a:solidFill>
                  <a:schemeClr val="tx1">
                    <a:lumMod val="85000"/>
                    <a:lumOff val="15000"/>
                  </a:schemeClr>
                </a:solidFill>
                <a:latin typeface="Calibri" panose="020F0502020204030204" pitchFamily="34" charset="0"/>
                <a:cs typeface="Calibri" panose="020F0502020204030204" pitchFamily="34" charset="0"/>
              </a:rPr>
              <a:t>means that videos can be filtered by the color of a person’s clothes. This would be a very useful intelligent function for post investigation if there is any incident at the bank. Through the color of clothing can quickly locate suspicious people, greatly reducing the search time.</a:t>
            </a:r>
          </a:p>
        </p:txBody>
      </p:sp>
      <p:sp>
        <p:nvSpPr>
          <p:cNvPr id="82" name="矩形 81"/>
          <p:cNvSpPr/>
          <p:nvPr/>
        </p:nvSpPr>
        <p:spPr>
          <a:xfrm>
            <a:off x="14223" y="5939986"/>
            <a:ext cx="2986158" cy="369332"/>
          </a:xfrm>
          <a:prstGeom prst="rect">
            <a:avLst/>
          </a:prstGeom>
          <a:noFill/>
        </p:spPr>
        <p:txBody>
          <a:bodyPr wrap="square" lIns="91440" tIns="45720" rIns="91440" bIns="45720">
            <a:spAutoFit/>
          </a:bodyPr>
          <a:lstStyle/>
          <a:p>
            <a:pPr algn="ctr"/>
            <a:r>
              <a:rPr lang="en-US" altLang="zh-CN" b="1" dirty="0">
                <a:cs typeface="+mn-ea"/>
              </a:rPr>
              <a:t>Select date</a:t>
            </a:r>
          </a:p>
        </p:txBody>
      </p:sp>
      <p:sp>
        <p:nvSpPr>
          <p:cNvPr id="83" name="矩形 82"/>
          <p:cNvSpPr/>
          <p:nvPr/>
        </p:nvSpPr>
        <p:spPr>
          <a:xfrm>
            <a:off x="3040108" y="5939986"/>
            <a:ext cx="2986158" cy="369332"/>
          </a:xfrm>
          <a:prstGeom prst="rect">
            <a:avLst/>
          </a:prstGeom>
          <a:noFill/>
        </p:spPr>
        <p:txBody>
          <a:bodyPr wrap="square" lIns="91440" tIns="45720" rIns="91440" bIns="45720">
            <a:spAutoFit/>
          </a:bodyPr>
          <a:lstStyle/>
          <a:p>
            <a:pPr algn="ctr"/>
            <a:r>
              <a:rPr lang="en-US" altLang="zh-CN" b="1" dirty="0">
                <a:cs typeface="+mn-ea"/>
              </a:rPr>
              <a:t>Select garment color</a:t>
            </a:r>
          </a:p>
        </p:txBody>
      </p:sp>
      <p:sp>
        <p:nvSpPr>
          <p:cNvPr id="84" name="矩形 83"/>
          <p:cNvSpPr/>
          <p:nvPr/>
        </p:nvSpPr>
        <p:spPr>
          <a:xfrm>
            <a:off x="7665443" y="5939985"/>
            <a:ext cx="2986158" cy="369332"/>
          </a:xfrm>
          <a:prstGeom prst="rect">
            <a:avLst/>
          </a:prstGeom>
          <a:noFill/>
        </p:spPr>
        <p:txBody>
          <a:bodyPr wrap="square" lIns="91440" tIns="45720" rIns="91440" bIns="45720">
            <a:spAutoFit/>
          </a:bodyPr>
          <a:lstStyle/>
          <a:p>
            <a:pPr algn="ctr"/>
            <a:r>
              <a:rPr lang="en-US" altLang="zh-CN" b="1" dirty="0">
                <a:cs typeface="+mn-ea"/>
              </a:rPr>
              <a:t>Retrieval result</a:t>
            </a:r>
          </a:p>
        </p:txBody>
      </p:sp>
      <p:sp>
        <p:nvSpPr>
          <p:cNvPr id="34" name="矩形 33"/>
          <p:cNvSpPr/>
          <p:nvPr/>
        </p:nvSpPr>
        <p:spPr>
          <a:xfrm>
            <a:off x="660635" y="3634195"/>
            <a:ext cx="1784964" cy="2228566"/>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矩形 34"/>
          <p:cNvSpPr/>
          <p:nvPr/>
        </p:nvSpPr>
        <p:spPr>
          <a:xfrm>
            <a:off x="3472520" y="3560322"/>
            <a:ext cx="1909208" cy="2341156"/>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sp>
        <p:nvSpPr>
          <p:cNvPr id="36" name="矩形 35"/>
          <p:cNvSpPr/>
          <p:nvPr/>
        </p:nvSpPr>
        <p:spPr>
          <a:xfrm>
            <a:off x="6494398" y="3514142"/>
            <a:ext cx="5041993" cy="2424614"/>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spTree>
    <p:extLst>
      <p:ext uri="{BB962C8B-B14F-4D97-AF65-F5344CB8AC3E}">
        <p14:creationId xmlns:p14="http://schemas.microsoft.com/office/powerpoint/2010/main" val="85642071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032760" y="1502600"/>
            <a:ext cx="8691880" cy="2488706"/>
            <a:chOff x="3027" y="1856"/>
            <a:chExt cx="15862" cy="4542"/>
          </a:xfrm>
        </p:grpSpPr>
        <p:grpSp>
          <p:nvGrpSpPr>
            <p:cNvPr id="27" name="组合 26"/>
            <p:cNvGrpSpPr/>
            <p:nvPr/>
          </p:nvGrpSpPr>
          <p:grpSpPr>
            <a:xfrm>
              <a:off x="3027" y="1856"/>
              <a:ext cx="15458" cy="4131"/>
              <a:chOff x="3027" y="1856"/>
              <a:chExt cx="15458" cy="4131"/>
            </a:xfrm>
          </p:grpSpPr>
          <p:grpSp>
            <p:nvGrpSpPr>
              <p:cNvPr id="37" name="组合 36"/>
              <p:cNvGrpSpPr/>
              <p:nvPr/>
            </p:nvGrpSpPr>
            <p:grpSpPr>
              <a:xfrm>
                <a:off x="3854" y="2987"/>
                <a:ext cx="5720" cy="3000"/>
                <a:chOff x="3854" y="2987"/>
                <a:chExt cx="5720" cy="3000"/>
              </a:xfrm>
            </p:grpSpPr>
            <p:grpSp>
              <p:nvGrpSpPr>
                <p:cNvPr id="69" name="组合 68"/>
                <p:cNvGrpSpPr/>
                <p:nvPr/>
              </p:nvGrpSpPr>
              <p:grpSpPr>
                <a:xfrm>
                  <a:off x="3854" y="2987"/>
                  <a:ext cx="5720" cy="3000"/>
                  <a:chOff x="3854" y="2987"/>
                  <a:chExt cx="5720" cy="3000"/>
                </a:xfrm>
              </p:grpSpPr>
              <p:grpSp>
                <p:nvGrpSpPr>
                  <p:cNvPr id="72" name="组合 71"/>
                  <p:cNvGrpSpPr/>
                  <p:nvPr/>
                </p:nvGrpSpPr>
                <p:grpSpPr>
                  <a:xfrm>
                    <a:off x="6469" y="3224"/>
                    <a:ext cx="3105" cy="2550"/>
                    <a:chOff x="4843" y="2610"/>
                    <a:chExt cx="5816" cy="2550"/>
                  </a:xfrm>
                </p:grpSpPr>
                <p:sp>
                  <p:nvSpPr>
                    <p:cNvPr id="77" name="矩形 76"/>
                    <p:cNvSpPr/>
                    <p:nvPr/>
                  </p:nvSpPr>
                  <p:spPr>
                    <a:xfrm>
                      <a:off x="4843" y="2610"/>
                      <a:ext cx="5816" cy="850"/>
                    </a:xfrm>
                    <a:prstGeom prst="rect">
                      <a:avLst/>
                    </a:prstGeom>
                    <a:noFill/>
                    <a:ln w="15875" cap="flat">
                      <a:gradFill>
                        <a:gsLst>
                          <a:gs pos="33000">
                            <a:schemeClr val="accent1">
                              <a:lumMod val="61000"/>
                              <a:alpha val="39000"/>
                            </a:schemeClr>
                          </a:gs>
                          <a:gs pos="94000">
                            <a:srgbClr val="00B0F0">
                              <a:alpha val="60000"/>
                              <a:lumMod val="69000"/>
                              <a:lumOff val="31000"/>
                            </a:srgbClr>
                          </a:gs>
                        </a:gsLst>
                        <a:lin ang="2700000" scaled="1"/>
                      </a:gradFill>
                      <a:prstDash val="dash"/>
                      <a:miter/>
                    </a:ln>
                    <a:extLst>
                      <a:ext uri="{909E8E84-426E-40DD-AFC4-6F175D3DCCD1}">
                        <a14:hiddenFill xmlns:a14="http://schemas.microsoft.com/office/drawing/2010/main">
                          <a:gradFill flip="none" rotWithShape="1">
                            <a:gsLst>
                              <a:gs pos="15000">
                                <a:srgbClr val="00B0F0">
                                  <a:alpha val="34000"/>
                                </a:srgbClr>
                              </a:gs>
                              <a:gs pos="100000">
                                <a:srgbClr val="9DC3E6">
                                  <a:alpha val="0"/>
                                </a:srgbClr>
                              </a:gs>
                            </a:gsLst>
                            <a:lin ang="13500000" scaled="1"/>
                            <a:tileRect/>
                          </a:gra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spcBef>
                          <a:spcPts val="0"/>
                        </a:spcBef>
                        <a:spcAft>
                          <a:spcPts val="0"/>
                        </a:spcAft>
                        <a:buClrTx/>
                        <a:buSzTx/>
                        <a:buFontTx/>
                        <a:defRPr/>
                      </a:pPr>
                      <a:endParaRPr lang="zh-CN" altLang="en-US" noProof="0">
                        <a:ln>
                          <a:noFill/>
                        </a:ln>
                        <a:solidFill>
                          <a:schemeClr val="bg1"/>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78" name="矩形 77"/>
                    <p:cNvSpPr/>
                    <p:nvPr/>
                  </p:nvSpPr>
                  <p:spPr>
                    <a:xfrm>
                      <a:off x="4843" y="3460"/>
                      <a:ext cx="5816" cy="850"/>
                    </a:xfrm>
                    <a:prstGeom prst="rect">
                      <a:avLst/>
                    </a:prstGeom>
                    <a:noFill/>
                    <a:ln w="15875" cap="flat">
                      <a:gradFill>
                        <a:gsLst>
                          <a:gs pos="33000">
                            <a:schemeClr val="accent1">
                              <a:lumMod val="61000"/>
                              <a:alpha val="39000"/>
                            </a:schemeClr>
                          </a:gs>
                          <a:gs pos="94000">
                            <a:srgbClr val="00B0F0">
                              <a:alpha val="60000"/>
                              <a:lumMod val="69000"/>
                              <a:lumOff val="31000"/>
                            </a:srgbClr>
                          </a:gs>
                        </a:gsLst>
                        <a:lin ang="2700000" scaled="1"/>
                      </a:gradFill>
                      <a:prstDash val="dash"/>
                      <a:miter/>
                    </a:ln>
                    <a:extLst>
                      <a:ext uri="{909E8E84-426E-40DD-AFC4-6F175D3DCCD1}">
                        <a14:hiddenFill xmlns:a14="http://schemas.microsoft.com/office/drawing/2010/main">
                          <a:gradFill flip="none" rotWithShape="1">
                            <a:gsLst>
                              <a:gs pos="15000">
                                <a:srgbClr val="00B0F0">
                                  <a:alpha val="34000"/>
                                </a:srgbClr>
                              </a:gs>
                              <a:gs pos="100000">
                                <a:srgbClr val="9DC3E6">
                                  <a:alpha val="0"/>
                                </a:srgbClr>
                              </a:gs>
                            </a:gsLst>
                            <a:lin ang="13500000" scaled="1"/>
                            <a:tileRect/>
                          </a:gra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spcBef>
                          <a:spcPts val="0"/>
                        </a:spcBef>
                        <a:spcAft>
                          <a:spcPts val="0"/>
                        </a:spcAft>
                        <a:buClrTx/>
                        <a:buSzTx/>
                        <a:buFontTx/>
                        <a:defRPr/>
                      </a:pPr>
                      <a:endParaRPr lang="zh-CN" altLang="en-US" noProof="0">
                        <a:ln>
                          <a:noFill/>
                        </a:ln>
                        <a:solidFill>
                          <a:schemeClr val="bg1"/>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79" name="矩形 78"/>
                    <p:cNvSpPr/>
                    <p:nvPr/>
                  </p:nvSpPr>
                  <p:spPr>
                    <a:xfrm>
                      <a:off x="4843" y="4310"/>
                      <a:ext cx="5816" cy="850"/>
                    </a:xfrm>
                    <a:prstGeom prst="rect">
                      <a:avLst/>
                    </a:prstGeom>
                    <a:noFill/>
                    <a:ln w="15875" cap="flat">
                      <a:gradFill>
                        <a:gsLst>
                          <a:gs pos="33000">
                            <a:schemeClr val="accent1">
                              <a:lumMod val="61000"/>
                              <a:alpha val="39000"/>
                            </a:schemeClr>
                          </a:gs>
                          <a:gs pos="94000">
                            <a:srgbClr val="00B0F0">
                              <a:alpha val="60000"/>
                              <a:lumMod val="69000"/>
                              <a:lumOff val="31000"/>
                            </a:srgbClr>
                          </a:gs>
                        </a:gsLst>
                        <a:lin ang="2700000" scaled="1"/>
                      </a:gradFill>
                      <a:prstDash val="dash"/>
                      <a:miter/>
                    </a:ln>
                    <a:extLst>
                      <a:ext uri="{909E8E84-426E-40DD-AFC4-6F175D3DCCD1}">
                        <a14:hiddenFill xmlns:a14="http://schemas.microsoft.com/office/drawing/2010/main">
                          <a:gradFill flip="none" rotWithShape="1">
                            <a:gsLst>
                              <a:gs pos="15000">
                                <a:srgbClr val="00B0F0">
                                  <a:alpha val="34000"/>
                                </a:srgbClr>
                              </a:gs>
                              <a:gs pos="100000">
                                <a:srgbClr val="9DC3E6">
                                  <a:alpha val="0"/>
                                </a:srgbClr>
                              </a:gs>
                            </a:gsLst>
                            <a:lin ang="13500000" scaled="1"/>
                            <a:tileRect/>
                          </a:gra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spcBef>
                          <a:spcPts val="0"/>
                        </a:spcBef>
                        <a:spcAft>
                          <a:spcPts val="0"/>
                        </a:spcAft>
                        <a:buClrTx/>
                        <a:buSzTx/>
                        <a:buFontTx/>
                        <a:defRPr/>
                      </a:pPr>
                      <a:endParaRPr lang="zh-CN" altLang="en-US" sz="1400" noProof="0">
                        <a:ln>
                          <a:noFill/>
                        </a:ln>
                        <a:solidFill>
                          <a:schemeClr val="bg1"/>
                        </a:solidFill>
                        <a:effectLst/>
                        <a:uLnTx/>
                        <a:uFillTx/>
                        <a:ea typeface="微软雅黑" panose="020B0503020204020204" pitchFamily="34" charset="-122"/>
                        <a:sym typeface="Segoe UI" panose="020B0502040204020203" pitchFamily="34" charset="0"/>
                      </a:endParaRPr>
                    </a:p>
                  </p:txBody>
                </p:sp>
              </p:grpSp>
              <p:pic>
                <p:nvPicPr>
                  <p:cNvPr id="73" name="图片 72" descr="nvr (1)"/>
                  <p:cNvPicPr>
                    <a:picLocks noChangeAspect="1"/>
                  </p:cNvPicPr>
                  <p:nvPr/>
                </p:nvPicPr>
                <p:blipFill>
                  <a:blip r:embed="rId3"/>
                  <a:stretch>
                    <a:fillRect/>
                  </a:stretch>
                </p:blipFill>
                <p:spPr>
                  <a:xfrm>
                    <a:off x="3854" y="2987"/>
                    <a:ext cx="3000" cy="3000"/>
                  </a:xfrm>
                  <a:prstGeom prst="rect">
                    <a:avLst/>
                  </a:prstGeom>
                </p:spPr>
              </p:pic>
              <p:sp>
                <p:nvSpPr>
                  <p:cNvPr id="74" name="文本框 73"/>
                  <p:cNvSpPr txBox="1"/>
                  <p:nvPr/>
                </p:nvSpPr>
                <p:spPr>
                  <a:xfrm>
                    <a:off x="7213" y="3407"/>
                    <a:ext cx="2295" cy="562"/>
                  </a:xfrm>
                  <a:prstGeom prst="rect">
                    <a:avLst/>
                  </a:prstGeom>
                  <a:noFill/>
                </p:spPr>
                <p:txBody>
                  <a:bodyPr wrap="square" rtlCol="0">
                    <a:spAutoFit/>
                  </a:bodyPr>
                  <a:lstStyle/>
                  <a:p>
                    <a:pPr algn="r"/>
                    <a:r>
                      <a:rPr lang="en-US" altLang="zh-CN" sz="1400">
                        <a:solidFill>
                          <a:srgbClr val="00B0F0"/>
                        </a:solidFill>
                        <a:ea typeface="微软雅黑" panose="020B0503020204020204" pitchFamily="34" charset="-122"/>
                        <a:sym typeface="Segoe UI" panose="020B0502040204020203" pitchFamily="34" charset="0"/>
                      </a:rPr>
                      <a:t>Application</a:t>
                    </a:r>
                  </a:p>
                </p:txBody>
              </p:sp>
              <p:sp>
                <p:nvSpPr>
                  <p:cNvPr id="75" name="文本框 74"/>
                  <p:cNvSpPr txBox="1"/>
                  <p:nvPr/>
                </p:nvSpPr>
                <p:spPr>
                  <a:xfrm>
                    <a:off x="5940" y="4258"/>
                    <a:ext cx="3569" cy="562"/>
                  </a:xfrm>
                  <a:prstGeom prst="rect">
                    <a:avLst/>
                  </a:prstGeom>
                  <a:noFill/>
                </p:spPr>
                <p:txBody>
                  <a:bodyPr wrap="square" rtlCol="0">
                    <a:spAutoFit/>
                  </a:bodyPr>
                  <a:lstStyle/>
                  <a:p>
                    <a:pPr algn="r"/>
                    <a:r>
                      <a:rPr lang="en-US" altLang="zh-CN" sz="1400">
                        <a:solidFill>
                          <a:srgbClr val="00B0F0"/>
                        </a:solidFill>
                        <a:ea typeface="微软雅黑" panose="020B0503020204020204" pitchFamily="34" charset="-122"/>
                        <a:sym typeface="Segoe UI" panose="020B0502040204020203" pitchFamily="34" charset="0"/>
                      </a:rPr>
                      <a:t>Block Device Driver</a:t>
                    </a:r>
                  </a:p>
                </p:txBody>
              </p:sp>
              <p:sp>
                <p:nvSpPr>
                  <p:cNvPr id="76" name="文本框 75"/>
                  <p:cNvSpPr txBox="1"/>
                  <p:nvPr/>
                </p:nvSpPr>
                <p:spPr>
                  <a:xfrm>
                    <a:off x="7214" y="5109"/>
                    <a:ext cx="2295" cy="503"/>
                  </a:xfrm>
                  <a:prstGeom prst="rect">
                    <a:avLst/>
                  </a:prstGeom>
                  <a:noFill/>
                </p:spPr>
                <p:txBody>
                  <a:bodyPr wrap="square" rtlCol="0">
                    <a:spAutoFit/>
                  </a:bodyPr>
                  <a:lstStyle/>
                  <a:p>
                    <a:pPr algn="r"/>
                    <a:r>
                      <a:rPr lang="en-US" altLang="zh-CN" sz="1200">
                        <a:solidFill>
                          <a:srgbClr val="00B0F0"/>
                        </a:solidFill>
                        <a:latin typeface="Segoe UI" panose="020B0502040204020203" pitchFamily="34" charset="0"/>
                        <a:ea typeface="微软雅黑" panose="020B0503020204020204" pitchFamily="34" charset="-122"/>
                        <a:sym typeface="Segoe UI" panose="020B0502040204020203" pitchFamily="34" charset="0"/>
                      </a:rPr>
                      <a:t>HDD</a:t>
                    </a:r>
                  </a:p>
                </p:txBody>
              </p:sp>
            </p:grpSp>
            <p:cxnSp>
              <p:nvCxnSpPr>
                <p:cNvPr id="70" name="直接箭头连接符 69"/>
                <p:cNvCxnSpPr/>
                <p:nvPr/>
              </p:nvCxnSpPr>
              <p:spPr>
                <a:xfrm flipH="1">
                  <a:off x="8360" y="3946"/>
                  <a:ext cx="1" cy="36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8360" y="4777"/>
                  <a:ext cx="0" cy="38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32" y="3224"/>
                <a:ext cx="3925" cy="2608"/>
                <a:chOff x="3442949" y="1752727"/>
                <a:chExt cx="2003735" cy="1331657"/>
              </a:xfrm>
              <a:solidFill>
                <a:schemeClr val="tx1"/>
              </a:solidFill>
            </p:grpSpPr>
            <p:sp>
              <p:nvSpPr>
                <p:cNvPr id="57" name="矩形 56"/>
                <p:cNvSpPr/>
                <p:nvPr/>
              </p:nvSpPr>
              <p:spPr>
                <a:xfrm>
                  <a:off x="3442949" y="2441240"/>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58" name="矩形 57"/>
                <p:cNvSpPr/>
                <p:nvPr/>
              </p:nvSpPr>
              <p:spPr>
                <a:xfrm>
                  <a:off x="4121429" y="2441240"/>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59" name="矩形 58"/>
                <p:cNvSpPr/>
                <p:nvPr/>
              </p:nvSpPr>
              <p:spPr>
                <a:xfrm>
                  <a:off x="4799909" y="2441240"/>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60" name="文本框 59"/>
                <p:cNvSpPr txBox="1"/>
                <p:nvPr/>
              </p:nvSpPr>
              <p:spPr>
                <a:xfrm>
                  <a:off x="3560819" y="2587793"/>
                  <a:ext cx="411245" cy="34321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lvl="0" algn="ctr">
                    <a:buClrTx/>
                    <a:buSzTx/>
                    <a:buFontTx/>
                  </a:pP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D</a:t>
                  </a:r>
                </a:p>
              </p:txBody>
            </p:sp>
            <p:sp>
              <p:nvSpPr>
                <p:cNvPr id="61" name="文本框 60"/>
                <p:cNvSpPr txBox="1"/>
                <p:nvPr/>
              </p:nvSpPr>
              <p:spPr>
                <a:xfrm>
                  <a:off x="4232367" y="2552469"/>
                  <a:ext cx="411245" cy="34321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lvl="0" algn="ctr">
                    <a:buClrTx/>
                    <a:buSzTx/>
                    <a:buFontTx/>
                  </a:pP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a:t>
                  </a:r>
                </a:p>
              </p:txBody>
            </p:sp>
            <p:sp>
              <p:nvSpPr>
                <p:cNvPr id="62" name="文本框 61"/>
                <p:cNvSpPr txBox="1"/>
                <p:nvPr/>
              </p:nvSpPr>
              <p:spPr>
                <a:xfrm>
                  <a:off x="4917673" y="2588389"/>
                  <a:ext cx="411245" cy="34321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lvl="0" algn="ctr">
                    <a:buClrTx/>
                    <a:buSzTx/>
                    <a:buFontTx/>
                  </a:pP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N</a:t>
                  </a:r>
                </a:p>
              </p:txBody>
            </p:sp>
            <p:sp>
              <p:nvSpPr>
                <p:cNvPr id="63" name="矩形 62"/>
                <p:cNvSpPr/>
                <p:nvPr/>
              </p:nvSpPr>
              <p:spPr>
                <a:xfrm>
                  <a:off x="3442949" y="1752727"/>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64" name="矩形 63"/>
                <p:cNvSpPr/>
                <p:nvPr/>
              </p:nvSpPr>
              <p:spPr>
                <a:xfrm>
                  <a:off x="4799909" y="1752727"/>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65" name="文本框 64"/>
                <p:cNvSpPr txBox="1"/>
                <p:nvPr/>
              </p:nvSpPr>
              <p:spPr>
                <a:xfrm>
                  <a:off x="3546509" y="1890843"/>
                  <a:ext cx="411245" cy="34321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lvl="0" algn="ctr">
                    <a:buClrTx/>
                    <a:buSzTx/>
                    <a:buFontTx/>
                  </a:pP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A</a:t>
                  </a:r>
                </a:p>
              </p:txBody>
            </p:sp>
            <p:sp>
              <p:nvSpPr>
                <p:cNvPr id="66" name="文本框 65"/>
                <p:cNvSpPr txBox="1"/>
                <p:nvPr/>
              </p:nvSpPr>
              <p:spPr>
                <a:xfrm>
                  <a:off x="4921758" y="1912288"/>
                  <a:ext cx="411245" cy="34321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algn="ct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C</a:t>
                  </a:r>
                </a:p>
              </p:txBody>
            </p:sp>
            <p:sp>
              <p:nvSpPr>
                <p:cNvPr id="67" name="矩形 66"/>
                <p:cNvSpPr/>
                <p:nvPr/>
              </p:nvSpPr>
              <p:spPr>
                <a:xfrm>
                  <a:off x="4116364" y="1752727"/>
                  <a:ext cx="646775" cy="643144"/>
                </a:xfrm>
                <a:prstGeom prst="rect">
                  <a:avLst/>
                </a:prstGeom>
                <a:solidFill>
                  <a:srgbClr val="00B0F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68" name="文本框 67"/>
                <p:cNvSpPr txBox="1"/>
                <p:nvPr/>
              </p:nvSpPr>
              <p:spPr>
                <a:xfrm>
                  <a:off x="4220435" y="1912289"/>
                  <a:ext cx="411245" cy="372196"/>
                </a:xfrm>
                <a:prstGeom prst="rect">
                  <a:avLst/>
                </a:prstGeom>
                <a:noFill/>
                <a:extLst>
                  <a:ext uri="{909E8E84-426E-40DD-AFC4-6F175D3DCCD1}">
                    <a14:hiddenFill xmlns:a14="http://schemas.microsoft.com/office/drawing/2010/main">
                      <a:grpFill/>
                    </a14:hiddenFill>
                  </a:ext>
                </a:extLst>
              </p:spPr>
              <p:txBody>
                <a:bodyPr vert="horz" wrap="square" numCol="1" spcCol="0" rtlCol="0" fromWordArt="0" anchor="t" anchorCtr="0" forceAA="0" compatLnSpc="0">
                  <a:spAutoFit/>
                </a:bodyPr>
                <a:lstStyle/>
                <a:p>
                  <a:pPr lvl="0" algn="ctr">
                    <a:buClrTx/>
                    <a:buSzTx/>
                    <a:buFontTx/>
                  </a:pPr>
                  <a:r>
                    <a:rPr lang="en-US" altLang="zh-CN"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B</a:t>
                  </a:r>
                </a:p>
              </p:txBody>
            </p:sp>
          </p:grpSp>
          <p:cxnSp>
            <p:nvCxnSpPr>
              <p:cNvPr id="39" name="直接连接符 38"/>
              <p:cNvCxnSpPr/>
              <p:nvPr/>
            </p:nvCxnSpPr>
            <p:spPr>
              <a:xfrm flipV="1">
                <a:off x="9598" y="3230"/>
                <a:ext cx="1031" cy="1647"/>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9589" y="5810"/>
                <a:ext cx="1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15523" y="3265"/>
                <a:ext cx="2962" cy="2537"/>
                <a:chOff x="15320" y="3687"/>
                <a:chExt cx="2612" cy="2237"/>
              </a:xfrm>
            </p:grpSpPr>
            <p:sp>
              <p:nvSpPr>
                <p:cNvPr id="47" name="pptx_317783"/>
                <p:cNvSpPr>
                  <a:spLocks noChangeAspect="1"/>
                </p:cNvSpPr>
                <p:nvPr/>
              </p:nvSpPr>
              <p:spPr bwMode="auto">
                <a:xfrm>
                  <a:off x="17262" y="3918"/>
                  <a:ext cx="576" cy="691"/>
                </a:xfrm>
                <a:custGeom>
                  <a:avLst/>
                  <a:gdLst>
                    <a:gd name="connsiteX0" fmla="*/ 126539 w 506307"/>
                    <a:gd name="connsiteY0" fmla="*/ 480269 h 606722"/>
                    <a:gd name="connsiteX1" fmla="*/ 379767 w 506307"/>
                    <a:gd name="connsiteY1" fmla="*/ 480269 h 606722"/>
                    <a:gd name="connsiteX2" fmla="*/ 405045 w 506307"/>
                    <a:gd name="connsiteY2" fmla="*/ 505611 h 606722"/>
                    <a:gd name="connsiteX3" fmla="*/ 379767 w 506307"/>
                    <a:gd name="connsiteY3" fmla="*/ 530864 h 606722"/>
                    <a:gd name="connsiteX4" fmla="*/ 126539 w 506307"/>
                    <a:gd name="connsiteY4" fmla="*/ 530864 h 606722"/>
                    <a:gd name="connsiteX5" fmla="*/ 101261 w 506307"/>
                    <a:gd name="connsiteY5" fmla="*/ 505611 h 606722"/>
                    <a:gd name="connsiteX6" fmla="*/ 126539 w 506307"/>
                    <a:gd name="connsiteY6" fmla="*/ 480269 h 606722"/>
                    <a:gd name="connsiteX7" fmla="*/ 177200 w 506307"/>
                    <a:gd name="connsiteY7" fmla="*/ 379219 h 606722"/>
                    <a:gd name="connsiteX8" fmla="*/ 329106 w 506307"/>
                    <a:gd name="connsiteY8" fmla="*/ 379219 h 606722"/>
                    <a:gd name="connsiteX9" fmla="*/ 354379 w 506307"/>
                    <a:gd name="connsiteY9" fmla="*/ 404472 h 606722"/>
                    <a:gd name="connsiteX10" fmla="*/ 329106 w 506307"/>
                    <a:gd name="connsiteY10" fmla="*/ 429814 h 606722"/>
                    <a:gd name="connsiteX11" fmla="*/ 177200 w 506307"/>
                    <a:gd name="connsiteY11" fmla="*/ 429814 h 606722"/>
                    <a:gd name="connsiteX12" fmla="*/ 151927 w 506307"/>
                    <a:gd name="connsiteY12" fmla="*/ 404472 h 606722"/>
                    <a:gd name="connsiteX13" fmla="*/ 177200 w 506307"/>
                    <a:gd name="connsiteY13" fmla="*/ 379219 h 606722"/>
                    <a:gd name="connsiteX14" fmla="*/ 253109 w 506307"/>
                    <a:gd name="connsiteY14" fmla="*/ 126383 h 606722"/>
                    <a:gd name="connsiteX15" fmla="*/ 253109 w 506307"/>
                    <a:gd name="connsiteY15" fmla="*/ 227503 h 606722"/>
                    <a:gd name="connsiteX16" fmla="*/ 354379 w 506307"/>
                    <a:gd name="connsiteY16" fmla="*/ 227503 h 606722"/>
                    <a:gd name="connsiteX17" fmla="*/ 253109 w 506307"/>
                    <a:gd name="connsiteY17" fmla="*/ 328624 h 606722"/>
                    <a:gd name="connsiteX18" fmla="*/ 151927 w 506307"/>
                    <a:gd name="connsiteY18" fmla="*/ 227503 h 606722"/>
                    <a:gd name="connsiteX19" fmla="*/ 253109 w 506307"/>
                    <a:gd name="connsiteY19" fmla="*/ 126383 h 606722"/>
                    <a:gd name="connsiteX20" fmla="*/ 278451 w 506307"/>
                    <a:gd name="connsiteY20" fmla="*/ 101120 h 606722"/>
                    <a:gd name="connsiteX21" fmla="*/ 379783 w 506307"/>
                    <a:gd name="connsiteY21" fmla="*/ 202240 h 606722"/>
                    <a:gd name="connsiteX22" fmla="*/ 278451 w 506307"/>
                    <a:gd name="connsiteY22" fmla="*/ 202240 h 606722"/>
                    <a:gd name="connsiteX23" fmla="*/ 50640 w 506307"/>
                    <a:gd name="connsiteY23" fmla="*/ 50568 h 606722"/>
                    <a:gd name="connsiteX24" fmla="*/ 50640 w 506307"/>
                    <a:gd name="connsiteY24" fmla="*/ 556154 h 606722"/>
                    <a:gd name="connsiteX25" fmla="*/ 455667 w 506307"/>
                    <a:gd name="connsiteY25" fmla="*/ 556154 h 606722"/>
                    <a:gd name="connsiteX26" fmla="*/ 455667 w 506307"/>
                    <a:gd name="connsiteY26" fmla="*/ 138550 h 606722"/>
                    <a:gd name="connsiteX27" fmla="*/ 345488 w 506307"/>
                    <a:gd name="connsiteY27" fmla="*/ 50568 h 606722"/>
                    <a:gd name="connsiteX28" fmla="*/ 0 w 506307"/>
                    <a:gd name="connsiteY28" fmla="*/ 0 h 606722"/>
                    <a:gd name="connsiteX29" fmla="*/ 363288 w 506307"/>
                    <a:gd name="connsiteY29" fmla="*/ 0 h 606722"/>
                    <a:gd name="connsiteX30" fmla="*/ 506307 w 506307"/>
                    <a:gd name="connsiteY30" fmla="*/ 114288 h 606722"/>
                    <a:gd name="connsiteX31" fmla="*/ 506307 w 506307"/>
                    <a:gd name="connsiteY31" fmla="*/ 606722 h 606722"/>
                    <a:gd name="connsiteX32" fmla="*/ 0 w 506307"/>
                    <a:gd name="connsiteY32"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6307" h="606722">
                      <a:moveTo>
                        <a:pt x="126539" y="480269"/>
                      </a:moveTo>
                      <a:lnTo>
                        <a:pt x="379767" y="480269"/>
                      </a:lnTo>
                      <a:cubicBezTo>
                        <a:pt x="393741" y="480269"/>
                        <a:pt x="405045" y="491651"/>
                        <a:pt x="405045" y="505611"/>
                      </a:cubicBezTo>
                      <a:cubicBezTo>
                        <a:pt x="405045" y="519571"/>
                        <a:pt x="393741" y="530864"/>
                        <a:pt x="379767" y="530864"/>
                      </a:cubicBezTo>
                      <a:lnTo>
                        <a:pt x="126539" y="530864"/>
                      </a:lnTo>
                      <a:cubicBezTo>
                        <a:pt x="112565" y="530864"/>
                        <a:pt x="101261" y="519571"/>
                        <a:pt x="101261" y="505611"/>
                      </a:cubicBezTo>
                      <a:cubicBezTo>
                        <a:pt x="101261" y="491651"/>
                        <a:pt x="112565" y="480269"/>
                        <a:pt x="126539" y="480269"/>
                      </a:cubicBezTo>
                      <a:close/>
                      <a:moveTo>
                        <a:pt x="177200" y="379219"/>
                      </a:moveTo>
                      <a:lnTo>
                        <a:pt x="329106" y="379219"/>
                      </a:lnTo>
                      <a:cubicBezTo>
                        <a:pt x="343077" y="379219"/>
                        <a:pt x="354379" y="390512"/>
                        <a:pt x="354379" y="404472"/>
                      </a:cubicBezTo>
                      <a:cubicBezTo>
                        <a:pt x="354379" y="418432"/>
                        <a:pt x="343077" y="429814"/>
                        <a:pt x="329106" y="429814"/>
                      </a:cubicBezTo>
                      <a:lnTo>
                        <a:pt x="177200" y="429814"/>
                      </a:lnTo>
                      <a:cubicBezTo>
                        <a:pt x="163229" y="429814"/>
                        <a:pt x="151927" y="418432"/>
                        <a:pt x="151927" y="404472"/>
                      </a:cubicBezTo>
                      <a:cubicBezTo>
                        <a:pt x="151927" y="390512"/>
                        <a:pt x="163229" y="379219"/>
                        <a:pt x="177200" y="379219"/>
                      </a:cubicBezTo>
                      <a:close/>
                      <a:moveTo>
                        <a:pt x="253109" y="126383"/>
                      </a:moveTo>
                      <a:lnTo>
                        <a:pt x="253109" y="227503"/>
                      </a:lnTo>
                      <a:lnTo>
                        <a:pt x="354379" y="227503"/>
                      </a:lnTo>
                      <a:cubicBezTo>
                        <a:pt x="354379" y="283306"/>
                        <a:pt x="309083" y="328624"/>
                        <a:pt x="253109" y="328624"/>
                      </a:cubicBezTo>
                      <a:cubicBezTo>
                        <a:pt x="197223" y="328624"/>
                        <a:pt x="151927" y="283306"/>
                        <a:pt x="151927" y="227503"/>
                      </a:cubicBezTo>
                      <a:cubicBezTo>
                        <a:pt x="151927" y="171701"/>
                        <a:pt x="197223" y="126383"/>
                        <a:pt x="253109" y="126383"/>
                      </a:cubicBezTo>
                      <a:close/>
                      <a:moveTo>
                        <a:pt x="278451" y="101120"/>
                      </a:moveTo>
                      <a:cubicBezTo>
                        <a:pt x="334371" y="101120"/>
                        <a:pt x="379783" y="146349"/>
                        <a:pt x="379783" y="202240"/>
                      </a:cubicBezTo>
                      <a:lnTo>
                        <a:pt x="278451" y="202240"/>
                      </a:lnTo>
                      <a:close/>
                      <a:moveTo>
                        <a:pt x="50640" y="50568"/>
                      </a:moveTo>
                      <a:lnTo>
                        <a:pt x="50640" y="556154"/>
                      </a:lnTo>
                      <a:lnTo>
                        <a:pt x="455667" y="556154"/>
                      </a:lnTo>
                      <a:lnTo>
                        <a:pt x="455667" y="138550"/>
                      </a:lnTo>
                      <a:lnTo>
                        <a:pt x="345488" y="50568"/>
                      </a:lnTo>
                      <a:close/>
                      <a:moveTo>
                        <a:pt x="0" y="0"/>
                      </a:moveTo>
                      <a:lnTo>
                        <a:pt x="363288" y="0"/>
                      </a:lnTo>
                      <a:lnTo>
                        <a:pt x="506307" y="114288"/>
                      </a:lnTo>
                      <a:lnTo>
                        <a:pt x="506307" y="606722"/>
                      </a:lnTo>
                      <a:lnTo>
                        <a:pt x="0" y="606722"/>
                      </a:lnTo>
                      <a:close/>
                    </a:path>
                  </a:pathLst>
                </a:custGeom>
                <a:solidFill>
                  <a:srgbClr val="00B0F0"/>
                </a:solidFill>
                <a:ln>
                  <a:noFill/>
                </a:ln>
              </p:spPr>
              <p:txBody>
                <a:bodyPr/>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8" name="矩形 47"/>
                <p:cNvSpPr/>
                <p:nvPr/>
              </p:nvSpPr>
              <p:spPr>
                <a:xfrm>
                  <a:off x="15479" y="3706"/>
                  <a:ext cx="2453" cy="2218"/>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49" name="files_221443"/>
                <p:cNvSpPr>
                  <a:spLocks noChangeAspect="1"/>
                </p:cNvSpPr>
                <p:nvPr/>
              </p:nvSpPr>
              <p:spPr bwMode="auto">
                <a:xfrm>
                  <a:off x="15595" y="4314"/>
                  <a:ext cx="1103" cy="1503"/>
                </a:xfrm>
                <a:custGeom>
                  <a:avLst/>
                  <a:gdLst>
                    <a:gd name="connsiteX0" fmla="*/ 363584 w 444350"/>
                    <a:gd name="connsiteY0" fmla="*/ 524298 h 605028"/>
                    <a:gd name="connsiteX1" fmla="*/ 353477 w 444350"/>
                    <a:gd name="connsiteY1" fmla="*/ 534389 h 605028"/>
                    <a:gd name="connsiteX2" fmla="*/ 363584 w 444350"/>
                    <a:gd name="connsiteY2" fmla="*/ 544480 h 605028"/>
                    <a:gd name="connsiteX3" fmla="*/ 373691 w 444350"/>
                    <a:gd name="connsiteY3" fmla="*/ 544480 h 605028"/>
                    <a:gd name="connsiteX4" fmla="*/ 383798 w 444350"/>
                    <a:gd name="connsiteY4" fmla="*/ 534389 h 605028"/>
                    <a:gd name="connsiteX5" fmla="*/ 373691 w 444350"/>
                    <a:gd name="connsiteY5" fmla="*/ 524298 h 605028"/>
                    <a:gd name="connsiteX6" fmla="*/ 272711 w 444350"/>
                    <a:gd name="connsiteY6" fmla="*/ 524298 h 605028"/>
                    <a:gd name="connsiteX7" fmla="*/ 262604 w 444350"/>
                    <a:gd name="connsiteY7" fmla="*/ 534389 h 605028"/>
                    <a:gd name="connsiteX8" fmla="*/ 272711 w 444350"/>
                    <a:gd name="connsiteY8" fmla="*/ 544480 h 605028"/>
                    <a:gd name="connsiteX9" fmla="*/ 323246 w 444350"/>
                    <a:gd name="connsiteY9" fmla="*/ 544480 h 605028"/>
                    <a:gd name="connsiteX10" fmla="*/ 333263 w 444350"/>
                    <a:gd name="connsiteY10" fmla="*/ 534389 h 605028"/>
                    <a:gd name="connsiteX11" fmla="*/ 323156 w 444350"/>
                    <a:gd name="connsiteY11" fmla="*/ 524298 h 605028"/>
                    <a:gd name="connsiteX12" fmla="*/ 272711 w 444350"/>
                    <a:gd name="connsiteY12" fmla="*/ 484022 h 605028"/>
                    <a:gd name="connsiteX13" fmla="*/ 262604 w 444350"/>
                    <a:gd name="connsiteY13" fmla="*/ 494114 h 605028"/>
                    <a:gd name="connsiteX14" fmla="*/ 272711 w 444350"/>
                    <a:gd name="connsiteY14" fmla="*/ 504205 h 605028"/>
                    <a:gd name="connsiteX15" fmla="*/ 373691 w 444350"/>
                    <a:gd name="connsiteY15" fmla="*/ 504205 h 605028"/>
                    <a:gd name="connsiteX16" fmla="*/ 383798 w 444350"/>
                    <a:gd name="connsiteY16" fmla="*/ 494114 h 605028"/>
                    <a:gd name="connsiteX17" fmla="*/ 373691 w 444350"/>
                    <a:gd name="connsiteY17" fmla="*/ 484022 h 605028"/>
                    <a:gd name="connsiteX18" fmla="*/ 350624 w 444350"/>
                    <a:gd name="connsiteY18" fmla="*/ 249382 h 605028"/>
                    <a:gd name="connsiteX19" fmla="*/ 359561 w 444350"/>
                    <a:gd name="connsiteY19" fmla="*/ 250914 h 605028"/>
                    <a:gd name="connsiteX20" fmla="*/ 363623 w 444350"/>
                    <a:gd name="connsiteY20" fmla="*/ 259025 h 605028"/>
                    <a:gd name="connsiteX21" fmla="*/ 363623 w 444350"/>
                    <a:gd name="connsiteY21" fmla="*/ 346002 h 605028"/>
                    <a:gd name="connsiteX22" fmla="*/ 359561 w 444350"/>
                    <a:gd name="connsiteY22" fmla="*/ 354113 h 605028"/>
                    <a:gd name="connsiteX23" fmla="*/ 350624 w 444350"/>
                    <a:gd name="connsiteY23" fmla="*/ 355646 h 605028"/>
                    <a:gd name="connsiteX24" fmla="*/ 282826 w 444350"/>
                    <a:gd name="connsiteY24" fmla="*/ 335366 h 605028"/>
                    <a:gd name="connsiteX25" fmla="*/ 282826 w 444350"/>
                    <a:gd name="connsiteY25" fmla="*/ 269661 h 605028"/>
                    <a:gd name="connsiteX26" fmla="*/ 90973 w 444350"/>
                    <a:gd name="connsiteY26" fmla="*/ 231949 h 605028"/>
                    <a:gd name="connsiteX27" fmla="*/ 252469 w 444350"/>
                    <a:gd name="connsiteY27" fmla="*/ 231949 h 605028"/>
                    <a:gd name="connsiteX28" fmla="*/ 262574 w 444350"/>
                    <a:gd name="connsiteY28" fmla="*/ 242041 h 605028"/>
                    <a:gd name="connsiteX29" fmla="*/ 262574 w 444350"/>
                    <a:gd name="connsiteY29" fmla="*/ 262226 h 605028"/>
                    <a:gd name="connsiteX30" fmla="*/ 262574 w 444350"/>
                    <a:gd name="connsiteY30" fmla="*/ 342873 h 605028"/>
                    <a:gd name="connsiteX31" fmla="*/ 262574 w 444350"/>
                    <a:gd name="connsiteY31" fmla="*/ 363058 h 605028"/>
                    <a:gd name="connsiteX32" fmla="*/ 252469 w 444350"/>
                    <a:gd name="connsiteY32" fmla="*/ 373150 h 605028"/>
                    <a:gd name="connsiteX33" fmla="*/ 90973 w 444350"/>
                    <a:gd name="connsiteY33" fmla="*/ 373150 h 605028"/>
                    <a:gd name="connsiteX34" fmla="*/ 80868 w 444350"/>
                    <a:gd name="connsiteY34" fmla="*/ 363058 h 605028"/>
                    <a:gd name="connsiteX35" fmla="*/ 80868 w 444350"/>
                    <a:gd name="connsiteY35" fmla="*/ 242041 h 605028"/>
                    <a:gd name="connsiteX36" fmla="*/ 90973 w 444350"/>
                    <a:gd name="connsiteY36" fmla="*/ 231949 h 605028"/>
                    <a:gd name="connsiteX37" fmla="*/ 90964 w 444350"/>
                    <a:gd name="connsiteY37" fmla="*/ 211737 h 605028"/>
                    <a:gd name="connsiteX38" fmla="*/ 60642 w 444350"/>
                    <a:gd name="connsiteY38" fmla="*/ 242011 h 605028"/>
                    <a:gd name="connsiteX39" fmla="*/ 60642 w 444350"/>
                    <a:gd name="connsiteY39" fmla="*/ 363017 h 605028"/>
                    <a:gd name="connsiteX40" fmla="*/ 90964 w 444350"/>
                    <a:gd name="connsiteY40" fmla="*/ 393291 h 605028"/>
                    <a:gd name="connsiteX41" fmla="*/ 252496 w 444350"/>
                    <a:gd name="connsiteY41" fmla="*/ 393291 h 605028"/>
                    <a:gd name="connsiteX42" fmla="*/ 282818 w 444350"/>
                    <a:gd name="connsiteY42" fmla="*/ 363017 h 605028"/>
                    <a:gd name="connsiteX43" fmla="*/ 282818 w 444350"/>
                    <a:gd name="connsiteY43" fmla="*/ 356440 h 605028"/>
                    <a:gd name="connsiteX44" fmla="*/ 344814 w 444350"/>
                    <a:gd name="connsiteY44" fmla="*/ 375000 h 605028"/>
                    <a:gd name="connsiteX45" fmla="*/ 353567 w 444350"/>
                    <a:gd name="connsiteY45" fmla="*/ 376262 h 605028"/>
                    <a:gd name="connsiteX46" fmla="*/ 371615 w 444350"/>
                    <a:gd name="connsiteY46" fmla="*/ 370225 h 605028"/>
                    <a:gd name="connsiteX47" fmla="*/ 383798 w 444350"/>
                    <a:gd name="connsiteY47" fmla="*/ 345988 h 605028"/>
                    <a:gd name="connsiteX48" fmla="*/ 383798 w 444350"/>
                    <a:gd name="connsiteY48" fmla="*/ 259040 h 605028"/>
                    <a:gd name="connsiteX49" fmla="*/ 371615 w 444350"/>
                    <a:gd name="connsiteY49" fmla="*/ 234803 h 605028"/>
                    <a:gd name="connsiteX50" fmla="*/ 344814 w 444350"/>
                    <a:gd name="connsiteY50" fmla="*/ 230028 h 605028"/>
                    <a:gd name="connsiteX51" fmla="*/ 282818 w 444350"/>
                    <a:gd name="connsiteY51" fmla="*/ 248589 h 605028"/>
                    <a:gd name="connsiteX52" fmla="*/ 282818 w 444350"/>
                    <a:gd name="connsiteY52" fmla="*/ 242011 h 605028"/>
                    <a:gd name="connsiteX53" fmla="*/ 252496 w 444350"/>
                    <a:gd name="connsiteY53" fmla="*/ 211737 h 605028"/>
                    <a:gd name="connsiteX54" fmla="*/ 323246 w 444350"/>
                    <a:gd name="connsiteY54" fmla="*/ 34419 h 605028"/>
                    <a:gd name="connsiteX55" fmla="*/ 323246 w 444350"/>
                    <a:gd name="connsiteY55" fmla="*/ 110914 h 605028"/>
                    <a:gd name="connsiteX56" fmla="*/ 333263 w 444350"/>
                    <a:gd name="connsiteY56" fmla="*/ 121006 h 605028"/>
                    <a:gd name="connsiteX57" fmla="*/ 409878 w 444350"/>
                    <a:gd name="connsiteY57" fmla="*/ 121006 h 605028"/>
                    <a:gd name="connsiteX58" fmla="*/ 30321 w 444350"/>
                    <a:gd name="connsiteY58" fmla="*/ 0 h 605028"/>
                    <a:gd name="connsiteX59" fmla="*/ 313139 w 444350"/>
                    <a:gd name="connsiteY59" fmla="*/ 0 h 605028"/>
                    <a:gd name="connsiteX60" fmla="*/ 313771 w 444350"/>
                    <a:gd name="connsiteY60" fmla="*/ 90 h 605028"/>
                    <a:gd name="connsiteX61" fmla="*/ 316388 w 444350"/>
                    <a:gd name="connsiteY61" fmla="*/ 631 h 605028"/>
                    <a:gd name="connsiteX62" fmla="*/ 317380 w 444350"/>
                    <a:gd name="connsiteY62" fmla="*/ 991 h 605028"/>
                    <a:gd name="connsiteX63" fmla="*/ 320178 w 444350"/>
                    <a:gd name="connsiteY63" fmla="*/ 2883 h 605028"/>
                    <a:gd name="connsiteX64" fmla="*/ 320268 w 444350"/>
                    <a:gd name="connsiteY64" fmla="*/ 2973 h 605028"/>
                    <a:gd name="connsiteX65" fmla="*/ 441463 w 444350"/>
                    <a:gd name="connsiteY65" fmla="*/ 123979 h 605028"/>
                    <a:gd name="connsiteX66" fmla="*/ 441463 w 444350"/>
                    <a:gd name="connsiteY66" fmla="*/ 124069 h 605028"/>
                    <a:gd name="connsiteX67" fmla="*/ 443358 w 444350"/>
                    <a:gd name="connsiteY67" fmla="*/ 126862 h 605028"/>
                    <a:gd name="connsiteX68" fmla="*/ 443719 w 444350"/>
                    <a:gd name="connsiteY68" fmla="*/ 127763 h 605028"/>
                    <a:gd name="connsiteX69" fmla="*/ 444260 w 444350"/>
                    <a:gd name="connsiteY69" fmla="*/ 130466 h 605028"/>
                    <a:gd name="connsiteX70" fmla="*/ 444350 w 444350"/>
                    <a:gd name="connsiteY70" fmla="*/ 131097 h 605028"/>
                    <a:gd name="connsiteX71" fmla="*/ 444350 w 444350"/>
                    <a:gd name="connsiteY71" fmla="*/ 574754 h 605028"/>
                    <a:gd name="connsiteX72" fmla="*/ 414119 w 444350"/>
                    <a:gd name="connsiteY72" fmla="*/ 605028 h 605028"/>
                    <a:gd name="connsiteX73" fmla="*/ 30321 w 444350"/>
                    <a:gd name="connsiteY73" fmla="*/ 605028 h 605028"/>
                    <a:gd name="connsiteX74" fmla="*/ 0 w 444350"/>
                    <a:gd name="connsiteY74" fmla="*/ 574754 h 605028"/>
                    <a:gd name="connsiteX75" fmla="*/ 0 w 444350"/>
                    <a:gd name="connsiteY75" fmla="*/ 30274 h 605028"/>
                    <a:gd name="connsiteX76" fmla="*/ 30321 w 444350"/>
                    <a:gd name="connsiteY76"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4350" h="605028">
                      <a:moveTo>
                        <a:pt x="363584" y="524298"/>
                      </a:moveTo>
                      <a:cubicBezTo>
                        <a:pt x="357989" y="524298"/>
                        <a:pt x="353477" y="528893"/>
                        <a:pt x="353477" y="534389"/>
                      </a:cubicBezTo>
                      <a:cubicBezTo>
                        <a:pt x="353477" y="539975"/>
                        <a:pt x="357989" y="544480"/>
                        <a:pt x="363584" y="544480"/>
                      </a:cubicBezTo>
                      <a:lnTo>
                        <a:pt x="373691" y="544480"/>
                      </a:lnTo>
                      <a:cubicBezTo>
                        <a:pt x="379286" y="544480"/>
                        <a:pt x="383798" y="539975"/>
                        <a:pt x="383798" y="534389"/>
                      </a:cubicBezTo>
                      <a:cubicBezTo>
                        <a:pt x="383798" y="528893"/>
                        <a:pt x="379286" y="524298"/>
                        <a:pt x="373691" y="524298"/>
                      </a:cubicBezTo>
                      <a:close/>
                      <a:moveTo>
                        <a:pt x="272711" y="524298"/>
                      </a:moveTo>
                      <a:cubicBezTo>
                        <a:pt x="267116" y="524298"/>
                        <a:pt x="262604" y="528893"/>
                        <a:pt x="262604" y="534389"/>
                      </a:cubicBezTo>
                      <a:cubicBezTo>
                        <a:pt x="262604" y="539975"/>
                        <a:pt x="267116" y="544480"/>
                        <a:pt x="272711" y="544480"/>
                      </a:cubicBezTo>
                      <a:lnTo>
                        <a:pt x="323246" y="544480"/>
                      </a:lnTo>
                      <a:cubicBezTo>
                        <a:pt x="328751" y="544480"/>
                        <a:pt x="333263" y="539975"/>
                        <a:pt x="333263" y="534389"/>
                      </a:cubicBezTo>
                      <a:cubicBezTo>
                        <a:pt x="333263" y="528893"/>
                        <a:pt x="328751" y="524298"/>
                        <a:pt x="323156" y="524298"/>
                      </a:cubicBezTo>
                      <a:close/>
                      <a:moveTo>
                        <a:pt x="272711" y="484022"/>
                      </a:moveTo>
                      <a:cubicBezTo>
                        <a:pt x="267116" y="484022"/>
                        <a:pt x="262604" y="488528"/>
                        <a:pt x="262604" y="494114"/>
                      </a:cubicBezTo>
                      <a:cubicBezTo>
                        <a:pt x="262604" y="499700"/>
                        <a:pt x="267116" y="504205"/>
                        <a:pt x="272711" y="504205"/>
                      </a:cubicBezTo>
                      <a:lnTo>
                        <a:pt x="373691" y="504205"/>
                      </a:lnTo>
                      <a:cubicBezTo>
                        <a:pt x="379286" y="504205"/>
                        <a:pt x="383798" y="499700"/>
                        <a:pt x="383798" y="494114"/>
                      </a:cubicBezTo>
                      <a:cubicBezTo>
                        <a:pt x="383798" y="488528"/>
                        <a:pt x="379286" y="484022"/>
                        <a:pt x="373691" y="484022"/>
                      </a:cubicBezTo>
                      <a:close/>
                      <a:moveTo>
                        <a:pt x="350624" y="249382"/>
                      </a:moveTo>
                      <a:cubicBezTo>
                        <a:pt x="353693" y="248390"/>
                        <a:pt x="356943" y="249021"/>
                        <a:pt x="359561" y="250914"/>
                      </a:cubicBezTo>
                      <a:cubicBezTo>
                        <a:pt x="362179" y="252806"/>
                        <a:pt x="363623" y="255781"/>
                        <a:pt x="363623" y="259025"/>
                      </a:cubicBezTo>
                      <a:lnTo>
                        <a:pt x="363623" y="346002"/>
                      </a:lnTo>
                      <a:cubicBezTo>
                        <a:pt x="363623" y="349246"/>
                        <a:pt x="362179" y="352131"/>
                        <a:pt x="359561" y="354113"/>
                      </a:cubicBezTo>
                      <a:cubicBezTo>
                        <a:pt x="356943" y="356006"/>
                        <a:pt x="353693" y="356637"/>
                        <a:pt x="350624" y="355646"/>
                      </a:cubicBezTo>
                      <a:lnTo>
                        <a:pt x="282826" y="335366"/>
                      </a:lnTo>
                      <a:lnTo>
                        <a:pt x="282826" y="269661"/>
                      </a:lnTo>
                      <a:close/>
                      <a:moveTo>
                        <a:pt x="90973" y="231949"/>
                      </a:moveTo>
                      <a:lnTo>
                        <a:pt x="252469" y="231949"/>
                      </a:lnTo>
                      <a:cubicBezTo>
                        <a:pt x="258063" y="231949"/>
                        <a:pt x="262574" y="236455"/>
                        <a:pt x="262574" y="242041"/>
                      </a:cubicBezTo>
                      <a:lnTo>
                        <a:pt x="262574" y="262226"/>
                      </a:lnTo>
                      <a:lnTo>
                        <a:pt x="262574" y="342873"/>
                      </a:lnTo>
                      <a:lnTo>
                        <a:pt x="262574" y="363058"/>
                      </a:lnTo>
                      <a:cubicBezTo>
                        <a:pt x="262574" y="368645"/>
                        <a:pt x="258063" y="373150"/>
                        <a:pt x="252469" y="373150"/>
                      </a:cubicBezTo>
                      <a:lnTo>
                        <a:pt x="90973" y="373150"/>
                      </a:lnTo>
                      <a:cubicBezTo>
                        <a:pt x="85379" y="373150"/>
                        <a:pt x="80868" y="368645"/>
                        <a:pt x="80868" y="363058"/>
                      </a:cubicBezTo>
                      <a:lnTo>
                        <a:pt x="80868" y="242041"/>
                      </a:lnTo>
                      <a:cubicBezTo>
                        <a:pt x="80868" y="236455"/>
                        <a:pt x="85379" y="231949"/>
                        <a:pt x="90973" y="231949"/>
                      </a:cubicBezTo>
                      <a:close/>
                      <a:moveTo>
                        <a:pt x="90964" y="211737"/>
                      </a:moveTo>
                      <a:cubicBezTo>
                        <a:pt x="74178" y="211737"/>
                        <a:pt x="60642" y="225342"/>
                        <a:pt x="60642" y="242011"/>
                      </a:cubicBezTo>
                      <a:lnTo>
                        <a:pt x="60642" y="363017"/>
                      </a:lnTo>
                      <a:cubicBezTo>
                        <a:pt x="60642" y="379686"/>
                        <a:pt x="74178" y="393291"/>
                        <a:pt x="90964" y="393291"/>
                      </a:cubicBezTo>
                      <a:lnTo>
                        <a:pt x="252496" y="393291"/>
                      </a:lnTo>
                      <a:cubicBezTo>
                        <a:pt x="269191" y="393291"/>
                        <a:pt x="282818" y="379686"/>
                        <a:pt x="282818" y="363017"/>
                      </a:cubicBezTo>
                      <a:lnTo>
                        <a:pt x="282818" y="356440"/>
                      </a:lnTo>
                      <a:lnTo>
                        <a:pt x="344814" y="375000"/>
                      </a:lnTo>
                      <a:cubicBezTo>
                        <a:pt x="347701" y="375811"/>
                        <a:pt x="350679" y="376262"/>
                        <a:pt x="353567" y="376262"/>
                      </a:cubicBezTo>
                      <a:cubicBezTo>
                        <a:pt x="359974" y="376262"/>
                        <a:pt x="366291" y="374189"/>
                        <a:pt x="371615" y="370225"/>
                      </a:cubicBezTo>
                      <a:cubicBezTo>
                        <a:pt x="379376" y="364458"/>
                        <a:pt x="383798" y="355629"/>
                        <a:pt x="383798" y="345988"/>
                      </a:cubicBezTo>
                      <a:lnTo>
                        <a:pt x="383798" y="259040"/>
                      </a:lnTo>
                      <a:cubicBezTo>
                        <a:pt x="383798" y="249400"/>
                        <a:pt x="379376" y="240570"/>
                        <a:pt x="371615" y="234803"/>
                      </a:cubicBezTo>
                      <a:cubicBezTo>
                        <a:pt x="363855" y="228946"/>
                        <a:pt x="354109" y="227325"/>
                        <a:pt x="344814" y="230028"/>
                      </a:cubicBezTo>
                      <a:lnTo>
                        <a:pt x="282818" y="248589"/>
                      </a:lnTo>
                      <a:lnTo>
                        <a:pt x="282818" y="242011"/>
                      </a:lnTo>
                      <a:cubicBezTo>
                        <a:pt x="282818" y="225342"/>
                        <a:pt x="269191" y="211737"/>
                        <a:pt x="252496" y="211737"/>
                      </a:cubicBezTo>
                      <a:close/>
                      <a:moveTo>
                        <a:pt x="323246" y="34419"/>
                      </a:moveTo>
                      <a:lnTo>
                        <a:pt x="323246" y="110914"/>
                      </a:lnTo>
                      <a:cubicBezTo>
                        <a:pt x="323246" y="116500"/>
                        <a:pt x="327758" y="121006"/>
                        <a:pt x="333263" y="121006"/>
                      </a:cubicBezTo>
                      <a:lnTo>
                        <a:pt x="409878" y="121006"/>
                      </a:lnTo>
                      <a:close/>
                      <a:moveTo>
                        <a:pt x="30321" y="0"/>
                      </a:moveTo>
                      <a:lnTo>
                        <a:pt x="313139" y="0"/>
                      </a:lnTo>
                      <a:cubicBezTo>
                        <a:pt x="313319" y="0"/>
                        <a:pt x="313500" y="90"/>
                        <a:pt x="313771" y="90"/>
                      </a:cubicBezTo>
                      <a:cubicBezTo>
                        <a:pt x="314673" y="180"/>
                        <a:pt x="315485" y="360"/>
                        <a:pt x="316388" y="631"/>
                      </a:cubicBezTo>
                      <a:cubicBezTo>
                        <a:pt x="316749" y="811"/>
                        <a:pt x="317019" y="901"/>
                        <a:pt x="317380" y="991"/>
                      </a:cubicBezTo>
                      <a:cubicBezTo>
                        <a:pt x="318373" y="1532"/>
                        <a:pt x="319366" y="2072"/>
                        <a:pt x="320178" y="2883"/>
                      </a:cubicBezTo>
                      <a:cubicBezTo>
                        <a:pt x="320178" y="2973"/>
                        <a:pt x="320268" y="2973"/>
                        <a:pt x="320268" y="2973"/>
                      </a:cubicBezTo>
                      <a:lnTo>
                        <a:pt x="441463" y="123979"/>
                      </a:lnTo>
                      <a:cubicBezTo>
                        <a:pt x="441463" y="123979"/>
                        <a:pt x="441463" y="123979"/>
                        <a:pt x="441463" y="124069"/>
                      </a:cubicBezTo>
                      <a:cubicBezTo>
                        <a:pt x="442275" y="124880"/>
                        <a:pt x="442906" y="125871"/>
                        <a:pt x="443358" y="126862"/>
                      </a:cubicBezTo>
                      <a:cubicBezTo>
                        <a:pt x="443538" y="127132"/>
                        <a:pt x="443628" y="127493"/>
                        <a:pt x="443719" y="127763"/>
                      </a:cubicBezTo>
                      <a:cubicBezTo>
                        <a:pt x="443989" y="128664"/>
                        <a:pt x="444170" y="129565"/>
                        <a:pt x="444260" y="130466"/>
                      </a:cubicBezTo>
                      <a:cubicBezTo>
                        <a:pt x="444260" y="130646"/>
                        <a:pt x="444350" y="130917"/>
                        <a:pt x="444350" y="131097"/>
                      </a:cubicBezTo>
                      <a:lnTo>
                        <a:pt x="444350" y="574754"/>
                      </a:lnTo>
                      <a:cubicBezTo>
                        <a:pt x="444350" y="591423"/>
                        <a:pt x="430814" y="605028"/>
                        <a:pt x="414119" y="605028"/>
                      </a:cubicBezTo>
                      <a:lnTo>
                        <a:pt x="30321" y="605028"/>
                      </a:lnTo>
                      <a:cubicBezTo>
                        <a:pt x="13626" y="605028"/>
                        <a:pt x="0" y="591423"/>
                        <a:pt x="0" y="574754"/>
                      </a:cubicBezTo>
                      <a:lnTo>
                        <a:pt x="0" y="30274"/>
                      </a:lnTo>
                      <a:cubicBezTo>
                        <a:pt x="0" y="13605"/>
                        <a:pt x="13626" y="0"/>
                        <a:pt x="30321" y="0"/>
                      </a:cubicBezTo>
                      <a:close/>
                    </a:path>
                  </a:pathLst>
                </a:custGeom>
                <a:solidFill>
                  <a:srgbClr val="00B0F0"/>
                </a:solidFill>
                <a:ln>
                  <a:noFill/>
                </a:ln>
              </p:spPr>
              <p:txBody>
                <a:bodyPr/>
                <a:lstStyle/>
                <a:p>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files_221428"/>
                <p:cNvSpPr>
                  <a:spLocks noChangeAspect="1"/>
                </p:cNvSpPr>
                <p:nvPr/>
              </p:nvSpPr>
              <p:spPr bwMode="auto">
                <a:xfrm>
                  <a:off x="16759" y="5133"/>
                  <a:ext cx="507" cy="691"/>
                </a:xfrm>
                <a:custGeom>
                  <a:avLst/>
                  <a:gdLst>
                    <a:gd name="connsiteX0" fmla="*/ 70724 w 444390"/>
                    <a:gd name="connsiteY0" fmla="*/ 484079 h 605028"/>
                    <a:gd name="connsiteX1" fmla="*/ 373698 w 444390"/>
                    <a:gd name="connsiteY1" fmla="*/ 484079 h 605028"/>
                    <a:gd name="connsiteX2" fmla="*/ 383806 w 444390"/>
                    <a:gd name="connsiteY2" fmla="*/ 494170 h 605028"/>
                    <a:gd name="connsiteX3" fmla="*/ 373698 w 444390"/>
                    <a:gd name="connsiteY3" fmla="*/ 504261 h 605028"/>
                    <a:gd name="connsiteX4" fmla="*/ 70724 w 444390"/>
                    <a:gd name="connsiteY4" fmla="*/ 504261 h 605028"/>
                    <a:gd name="connsiteX5" fmla="*/ 60616 w 444390"/>
                    <a:gd name="connsiteY5" fmla="*/ 494170 h 605028"/>
                    <a:gd name="connsiteX6" fmla="*/ 70724 w 444390"/>
                    <a:gd name="connsiteY6" fmla="*/ 484079 h 605028"/>
                    <a:gd name="connsiteX7" fmla="*/ 70724 w 444390"/>
                    <a:gd name="connsiteY7" fmla="*/ 423604 h 605028"/>
                    <a:gd name="connsiteX8" fmla="*/ 373698 w 444390"/>
                    <a:gd name="connsiteY8" fmla="*/ 423604 h 605028"/>
                    <a:gd name="connsiteX9" fmla="*/ 383806 w 444390"/>
                    <a:gd name="connsiteY9" fmla="*/ 433695 h 605028"/>
                    <a:gd name="connsiteX10" fmla="*/ 373698 w 444390"/>
                    <a:gd name="connsiteY10" fmla="*/ 443786 h 605028"/>
                    <a:gd name="connsiteX11" fmla="*/ 70724 w 444390"/>
                    <a:gd name="connsiteY11" fmla="*/ 443786 h 605028"/>
                    <a:gd name="connsiteX12" fmla="*/ 60616 w 444390"/>
                    <a:gd name="connsiteY12" fmla="*/ 433695 h 605028"/>
                    <a:gd name="connsiteX13" fmla="*/ 70724 w 444390"/>
                    <a:gd name="connsiteY13" fmla="*/ 423604 h 605028"/>
                    <a:gd name="connsiteX14" fmla="*/ 70724 w 444390"/>
                    <a:gd name="connsiteY14" fmla="*/ 363059 h 605028"/>
                    <a:gd name="connsiteX15" fmla="*/ 202032 w 444390"/>
                    <a:gd name="connsiteY15" fmla="*/ 363059 h 605028"/>
                    <a:gd name="connsiteX16" fmla="*/ 212049 w 444390"/>
                    <a:gd name="connsiteY16" fmla="*/ 373150 h 605028"/>
                    <a:gd name="connsiteX17" fmla="*/ 202032 w 444390"/>
                    <a:gd name="connsiteY17" fmla="*/ 383241 h 605028"/>
                    <a:gd name="connsiteX18" fmla="*/ 70724 w 444390"/>
                    <a:gd name="connsiteY18" fmla="*/ 383241 h 605028"/>
                    <a:gd name="connsiteX19" fmla="*/ 60616 w 444390"/>
                    <a:gd name="connsiteY19" fmla="*/ 373150 h 605028"/>
                    <a:gd name="connsiteX20" fmla="*/ 70724 w 444390"/>
                    <a:gd name="connsiteY20" fmla="*/ 363059 h 605028"/>
                    <a:gd name="connsiteX21" fmla="*/ 70724 w 444390"/>
                    <a:gd name="connsiteY21" fmla="*/ 302585 h 605028"/>
                    <a:gd name="connsiteX22" fmla="*/ 202032 w 444390"/>
                    <a:gd name="connsiteY22" fmla="*/ 302585 h 605028"/>
                    <a:gd name="connsiteX23" fmla="*/ 212049 w 444390"/>
                    <a:gd name="connsiteY23" fmla="*/ 312676 h 605028"/>
                    <a:gd name="connsiteX24" fmla="*/ 202032 w 444390"/>
                    <a:gd name="connsiteY24" fmla="*/ 322767 h 605028"/>
                    <a:gd name="connsiteX25" fmla="*/ 70724 w 444390"/>
                    <a:gd name="connsiteY25" fmla="*/ 322767 h 605028"/>
                    <a:gd name="connsiteX26" fmla="*/ 60616 w 444390"/>
                    <a:gd name="connsiteY26" fmla="*/ 312676 h 605028"/>
                    <a:gd name="connsiteX27" fmla="*/ 70724 w 444390"/>
                    <a:gd name="connsiteY27" fmla="*/ 302585 h 605028"/>
                    <a:gd name="connsiteX28" fmla="*/ 262607 w 444390"/>
                    <a:gd name="connsiteY28" fmla="*/ 262223 h 605028"/>
                    <a:gd name="connsiteX29" fmla="*/ 262607 w 444390"/>
                    <a:gd name="connsiteY29" fmla="*/ 363056 h 605028"/>
                    <a:gd name="connsiteX30" fmla="*/ 363590 w 444390"/>
                    <a:gd name="connsiteY30" fmla="*/ 363056 h 605028"/>
                    <a:gd name="connsiteX31" fmla="*/ 363590 w 444390"/>
                    <a:gd name="connsiteY31" fmla="*/ 262223 h 605028"/>
                    <a:gd name="connsiteX32" fmla="*/ 252499 w 444390"/>
                    <a:gd name="connsiteY32" fmla="*/ 242039 h 605028"/>
                    <a:gd name="connsiteX33" fmla="*/ 373698 w 444390"/>
                    <a:gd name="connsiteY33" fmla="*/ 242039 h 605028"/>
                    <a:gd name="connsiteX34" fmla="*/ 383805 w 444390"/>
                    <a:gd name="connsiteY34" fmla="*/ 252131 h 605028"/>
                    <a:gd name="connsiteX35" fmla="*/ 383805 w 444390"/>
                    <a:gd name="connsiteY35" fmla="*/ 373148 h 605028"/>
                    <a:gd name="connsiteX36" fmla="*/ 373698 w 444390"/>
                    <a:gd name="connsiteY36" fmla="*/ 383240 h 605028"/>
                    <a:gd name="connsiteX37" fmla="*/ 252499 w 444390"/>
                    <a:gd name="connsiteY37" fmla="*/ 383240 h 605028"/>
                    <a:gd name="connsiteX38" fmla="*/ 242392 w 444390"/>
                    <a:gd name="connsiteY38" fmla="*/ 373148 h 605028"/>
                    <a:gd name="connsiteX39" fmla="*/ 242392 w 444390"/>
                    <a:gd name="connsiteY39" fmla="*/ 252131 h 605028"/>
                    <a:gd name="connsiteX40" fmla="*/ 252499 w 444390"/>
                    <a:gd name="connsiteY40" fmla="*/ 242039 h 605028"/>
                    <a:gd name="connsiteX41" fmla="*/ 70724 w 444390"/>
                    <a:gd name="connsiteY41" fmla="*/ 242039 h 605028"/>
                    <a:gd name="connsiteX42" fmla="*/ 202032 w 444390"/>
                    <a:gd name="connsiteY42" fmla="*/ 242039 h 605028"/>
                    <a:gd name="connsiteX43" fmla="*/ 212049 w 444390"/>
                    <a:gd name="connsiteY43" fmla="*/ 252130 h 605028"/>
                    <a:gd name="connsiteX44" fmla="*/ 202032 w 444390"/>
                    <a:gd name="connsiteY44" fmla="*/ 262221 h 605028"/>
                    <a:gd name="connsiteX45" fmla="*/ 70724 w 444390"/>
                    <a:gd name="connsiteY45" fmla="*/ 262221 h 605028"/>
                    <a:gd name="connsiteX46" fmla="*/ 60616 w 444390"/>
                    <a:gd name="connsiteY46" fmla="*/ 252130 h 605028"/>
                    <a:gd name="connsiteX47" fmla="*/ 70724 w 444390"/>
                    <a:gd name="connsiteY47" fmla="*/ 242039 h 605028"/>
                    <a:gd name="connsiteX48" fmla="*/ 70724 w 444390"/>
                    <a:gd name="connsiteY48" fmla="*/ 181565 h 605028"/>
                    <a:gd name="connsiteX49" fmla="*/ 373698 w 444390"/>
                    <a:gd name="connsiteY49" fmla="*/ 181565 h 605028"/>
                    <a:gd name="connsiteX50" fmla="*/ 383806 w 444390"/>
                    <a:gd name="connsiteY50" fmla="*/ 191656 h 605028"/>
                    <a:gd name="connsiteX51" fmla="*/ 373698 w 444390"/>
                    <a:gd name="connsiteY51" fmla="*/ 201747 h 605028"/>
                    <a:gd name="connsiteX52" fmla="*/ 70724 w 444390"/>
                    <a:gd name="connsiteY52" fmla="*/ 201747 h 605028"/>
                    <a:gd name="connsiteX53" fmla="*/ 60616 w 444390"/>
                    <a:gd name="connsiteY53" fmla="*/ 191656 h 605028"/>
                    <a:gd name="connsiteX54" fmla="*/ 70724 w 444390"/>
                    <a:gd name="connsiteY54" fmla="*/ 181565 h 605028"/>
                    <a:gd name="connsiteX55" fmla="*/ 70723 w 444390"/>
                    <a:gd name="connsiteY55" fmla="*/ 121020 h 605028"/>
                    <a:gd name="connsiteX56" fmla="*/ 252467 w 444390"/>
                    <a:gd name="connsiteY56" fmla="*/ 121020 h 605028"/>
                    <a:gd name="connsiteX57" fmla="*/ 262574 w 444390"/>
                    <a:gd name="connsiteY57" fmla="*/ 131111 h 605028"/>
                    <a:gd name="connsiteX58" fmla="*/ 252467 w 444390"/>
                    <a:gd name="connsiteY58" fmla="*/ 141202 h 605028"/>
                    <a:gd name="connsiteX59" fmla="*/ 70723 w 444390"/>
                    <a:gd name="connsiteY59" fmla="*/ 141202 h 605028"/>
                    <a:gd name="connsiteX60" fmla="*/ 60616 w 444390"/>
                    <a:gd name="connsiteY60" fmla="*/ 131111 h 605028"/>
                    <a:gd name="connsiteX61" fmla="*/ 70723 w 444390"/>
                    <a:gd name="connsiteY61" fmla="*/ 121020 h 605028"/>
                    <a:gd name="connsiteX62" fmla="*/ 323232 w 444390"/>
                    <a:gd name="connsiteY62" fmla="*/ 34328 h 605028"/>
                    <a:gd name="connsiteX63" fmla="*/ 323232 w 444390"/>
                    <a:gd name="connsiteY63" fmla="*/ 110914 h 605028"/>
                    <a:gd name="connsiteX64" fmla="*/ 333248 w 444390"/>
                    <a:gd name="connsiteY64" fmla="*/ 121006 h 605028"/>
                    <a:gd name="connsiteX65" fmla="*/ 410040 w 444390"/>
                    <a:gd name="connsiteY65" fmla="*/ 121006 h 605028"/>
                    <a:gd name="connsiteX66" fmla="*/ 30320 w 444390"/>
                    <a:gd name="connsiteY66" fmla="*/ 20183 h 605028"/>
                    <a:gd name="connsiteX67" fmla="*/ 20213 w 444390"/>
                    <a:gd name="connsiteY67" fmla="*/ 30274 h 605028"/>
                    <a:gd name="connsiteX68" fmla="*/ 20213 w 444390"/>
                    <a:gd name="connsiteY68" fmla="*/ 574754 h 605028"/>
                    <a:gd name="connsiteX69" fmla="*/ 30320 w 444390"/>
                    <a:gd name="connsiteY69" fmla="*/ 584845 h 605028"/>
                    <a:gd name="connsiteX70" fmla="*/ 414101 w 444390"/>
                    <a:gd name="connsiteY70" fmla="*/ 584845 h 605028"/>
                    <a:gd name="connsiteX71" fmla="*/ 424208 w 444390"/>
                    <a:gd name="connsiteY71" fmla="*/ 574754 h 605028"/>
                    <a:gd name="connsiteX72" fmla="*/ 424208 w 444390"/>
                    <a:gd name="connsiteY72" fmla="*/ 141188 h 605028"/>
                    <a:gd name="connsiteX73" fmla="*/ 333248 w 444390"/>
                    <a:gd name="connsiteY73" fmla="*/ 141188 h 605028"/>
                    <a:gd name="connsiteX74" fmla="*/ 303018 w 444390"/>
                    <a:gd name="connsiteY74" fmla="*/ 110914 h 605028"/>
                    <a:gd name="connsiteX75" fmla="*/ 303018 w 444390"/>
                    <a:gd name="connsiteY75" fmla="*/ 20183 h 605028"/>
                    <a:gd name="connsiteX76" fmla="*/ 30320 w 444390"/>
                    <a:gd name="connsiteY76" fmla="*/ 0 h 605028"/>
                    <a:gd name="connsiteX77" fmla="*/ 312493 w 444390"/>
                    <a:gd name="connsiteY77" fmla="*/ 0 h 605028"/>
                    <a:gd name="connsiteX78" fmla="*/ 315201 w 444390"/>
                    <a:gd name="connsiteY78" fmla="*/ 180 h 605028"/>
                    <a:gd name="connsiteX79" fmla="*/ 321878 w 444390"/>
                    <a:gd name="connsiteY79" fmla="*/ 4775 h 605028"/>
                    <a:gd name="connsiteX80" fmla="*/ 439638 w 444390"/>
                    <a:gd name="connsiteY80" fmla="*/ 122357 h 605028"/>
                    <a:gd name="connsiteX81" fmla="*/ 444241 w 444390"/>
                    <a:gd name="connsiteY81" fmla="*/ 129025 h 605028"/>
                    <a:gd name="connsiteX82" fmla="*/ 444331 w 444390"/>
                    <a:gd name="connsiteY82" fmla="*/ 131638 h 605028"/>
                    <a:gd name="connsiteX83" fmla="*/ 444331 w 444390"/>
                    <a:gd name="connsiteY83" fmla="*/ 574754 h 605028"/>
                    <a:gd name="connsiteX84" fmla="*/ 414101 w 444390"/>
                    <a:gd name="connsiteY84" fmla="*/ 605028 h 605028"/>
                    <a:gd name="connsiteX85" fmla="*/ 30320 w 444390"/>
                    <a:gd name="connsiteY85" fmla="*/ 605028 h 605028"/>
                    <a:gd name="connsiteX86" fmla="*/ 0 w 444390"/>
                    <a:gd name="connsiteY86" fmla="*/ 574754 h 605028"/>
                    <a:gd name="connsiteX87" fmla="*/ 0 w 444390"/>
                    <a:gd name="connsiteY87" fmla="*/ 30274 h 605028"/>
                    <a:gd name="connsiteX88" fmla="*/ 30320 w 444390"/>
                    <a:gd name="connsiteY88"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44390" h="605028">
                      <a:moveTo>
                        <a:pt x="70724" y="484079"/>
                      </a:moveTo>
                      <a:lnTo>
                        <a:pt x="373698" y="484079"/>
                      </a:lnTo>
                      <a:cubicBezTo>
                        <a:pt x="379745" y="484079"/>
                        <a:pt x="383806" y="488133"/>
                        <a:pt x="383806" y="494170"/>
                      </a:cubicBezTo>
                      <a:cubicBezTo>
                        <a:pt x="383806" y="500207"/>
                        <a:pt x="379745" y="504261"/>
                        <a:pt x="373698" y="504261"/>
                      </a:cubicBezTo>
                      <a:lnTo>
                        <a:pt x="70724" y="504261"/>
                      </a:lnTo>
                      <a:cubicBezTo>
                        <a:pt x="64677" y="504261"/>
                        <a:pt x="60616" y="500207"/>
                        <a:pt x="60616" y="494170"/>
                      </a:cubicBezTo>
                      <a:cubicBezTo>
                        <a:pt x="60616" y="488133"/>
                        <a:pt x="64677" y="484079"/>
                        <a:pt x="70724" y="484079"/>
                      </a:cubicBezTo>
                      <a:close/>
                      <a:moveTo>
                        <a:pt x="70724" y="423604"/>
                      </a:moveTo>
                      <a:lnTo>
                        <a:pt x="373698" y="423604"/>
                      </a:lnTo>
                      <a:cubicBezTo>
                        <a:pt x="379745" y="423604"/>
                        <a:pt x="383806" y="427658"/>
                        <a:pt x="383806" y="433695"/>
                      </a:cubicBezTo>
                      <a:cubicBezTo>
                        <a:pt x="383806" y="439732"/>
                        <a:pt x="379745" y="443786"/>
                        <a:pt x="373698" y="443786"/>
                      </a:cubicBezTo>
                      <a:lnTo>
                        <a:pt x="70724" y="443786"/>
                      </a:lnTo>
                      <a:cubicBezTo>
                        <a:pt x="64677" y="443786"/>
                        <a:pt x="60616" y="439732"/>
                        <a:pt x="60616" y="433695"/>
                      </a:cubicBezTo>
                      <a:cubicBezTo>
                        <a:pt x="60616" y="427658"/>
                        <a:pt x="64677" y="423604"/>
                        <a:pt x="70724" y="423604"/>
                      </a:cubicBezTo>
                      <a:close/>
                      <a:moveTo>
                        <a:pt x="70724" y="363059"/>
                      </a:moveTo>
                      <a:lnTo>
                        <a:pt x="202032" y="363059"/>
                      </a:lnTo>
                      <a:cubicBezTo>
                        <a:pt x="208078" y="363059"/>
                        <a:pt x="212049" y="367113"/>
                        <a:pt x="212049" y="373150"/>
                      </a:cubicBezTo>
                      <a:cubicBezTo>
                        <a:pt x="212049" y="379187"/>
                        <a:pt x="208078" y="383241"/>
                        <a:pt x="202032" y="383241"/>
                      </a:cubicBezTo>
                      <a:lnTo>
                        <a:pt x="70724" y="383241"/>
                      </a:lnTo>
                      <a:cubicBezTo>
                        <a:pt x="64677" y="383241"/>
                        <a:pt x="60616" y="379187"/>
                        <a:pt x="60616" y="373150"/>
                      </a:cubicBezTo>
                      <a:cubicBezTo>
                        <a:pt x="60616" y="367113"/>
                        <a:pt x="64677" y="363059"/>
                        <a:pt x="70724" y="363059"/>
                      </a:cubicBezTo>
                      <a:close/>
                      <a:moveTo>
                        <a:pt x="70724" y="302585"/>
                      </a:moveTo>
                      <a:lnTo>
                        <a:pt x="202032" y="302585"/>
                      </a:lnTo>
                      <a:cubicBezTo>
                        <a:pt x="208078" y="302585"/>
                        <a:pt x="212049" y="306639"/>
                        <a:pt x="212049" y="312676"/>
                      </a:cubicBezTo>
                      <a:cubicBezTo>
                        <a:pt x="212049" y="318713"/>
                        <a:pt x="208078" y="322767"/>
                        <a:pt x="202032" y="322767"/>
                      </a:cubicBezTo>
                      <a:lnTo>
                        <a:pt x="70724" y="322767"/>
                      </a:lnTo>
                      <a:cubicBezTo>
                        <a:pt x="64677" y="322767"/>
                        <a:pt x="60616" y="318713"/>
                        <a:pt x="60616" y="312676"/>
                      </a:cubicBezTo>
                      <a:cubicBezTo>
                        <a:pt x="60616" y="306639"/>
                        <a:pt x="64677" y="302585"/>
                        <a:pt x="70724" y="302585"/>
                      </a:cubicBezTo>
                      <a:close/>
                      <a:moveTo>
                        <a:pt x="262607" y="262223"/>
                      </a:moveTo>
                      <a:lnTo>
                        <a:pt x="262607" y="363056"/>
                      </a:lnTo>
                      <a:lnTo>
                        <a:pt x="363590" y="363056"/>
                      </a:lnTo>
                      <a:lnTo>
                        <a:pt x="363590" y="262223"/>
                      </a:lnTo>
                      <a:close/>
                      <a:moveTo>
                        <a:pt x="252499" y="242039"/>
                      </a:moveTo>
                      <a:lnTo>
                        <a:pt x="373698" y="242039"/>
                      </a:lnTo>
                      <a:cubicBezTo>
                        <a:pt x="379744" y="242039"/>
                        <a:pt x="383805" y="246094"/>
                        <a:pt x="383805" y="252131"/>
                      </a:cubicBezTo>
                      <a:lnTo>
                        <a:pt x="383805" y="373148"/>
                      </a:lnTo>
                      <a:cubicBezTo>
                        <a:pt x="383805" y="379185"/>
                        <a:pt x="379744" y="383240"/>
                        <a:pt x="373698" y="383240"/>
                      </a:cubicBezTo>
                      <a:lnTo>
                        <a:pt x="252499" y="383240"/>
                      </a:lnTo>
                      <a:cubicBezTo>
                        <a:pt x="246453" y="383240"/>
                        <a:pt x="242392" y="379185"/>
                        <a:pt x="242392" y="373148"/>
                      </a:cubicBezTo>
                      <a:lnTo>
                        <a:pt x="242392" y="252131"/>
                      </a:lnTo>
                      <a:cubicBezTo>
                        <a:pt x="242392" y="246094"/>
                        <a:pt x="246453" y="242039"/>
                        <a:pt x="252499" y="242039"/>
                      </a:cubicBezTo>
                      <a:close/>
                      <a:moveTo>
                        <a:pt x="70724" y="242039"/>
                      </a:moveTo>
                      <a:lnTo>
                        <a:pt x="202032" y="242039"/>
                      </a:lnTo>
                      <a:cubicBezTo>
                        <a:pt x="208078" y="242039"/>
                        <a:pt x="212049" y="246093"/>
                        <a:pt x="212049" y="252130"/>
                      </a:cubicBezTo>
                      <a:cubicBezTo>
                        <a:pt x="212049" y="258167"/>
                        <a:pt x="208078" y="262221"/>
                        <a:pt x="202032" y="262221"/>
                      </a:cubicBezTo>
                      <a:lnTo>
                        <a:pt x="70724" y="262221"/>
                      </a:lnTo>
                      <a:cubicBezTo>
                        <a:pt x="64677" y="262221"/>
                        <a:pt x="60616" y="258167"/>
                        <a:pt x="60616" y="252130"/>
                      </a:cubicBezTo>
                      <a:cubicBezTo>
                        <a:pt x="60616" y="246093"/>
                        <a:pt x="64677" y="242039"/>
                        <a:pt x="70724" y="242039"/>
                      </a:cubicBezTo>
                      <a:close/>
                      <a:moveTo>
                        <a:pt x="70724" y="181565"/>
                      </a:moveTo>
                      <a:lnTo>
                        <a:pt x="373698" y="181565"/>
                      </a:lnTo>
                      <a:cubicBezTo>
                        <a:pt x="379745" y="181565"/>
                        <a:pt x="383806" y="185619"/>
                        <a:pt x="383806" y="191656"/>
                      </a:cubicBezTo>
                      <a:cubicBezTo>
                        <a:pt x="383806" y="197693"/>
                        <a:pt x="379745" y="201747"/>
                        <a:pt x="373698" y="201747"/>
                      </a:cubicBezTo>
                      <a:lnTo>
                        <a:pt x="70724" y="201747"/>
                      </a:lnTo>
                      <a:cubicBezTo>
                        <a:pt x="64677" y="201747"/>
                        <a:pt x="60616" y="197693"/>
                        <a:pt x="60616" y="191656"/>
                      </a:cubicBezTo>
                      <a:cubicBezTo>
                        <a:pt x="60616" y="185619"/>
                        <a:pt x="64677" y="181565"/>
                        <a:pt x="70724" y="181565"/>
                      </a:cubicBezTo>
                      <a:close/>
                      <a:moveTo>
                        <a:pt x="70723" y="121020"/>
                      </a:moveTo>
                      <a:lnTo>
                        <a:pt x="252467" y="121020"/>
                      </a:lnTo>
                      <a:cubicBezTo>
                        <a:pt x="258513" y="121020"/>
                        <a:pt x="262574" y="125074"/>
                        <a:pt x="262574" y="131111"/>
                      </a:cubicBezTo>
                      <a:cubicBezTo>
                        <a:pt x="262574" y="137148"/>
                        <a:pt x="258513" y="141202"/>
                        <a:pt x="252467" y="141202"/>
                      </a:cubicBezTo>
                      <a:lnTo>
                        <a:pt x="70723" y="141202"/>
                      </a:lnTo>
                      <a:cubicBezTo>
                        <a:pt x="64677" y="141202"/>
                        <a:pt x="60616" y="137148"/>
                        <a:pt x="60616" y="131111"/>
                      </a:cubicBezTo>
                      <a:cubicBezTo>
                        <a:pt x="60616" y="125074"/>
                        <a:pt x="64677" y="121020"/>
                        <a:pt x="70723" y="121020"/>
                      </a:cubicBezTo>
                      <a:close/>
                      <a:moveTo>
                        <a:pt x="323232" y="34328"/>
                      </a:moveTo>
                      <a:lnTo>
                        <a:pt x="323232" y="110914"/>
                      </a:lnTo>
                      <a:cubicBezTo>
                        <a:pt x="323232" y="117041"/>
                        <a:pt x="327202" y="121006"/>
                        <a:pt x="333248" y="121006"/>
                      </a:cubicBezTo>
                      <a:lnTo>
                        <a:pt x="410040" y="121006"/>
                      </a:lnTo>
                      <a:close/>
                      <a:moveTo>
                        <a:pt x="30320" y="20183"/>
                      </a:moveTo>
                      <a:cubicBezTo>
                        <a:pt x="24274" y="20183"/>
                        <a:pt x="20213" y="25228"/>
                        <a:pt x="20213" y="30274"/>
                      </a:cubicBezTo>
                      <a:lnTo>
                        <a:pt x="20213" y="574754"/>
                      </a:lnTo>
                      <a:cubicBezTo>
                        <a:pt x="20213" y="580881"/>
                        <a:pt x="24274" y="584845"/>
                        <a:pt x="30320" y="584845"/>
                      </a:cubicBezTo>
                      <a:lnTo>
                        <a:pt x="414101" y="584845"/>
                      </a:lnTo>
                      <a:cubicBezTo>
                        <a:pt x="420147" y="584845"/>
                        <a:pt x="424208" y="580881"/>
                        <a:pt x="424208" y="574754"/>
                      </a:cubicBezTo>
                      <a:lnTo>
                        <a:pt x="424208" y="141188"/>
                      </a:lnTo>
                      <a:lnTo>
                        <a:pt x="333248" y="141188"/>
                      </a:lnTo>
                      <a:cubicBezTo>
                        <a:pt x="316103" y="141188"/>
                        <a:pt x="303018" y="128124"/>
                        <a:pt x="303018" y="110914"/>
                      </a:cubicBezTo>
                      <a:lnTo>
                        <a:pt x="303018" y="20183"/>
                      </a:lnTo>
                      <a:close/>
                      <a:moveTo>
                        <a:pt x="30320" y="0"/>
                      </a:moveTo>
                      <a:lnTo>
                        <a:pt x="312493" y="0"/>
                      </a:lnTo>
                      <a:cubicBezTo>
                        <a:pt x="313396" y="0"/>
                        <a:pt x="314298" y="0"/>
                        <a:pt x="315201" y="180"/>
                      </a:cubicBezTo>
                      <a:cubicBezTo>
                        <a:pt x="318178" y="721"/>
                        <a:pt x="320525" y="2343"/>
                        <a:pt x="321878" y="4775"/>
                      </a:cubicBezTo>
                      <a:lnTo>
                        <a:pt x="439638" y="122357"/>
                      </a:lnTo>
                      <a:cubicBezTo>
                        <a:pt x="442075" y="123709"/>
                        <a:pt x="443699" y="126051"/>
                        <a:pt x="444241" y="129025"/>
                      </a:cubicBezTo>
                      <a:cubicBezTo>
                        <a:pt x="444421" y="129926"/>
                        <a:pt x="444421" y="130737"/>
                        <a:pt x="444331" y="131638"/>
                      </a:cubicBezTo>
                      <a:lnTo>
                        <a:pt x="444331" y="574754"/>
                      </a:lnTo>
                      <a:cubicBezTo>
                        <a:pt x="444331" y="591963"/>
                        <a:pt x="431246" y="605028"/>
                        <a:pt x="414101" y="605028"/>
                      </a:cubicBezTo>
                      <a:lnTo>
                        <a:pt x="30320" y="605028"/>
                      </a:lnTo>
                      <a:cubicBezTo>
                        <a:pt x="13175" y="605028"/>
                        <a:pt x="0" y="591963"/>
                        <a:pt x="0" y="574754"/>
                      </a:cubicBezTo>
                      <a:lnTo>
                        <a:pt x="0" y="30274"/>
                      </a:lnTo>
                      <a:cubicBezTo>
                        <a:pt x="0" y="13155"/>
                        <a:pt x="13175" y="0"/>
                        <a:pt x="30320" y="0"/>
                      </a:cubicBezTo>
                      <a:close/>
                    </a:path>
                  </a:pathLst>
                </a:custGeom>
                <a:solidFill>
                  <a:srgbClr val="00B0F0"/>
                </a:solidFill>
                <a:ln>
                  <a:noFill/>
                </a:ln>
              </p:spPr>
              <p:txBody>
                <a:bodyPr/>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51" name="files_221443"/>
                <p:cNvSpPr>
                  <a:spLocks noChangeAspect="1"/>
                </p:cNvSpPr>
                <p:nvPr/>
              </p:nvSpPr>
              <p:spPr bwMode="auto">
                <a:xfrm>
                  <a:off x="16728" y="4640"/>
                  <a:ext cx="363" cy="495"/>
                </a:xfrm>
                <a:custGeom>
                  <a:avLst/>
                  <a:gdLst>
                    <a:gd name="connsiteX0" fmla="*/ 363584 w 444350"/>
                    <a:gd name="connsiteY0" fmla="*/ 524298 h 605028"/>
                    <a:gd name="connsiteX1" fmla="*/ 353477 w 444350"/>
                    <a:gd name="connsiteY1" fmla="*/ 534389 h 605028"/>
                    <a:gd name="connsiteX2" fmla="*/ 363584 w 444350"/>
                    <a:gd name="connsiteY2" fmla="*/ 544480 h 605028"/>
                    <a:gd name="connsiteX3" fmla="*/ 373691 w 444350"/>
                    <a:gd name="connsiteY3" fmla="*/ 544480 h 605028"/>
                    <a:gd name="connsiteX4" fmla="*/ 383798 w 444350"/>
                    <a:gd name="connsiteY4" fmla="*/ 534389 h 605028"/>
                    <a:gd name="connsiteX5" fmla="*/ 373691 w 444350"/>
                    <a:gd name="connsiteY5" fmla="*/ 524298 h 605028"/>
                    <a:gd name="connsiteX6" fmla="*/ 272711 w 444350"/>
                    <a:gd name="connsiteY6" fmla="*/ 524298 h 605028"/>
                    <a:gd name="connsiteX7" fmla="*/ 262604 w 444350"/>
                    <a:gd name="connsiteY7" fmla="*/ 534389 h 605028"/>
                    <a:gd name="connsiteX8" fmla="*/ 272711 w 444350"/>
                    <a:gd name="connsiteY8" fmla="*/ 544480 h 605028"/>
                    <a:gd name="connsiteX9" fmla="*/ 323246 w 444350"/>
                    <a:gd name="connsiteY9" fmla="*/ 544480 h 605028"/>
                    <a:gd name="connsiteX10" fmla="*/ 333263 w 444350"/>
                    <a:gd name="connsiteY10" fmla="*/ 534389 h 605028"/>
                    <a:gd name="connsiteX11" fmla="*/ 323156 w 444350"/>
                    <a:gd name="connsiteY11" fmla="*/ 524298 h 605028"/>
                    <a:gd name="connsiteX12" fmla="*/ 272711 w 444350"/>
                    <a:gd name="connsiteY12" fmla="*/ 484022 h 605028"/>
                    <a:gd name="connsiteX13" fmla="*/ 262604 w 444350"/>
                    <a:gd name="connsiteY13" fmla="*/ 494114 h 605028"/>
                    <a:gd name="connsiteX14" fmla="*/ 272711 w 444350"/>
                    <a:gd name="connsiteY14" fmla="*/ 504205 h 605028"/>
                    <a:gd name="connsiteX15" fmla="*/ 373691 w 444350"/>
                    <a:gd name="connsiteY15" fmla="*/ 504205 h 605028"/>
                    <a:gd name="connsiteX16" fmla="*/ 383798 w 444350"/>
                    <a:gd name="connsiteY16" fmla="*/ 494114 h 605028"/>
                    <a:gd name="connsiteX17" fmla="*/ 373691 w 444350"/>
                    <a:gd name="connsiteY17" fmla="*/ 484022 h 605028"/>
                    <a:gd name="connsiteX18" fmla="*/ 350624 w 444350"/>
                    <a:gd name="connsiteY18" fmla="*/ 249382 h 605028"/>
                    <a:gd name="connsiteX19" fmla="*/ 359561 w 444350"/>
                    <a:gd name="connsiteY19" fmla="*/ 250914 h 605028"/>
                    <a:gd name="connsiteX20" fmla="*/ 363623 w 444350"/>
                    <a:gd name="connsiteY20" fmla="*/ 259025 h 605028"/>
                    <a:gd name="connsiteX21" fmla="*/ 363623 w 444350"/>
                    <a:gd name="connsiteY21" fmla="*/ 346002 h 605028"/>
                    <a:gd name="connsiteX22" fmla="*/ 359561 w 444350"/>
                    <a:gd name="connsiteY22" fmla="*/ 354113 h 605028"/>
                    <a:gd name="connsiteX23" fmla="*/ 350624 w 444350"/>
                    <a:gd name="connsiteY23" fmla="*/ 355646 h 605028"/>
                    <a:gd name="connsiteX24" fmla="*/ 282826 w 444350"/>
                    <a:gd name="connsiteY24" fmla="*/ 335366 h 605028"/>
                    <a:gd name="connsiteX25" fmla="*/ 282826 w 444350"/>
                    <a:gd name="connsiteY25" fmla="*/ 269661 h 605028"/>
                    <a:gd name="connsiteX26" fmla="*/ 90973 w 444350"/>
                    <a:gd name="connsiteY26" fmla="*/ 231949 h 605028"/>
                    <a:gd name="connsiteX27" fmla="*/ 252469 w 444350"/>
                    <a:gd name="connsiteY27" fmla="*/ 231949 h 605028"/>
                    <a:gd name="connsiteX28" fmla="*/ 262574 w 444350"/>
                    <a:gd name="connsiteY28" fmla="*/ 242041 h 605028"/>
                    <a:gd name="connsiteX29" fmla="*/ 262574 w 444350"/>
                    <a:gd name="connsiteY29" fmla="*/ 262226 h 605028"/>
                    <a:gd name="connsiteX30" fmla="*/ 262574 w 444350"/>
                    <a:gd name="connsiteY30" fmla="*/ 342873 h 605028"/>
                    <a:gd name="connsiteX31" fmla="*/ 262574 w 444350"/>
                    <a:gd name="connsiteY31" fmla="*/ 363058 h 605028"/>
                    <a:gd name="connsiteX32" fmla="*/ 252469 w 444350"/>
                    <a:gd name="connsiteY32" fmla="*/ 373150 h 605028"/>
                    <a:gd name="connsiteX33" fmla="*/ 90973 w 444350"/>
                    <a:gd name="connsiteY33" fmla="*/ 373150 h 605028"/>
                    <a:gd name="connsiteX34" fmla="*/ 80868 w 444350"/>
                    <a:gd name="connsiteY34" fmla="*/ 363058 h 605028"/>
                    <a:gd name="connsiteX35" fmla="*/ 80868 w 444350"/>
                    <a:gd name="connsiteY35" fmla="*/ 242041 h 605028"/>
                    <a:gd name="connsiteX36" fmla="*/ 90973 w 444350"/>
                    <a:gd name="connsiteY36" fmla="*/ 231949 h 605028"/>
                    <a:gd name="connsiteX37" fmla="*/ 90964 w 444350"/>
                    <a:gd name="connsiteY37" fmla="*/ 211737 h 605028"/>
                    <a:gd name="connsiteX38" fmla="*/ 60642 w 444350"/>
                    <a:gd name="connsiteY38" fmla="*/ 242011 h 605028"/>
                    <a:gd name="connsiteX39" fmla="*/ 60642 w 444350"/>
                    <a:gd name="connsiteY39" fmla="*/ 363017 h 605028"/>
                    <a:gd name="connsiteX40" fmla="*/ 90964 w 444350"/>
                    <a:gd name="connsiteY40" fmla="*/ 393291 h 605028"/>
                    <a:gd name="connsiteX41" fmla="*/ 252496 w 444350"/>
                    <a:gd name="connsiteY41" fmla="*/ 393291 h 605028"/>
                    <a:gd name="connsiteX42" fmla="*/ 282818 w 444350"/>
                    <a:gd name="connsiteY42" fmla="*/ 363017 h 605028"/>
                    <a:gd name="connsiteX43" fmla="*/ 282818 w 444350"/>
                    <a:gd name="connsiteY43" fmla="*/ 356440 h 605028"/>
                    <a:gd name="connsiteX44" fmla="*/ 344814 w 444350"/>
                    <a:gd name="connsiteY44" fmla="*/ 375000 h 605028"/>
                    <a:gd name="connsiteX45" fmla="*/ 353567 w 444350"/>
                    <a:gd name="connsiteY45" fmla="*/ 376262 h 605028"/>
                    <a:gd name="connsiteX46" fmla="*/ 371615 w 444350"/>
                    <a:gd name="connsiteY46" fmla="*/ 370225 h 605028"/>
                    <a:gd name="connsiteX47" fmla="*/ 383798 w 444350"/>
                    <a:gd name="connsiteY47" fmla="*/ 345988 h 605028"/>
                    <a:gd name="connsiteX48" fmla="*/ 383798 w 444350"/>
                    <a:gd name="connsiteY48" fmla="*/ 259040 h 605028"/>
                    <a:gd name="connsiteX49" fmla="*/ 371615 w 444350"/>
                    <a:gd name="connsiteY49" fmla="*/ 234803 h 605028"/>
                    <a:gd name="connsiteX50" fmla="*/ 344814 w 444350"/>
                    <a:gd name="connsiteY50" fmla="*/ 230028 h 605028"/>
                    <a:gd name="connsiteX51" fmla="*/ 282818 w 444350"/>
                    <a:gd name="connsiteY51" fmla="*/ 248589 h 605028"/>
                    <a:gd name="connsiteX52" fmla="*/ 282818 w 444350"/>
                    <a:gd name="connsiteY52" fmla="*/ 242011 h 605028"/>
                    <a:gd name="connsiteX53" fmla="*/ 252496 w 444350"/>
                    <a:gd name="connsiteY53" fmla="*/ 211737 h 605028"/>
                    <a:gd name="connsiteX54" fmla="*/ 323246 w 444350"/>
                    <a:gd name="connsiteY54" fmla="*/ 34419 h 605028"/>
                    <a:gd name="connsiteX55" fmla="*/ 323246 w 444350"/>
                    <a:gd name="connsiteY55" fmla="*/ 110914 h 605028"/>
                    <a:gd name="connsiteX56" fmla="*/ 333263 w 444350"/>
                    <a:gd name="connsiteY56" fmla="*/ 121006 h 605028"/>
                    <a:gd name="connsiteX57" fmla="*/ 409878 w 444350"/>
                    <a:gd name="connsiteY57" fmla="*/ 121006 h 605028"/>
                    <a:gd name="connsiteX58" fmla="*/ 30321 w 444350"/>
                    <a:gd name="connsiteY58" fmla="*/ 0 h 605028"/>
                    <a:gd name="connsiteX59" fmla="*/ 313139 w 444350"/>
                    <a:gd name="connsiteY59" fmla="*/ 0 h 605028"/>
                    <a:gd name="connsiteX60" fmla="*/ 313771 w 444350"/>
                    <a:gd name="connsiteY60" fmla="*/ 90 h 605028"/>
                    <a:gd name="connsiteX61" fmla="*/ 316388 w 444350"/>
                    <a:gd name="connsiteY61" fmla="*/ 631 h 605028"/>
                    <a:gd name="connsiteX62" fmla="*/ 317380 w 444350"/>
                    <a:gd name="connsiteY62" fmla="*/ 991 h 605028"/>
                    <a:gd name="connsiteX63" fmla="*/ 320178 w 444350"/>
                    <a:gd name="connsiteY63" fmla="*/ 2883 h 605028"/>
                    <a:gd name="connsiteX64" fmla="*/ 320268 w 444350"/>
                    <a:gd name="connsiteY64" fmla="*/ 2973 h 605028"/>
                    <a:gd name="connsiteX65" fmla="*/ 441463 w 444350"/>
                    <a:gd name="connsiteY65" fmla="*/ 123979 h 605028"/>
                    <a:gd name="connsiteX66" fmla="*/ 441463 w 444350"/>
                    <a:gd name="connsiteY66" fmla="*/ 124069 h 605028"/>
                    <a:gd name="connsiteX67" fmla="*/ 443358 w 444350"/>
                    <a:gd name="connsiteY67" fmla="*/ 126862 h 605028"/>
                    <a:gd name="connsiteX68" fmla="*/ 443719 w 444350"/>
                    <a:gd name="connsiteY68" fmla="*/ 127763 h 605028"/>
                    <a:gd name="connsiteX69" fmla="*/ 444260 w 444350"/>
                    <a:gd name="connsiteY69" fmla="*/ 130466 h 605028"/>
                    <a:gd name="connsiteX70" fmla="*/ 444350 w 444350"/>
                    <a:gd name="connsiteY70" fmla="*/ 131097 h 605028"/>
                    <a:gd name="connsiteX71" fmla="*/ 444350 w 444350"/>
                    <a:gd name="connsiteY71" fmla="*/ 574754 h 605028"/>
                    <a:gd name="connsiteX72" fmla="*/ 414119 w 444350"/>
                    <a:gd name="connsiteY72" fmla="*/ 605028 h 605028"/>
                    <a:gd name="connsiteX73" fmla="*/ 30321 w 444350"/>
                    <a:gd name="connsiteY73" fmla="*/ 605028 h 605028"/>
                    <a:gd name="connsiteX74" fmla="*/ 0 w 444350"/>
                    <a:gd name="connsiteY74" fmla="*/ 574754 h 605028"/>
                    <a:gd name="connsiteX75" fmla="*/ 0 w 444350"/>
                    <a:gd name="connsiteY75" fmla="*/ 30274 h 605028"/>
                    <a:gd name="connsiteX76" fmla="*/ 30321 w 444350"/>
                    <a:gd name="connsiteY76"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4350" h="605028">
                      <a:moveTo>
                        <a:pt x="363584" y="524298"/>
                      </a:moveTo>
                      <a:cubicBezTo>
                        <a:pt x="357989" y="524298"/>
                        <a:pt x="353477" y="528893"/>
                        <a:pt x="353477" y="534389"/>
                      </a:cubicBezTo>
                      <a:cubicBezTo>
                        <a:pt x="353477" y="539975"/>
                        <a:pt x="357989" y="544480"/>
                        <a:pt x="363584" y="544480"/>
                      </a:cubicBezTo>
                      <a:lnTo>
                        <a:pt x="373691" y="544480"/>
                      </a:lnTo>
                      <a:cubicBezTo>
                        <a:pt x="379286" y="544480"/>
                        <a:pt x="383798" y="539975"/>
                        <a:pt x="383798" y="534389"/>
                      </a:cubicBezTo>
                      <a:cubicBezTo>
                        <a:pt x="383798" y="528893"/>
                        <a:pt x="379286" y="524298"/>
                        <a:pt x="373691" y="524298"/>
                      </a:cubicBezTo>
                      <a:close/>
                      <a:moveTo>
                        <a:pt x="272711" y="524298"/>
                      </a:moveTo>
                      <a:cubicBezTo>
                        <a:pt x="267116" y="524298"/>
                        <a:pt x="262604" y="528893"/>
                        <a:pt x="262604" y="534389"/>
                      </a:cubicBezTo>
                      <a:cubicBezTo>
                        <a:pt x="262604" y="539975"/>
                        <a:pt x="267116" y="544480"/>
                        <a:pt x="272711" y="544480"/>
                      </a:cubicBezTo>
                      <a:lnTo>
                        <a:pt x="323246" y="544480"/>
                      </a:lnTo>
                      <a:cubicBezTo>
                        <a:pt x="328751" y="544480"/>
                        <a:pt x="333263" y="539975"/>
                        <a:pt x="333263" y="534389"/>
                      </a:cubicBezTo>
                      <a:cubicBezTo>
                        <a:pt x="333263" y="528893"/>
                        <a:pt x="328751" y="524298"/>
                        <a:pt x="323156" y="524298"/>
                      </a:cubicBezTo>
                      <a:close/>
                      <a:moveTo>
                        <a:pt x="272711" y="484022"/>
                      </a:moveTo>
                      <a:cubicBezTo>
                        <a:pt x="267116" y="484022"/>
                        <a:pt x="262604" y="488528"/>
                        <a:pt x="262604" y="494114"/>
                      </a:cubicBezTo>
                      <a:cubicBezTo>
                        <a:pt x="262604" y="499700"/>
                        <a:pt x="267116" y="504205"/>
                        <a:pt x="272711" y="504205"/>
                      </a:cubicBezTo>
                      <a:lnTo>
                        <a:pt x="373691" y="504205"/>
                      </a:lnTo>
                      <a:cubicBezTo>
                        <a:pt x="379286" y="504205"/>
                        <a:pt x="383798" y="499700"/>
                        <a:pt x="383798" y="494114"/>
                      </a:cubicBezTo>
                      <a:cubicBezTo>
                        <a:pt x="383798" y="488528"/>
                        <a:pt x="379286" y="484022"/>
                        <a:pt x="373691" y="484022"/>
                      </a:cubicBezTo>
                      <a:close/>
                      <a:moveTo>
                        <a:pt x="350624" y="249382"/>
                      </a:moveTo>
                      <a:cubicBezTo>
                        <a:pt x="353693" y="248390"/>
                        <a:pt x="356943" y="249021"/>
                        <a:pt x="359561" y="250914"/>
                      </a:cubicBezTo>
                      <a:cubicBezTo>
                        <a:pt x="362179" y="252806"/>
                        <a:pt x="363623" y="255781"/>
                        <a:pt x="363623" y="259025"/>
                      </a:cubicBezTo>
                      <a:lnTo>
                        <a:pt x="363623" y="346002"/>
                      </a:lnTo>
                      <a:cubicBezTo>
                        <a:pt x="363623" y="349246"/>
                        <a:pt x="362179" y="352131"/>
                        <a:pt x="359561" y="354113"/>
                      </a:cubicBezTo>
                      <a:cubicBezTo>
                        <a:pt x="356943" y="356006"/>
                        <a:pt x="353693" y="356637"/>
                        <a:pt x="350624" y="355646"/>
                      </a:cubicBezTo>
                      <a:lnTo>
                        <a:pt x="282826" y="335366"/>
                      </a:lnTo>
                      <a:lnTo>
                        <a:pt x="282826" y="269661"/>
                      </a:lnTo>
                      <a:close/>
                      <a:moveTo>
                        <a:pt x="90973" y="231949"/>
                      </a:moveTo>
                      <a:lnTo>
                        <a:pt x="252469" y="231949"/>
                      </a:lnTo>
                      <a:cubicBezTo>
                        <a:pt x="258063" y="231949"/>
                        <a:pt x="262574" y="236455"/>
                        <a:pt x="262574" y="242041"/>
                      </a:cubicBezTo>
                      <a:lnTo>
                        <a:pt x="262574" y="262226"/>
                      </a:lnTo>
                      <a:lnTo>
                        <a:pt x="262574" y="342873"/>
                      </a:lnTo>
                      <a:lnTo>
                        <a:pt x="262574" y="363058"/>
                      </a:lnTo>
                      <a:cubicBezTo>
                        <a:pt x="262574" y="368645"/>
                        <a:pt x="258063" y="373150"/>
                        <a:pt x="252469" y="373150"/>
                      </a:cubicBezTo>
                      <a:lnTo>
                        <a:pt x="90973" y="373150"/>
                      </a:lnTo>
                      <a:cubicBezTo>
                        <a:pt x="85379" y="373150"/>
                        <a:pt x="80868" y="368645"/>
                        <a:pt x="80868" y="363058"/>
                      </a:cubicBezTo>
                      <a:lnTo>
                        <a:pt x="80868" y="242041"/>
                      </a:lnTo>
                      <a:cubicBezTo>
                        <a:pt x="80868" y="236455"/>
                        <a:pt x="85379" y="231949"/>
                        <a:pt x="90973" y="231949"/>
                      </a:cubicBezTo>
                      <a:close/>
                      <a:moveTo>
                        <a:pt x="90964" y="211737"/>
                      </a:moveTo>
                      <a:cubicBezTo>
                        <a:pt x="74178" y="211737"/>
                        <a:pt x="60642" y="225342"/>
                        <a:pt x="60642" y="242011"/>
                      </a:cubicBezTo>
                      <a:lnTo>
                        <a:pt x="60642" y="363017"/>
                      </a:lnTo>
                      <a:cubicBezTo>
                        <a:pt x="60642" y="379686"/>
                        <a:pt x="74178" y="393291"/>
                        <a:pt x="90964" y="393291"/>
                      </a:cubicBezTo>
                      <a:lnTo>
                        <a:pt x="252496" y="393291"/>
                      </a:lnTo>
                      <a:cubicBezTo>
                        <a:pt x="269191" y="393291"/>
                        <a:pt x="282818" y="379686"/>
                        <a:pt x="282818" y="363017"/>
                      </a:cubicBezTo>
                      <a:lnTo>
                        <a:pt x="282818" y="356440"/>
                      </a:lnTo>
                      <a:lnTo>
                        <a:pt x="344814" y="375000"/>
                      </a:lnTo>
                      <a:cubicBezTo>
                        <a:pt x="347701" y="375811"/>
                        <a:pt x="350679" y="376262"/>
                        <a:pt x="353567" y="376262"/>
                      </a:cubicBezTo>
                      <a:cubicBezTo>
                        <a:pt x="359974" y="376262"/>
                        <a:pt x="366291" y="374189"/>
                        <a:pt x="371615" y="370225"/>
                      </a:cubicBezTo>
                      <a:cubicBezTo>
                        <a:pt x="379376" y="364458"/>
                        <a:pt x="383798" y="355629"/>
                        <a:pt x="383798" y="345988"/>
                      </a:cubicBezTo>
                      <a:lnTo>
                        <a:pt x="383798" y="259040"/>
                      </a:lnTo>
                      <a:cubicBezTo>
                        <a:pt x="383798" y="249400"/>
                        <a:pt x="379376" y="240570"/>
                        <a:pt x="371615" y="234803"/>
                      </a:cubicBezTo>
                      <a:cubicBezTo>
                        <a:pt x="363855" y="228946"/>
                        <a:pt x="354109" y="227325"/>
                        <a:pt x="344814" y="230028"/>
                      </a:cubicBezTo>
                      <a:lnTo>
                        <a:pt x="282818" y="248589"/>
                      </a:lnTo>
                      <a:lnTo>
                        <a:pt x="282818" y="242011"/>
                      </a:lnTo>
                      <a:cubicBezTo>
                        <a:pt x="282818" y="225342"/>
                        <a:pt x="269191" y="211737"/>
                        <a:pt x="252496" y="211737"/>
                      </a:cubicBezTo>
                      <a:close/>
                      <a:moveTo>
                        <a:pt x="323246" y="34419"/>
                      </a:moveTo>
                      <a:lnTo>
                        <a:pt x="323246" y="110914"/>
                      </a:lnTo>
                      <a:cubicBezTo>
                        <a:pt x="323246" y="116500"/>
                        <a:pt x="327758" y="121006"/>
                        <a:pt x="333263" y="121006"/>
                      </a:cubicBezTo>
                      <a:lnTo>
                        <a:pt x="409878" y="121006"/>
                      </a:lnTo>
                      <a:close/>
                      <a:moveTo>
                        <a:pt x="30321" y="0"/>
                      </a:moveTo>
                      <a:lnTo>
                        <a:pt x="313139" y="0"/>
                      </a:lnTo>
                      <a:cubicBezTo>
                        <a:pt x="313319" y="0"/>
                        <a:pt x="313500" y="90"/>
                        <a:pt x="313771" y="90"/>
                      </a:cubicBezTo>
                      <a:cubicBezTo>
                        <a:pt x="314673" y="180"/>
                        <a:pt x="315485" y="360"/>
                        <a:pt x="316388" y="631"/>
                      </a:cubicBezTo>
                      <a:cubicBezTo>
                        <a:pt x="316749" y="811"/>
                        <a:pt x="317019" y="901"/>
                        <a:pt x="317380" y="991"/>
                      </a:cubicBezTo>
                      <a:cubicBezTo>
                        <a:pt x="318373" y="1532"/>
                        <a:pt x="319366" y="2072"/>
                        <a:pt x="320178" y="2883"/>
                      </a:cubicBezTo>
                      <a:cubicBezTo>
                        <a:pt x="320178" y="2973"/>
                        <a:pt x="320268" y="2973"/>
                        <a:pt x="320268" y="2973"/>
                      </a:cubicBezTo>
                      <a:lnTo>
                        <a:pt x="441463" y="123979"/>
                      </a:lnTo>
                      <a:cubicBezTo>
                        <a:pt x="441463" y="123979"/>
                        <a:pt x="441463" y="123979"/>
                        <a:pt x="441463" y="124069"/>
                      </a:cubicBezTo>
                      <a:cubicBezTo>
                        <a:pt x="442275" y="124880"/>
                        <a:pt x="442906" y="125871"/>
                        <a:pt x="443358" y="126862"/>
                      </a:cubicBezTo>
                      <a:cubicBezTo>
                        <a:pt x="443538" y="127132"/>
                        <a:pt x="443628" y="127493"/>
                        <a:pt x="443719" y="127763"/>
                      </a:cubicBezTo>
                      <a:cubicBezTo>
                        <a:pt x="443989" y="128664"/>
                        <a:pt x="444170" y="129565"/>
                        <a:pt x="444260" y="130466"/>
                      </a:cubicBezTo>
                      <a:cubicBezTo>
                        <a:pt x="444260" y="130646"/>
                        <a:pt x="444350" y="130917"/>
                        <a:pt x="444350" y="131097"/>
                      </a:cubicBezTo>
                      <a:lnTo>
                        <a:pt x="444350" y="574754"/>
                      </a:lnTo>
                      <a:cubicBezTo>
                        <a:pt x="444350" y="591423"/>
                        <a:pt x="430814" y="605028"/>
                        <a:pt x="414119" y="605028"/>
                      </a:cubicBezTo>
                      <a:lnTo>
                        <a:pt x="30321" y="605028"/>
                      </a:lnTo>
                      <a:cubicBezTo>
                        <a:pt x="13626" y="605028"/>
                        <a:pt x="0" y="591423"/>
                        <a:pt x="0" y="574754"/>
                      </a:cubicBezTo>
                      <a:lnTo>
                        <a:pt x="0" y="30274"/>
                      </a:lnTo>
                      <a:cubicBezTo>
                        <a:pt x="0" y="13605"/>
                        <a:pt x="13626" y="0"/>
                        <a:pt x="30321" y="0"/>
                      </a:cubicBezTo>
                      <a:close/>
                    </a:path>
                  </a:pathLst>
                </a:custGeom>
                <a:solidFill>
                  <a:srgbClr val="00B0F0"/>
                </a:solidFill>
                <a:ln>
                  <a:noFill/>
                </a:ln>
              </p:spPr>
              <p:txBody>
                <a:bodyPr>
                  <a:noAutofit/>
                </a:bodyPr>
                <a:lstStyle/>
                <a:p>
                  <a:pPr lvl="0" algn="l">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52" name="files_232839"/>
                <p:cNvSpPr>
                  <a:spLocks noChangeAspect="1"/>
                </p:cNvSpPr>
                <p:nvPr/>
              </p:nvSpPr>
              <p:spPr bwMode="auto">
                <a:xfrm>
                  <a:off x="17343" y="5133"/>
                  <a:ext cx="507" cy="691"/>
                </a:xfrm>
                <a:custGeom>
                  <a:avLst/>
                  <a:gdLst>
                    <a:gd name="connsiteX0" fmla="*/ 70749 w 444350"/>
                    <a:gd name="connsiteY0" fmla="*/ 484022 h 605028"/>
                    <a:gd name="connsiteX1" fmla="*/ 60642 w 444350"/>
                    <a:gd name="connsiteY1" fmla="*/ 494114 h 605028"/>
                    <a:gd name="connsiteX2" fmla="*/ 70749 w 444350"/>
                    <a:gd name="connsiteY2" fmla="*/ 504205 h 605028"/>
                    <a:gd name="connsiteX3" fmla="*/ 212068 w 444350"/>
                    <a:gd name="connsiteY3" fmla="*/ 504205 h 605028"/>
                    <a:gd name="connsiteX4" fmla="*/ 222175 w 444350"/>
                    <a:gd name="connsiteY4" fmla="*/ 494114 h 605028"/>
                    <a:gd name="connsiteX5" fmla="*/ 212068 w 444350"/>
                    <a:gd name="connsiteY5" fmla="*/ 484022 h 605028"/>
                    <a:gd name="connsiteX6" fmla="*/ 70749 w 444350"/>
                    <a:gd name="connsiteY6" fmla="*/ 423475 h 605028"/>
                    <a:gd name="connsiteX7" fmla="*/ 60642 w 444350"/>
                    <a:gd name="connsiteY7" fmla="*/ 433566 h 605028"/>
                    <a:gd name="connsiteX8" fmla="*/ 70749 w 444350"/>
                    <a:gd name="connsiteY8" fmla="*/ 443657 h 605028"/>
                    <a:gd name="connsiteX9" fmla="*/ 202051 w 444350"/>
                    <a:gd name="connsiteY9" fmla="*/ 443657 h 605028"/>
                    <a:gd name="connsiteX10" fmla="*/ 212068 w 444350"/>
                    <a:gd name="connsiteY10" fmla="*/ 433566 h 605028"/>
                    <a:gd name="connsiteX11" fmla="*/ 202051 w 444350"/>
                    <a:gd name="connsiteY11" fmla="*/ 423475 h 605028"/>
                    <a:gd name="connsiteX12" fmla="*/ 282826 w 444350"/>
                    <a:gd name="connsiteY12" fmla="*/ 423463 h 605028"/>
                    <a:gd name="connsiteX13" fmla="*/ 313169 w 444350"/>
                    <a:gd name="connsiteY13" fmla="*/ 423463 h 605028"/>
                    <a:gd name="connsiteX14" fmla="*/ 313169 w 444350"/>
                    <a:gd name="connsiteY14" fmla="*/ 453771 h 605028"/>
                    <a:gd name="connsiteX15" fmla="*/ 282826 w 444350"/>
                    <a:gd name="connsiteY15" fmla="*/ 484079 h 605028"/>
                    <a:gd name="connsiteX16" fmla="*/ 252483 w 444350"/>
                    <a:gd name="connsiteY16" fmla="*/ 453771 h 605028"/>
                    <a:gd name="connsiteX17" fmla="*/ 282826 w 444350"/>
                    <a:gd name="connsiteY17" fmla="*/ 423463 h 605028"/>
                    <a:gd name="connsiteX18" fmla="*/ 70749 w 444350"/>
                    <a:gd name="connsiteY18" fmla="*/ 363017 h 605028"/>
                    <a:gd name="connsiteX19" fmla="*/ 60642 w 444350"/>
                    <a:gd name="connsiteY19" fmla="*/ 373108 h 605028"/>
                    <a:gd name="connsiteX20" fmla="*/ 70749 w 444350"/>
                    <a:gd name="connsiteY20" fmla="*/ 383199 h 605028"/>
                    <a:gd name="connsiteX21" fmla="*/ 202051 w 444350"/>
                    <a:gd name="connsiteY21" fmla="*/ 383199 h 605028"/>
                    <a:gd name="connsiteX22" fmla="*/ 212068 w 444350"/>
                    <a:gd name="connsiteY22" fmla="*/ 373108 h 605028"/>
                    <a:gd name="connsiteX23" fmla="*/ 202051 w 444350"/>
                    <a:gd name="connsiteY23" fmla="*/ 363017 h 605028"/>
                    <a:gd name="connsiteX24" fmla="*/ 70749 w 444350"/>
                    <a:gd name="connsiteY24" fmla="*/ 302469 h 605028"/>
                    <a:gd name="connsiteX25" fmla="*/ 60642 w 444350"/>
                    <a:gd name="connsiteY25" fmla="*/ 312560 h 605028"/>
                    <a:gd name="connsiteX26" fmla="*/ 70749 w 444350"/>
                    <a:gd name="connsiteY26" fmla="*/ 322652 h 605028"/>
                    <a:gd name="connsiteX27" fmla="*/ 252496 w 444350"/>
                    <a:gd name="connsiteY27" fmla="*/ 322652 h 605028"/>
                    <a:gd name="connsiteX28" fmla="*/ 262603 w 444350"/>
                    <a:gd name="connsiteY28" fmla="*/ 312560 h 605028"/>
                    <a:gd name="connsiteX29" fmla="*/ 252496 w 444350"/>
                    <a:gd name="connsiteY29" fmla="*/ 302469 h 605028"/>
                    <a:gd name="connsiteX30" fmla="*/ 70749 w 444350"/>
                    <a:gd name="connsiteY30" fmla="*/ 242011 h 605028"/>
                    <a:gd name="connsiteX31" fmla="*/ 60642 w 444350"/>
                    <a:gd name="connsiteY31" fmla="*/ 252103 h 605028"/>
                    <a:gd name="connsiteX32" fmla="*/ 70749 w 444350"/>
                    <a:gd name="connsiteY32" fmla="*/ 262194 h 605028"/>
                    <a:gd name="connsiteX33" fmla="*/ 252496 w 444350"/>
                    <a:gd name="connsiteY33" fmla="*/ 262194 h 605028"/>
                    <a:gd name="connsiteX34" fmla="*/ 262603 w 444350"/>
                    <a:gd name="connsiteY34" fmla="*/ 252103 h 605028"/>
                    <a:gd name="connsiteX35" fmla="*/ 252496 w 444350"/>
                    <a:gd name="connsiteY35" fmla="*/ 242011 h 605028"/>
                    <a:gd name="connsiteX36" fmla="*/ 323246 w 444350"/>
                    <a:gd name="connsiteY36" fmla="*/ 211737 h 605028"/>
                    <a:gd name="connsiteX37" fmla="*/ 321892 w 444350"/>
                    <a:gd name="connsiteY37" fmla="*/ 212008 h 605028"/>
                    <a:gd name="connsiteX38" fmla="*/ 319636 w 444350"/>
                    <a:gd name="connsiteY38" fmla="*/ 212458 h 605028"/>
                    <a:gd name="connsiteX39" fmla="*/ 317831 w 444350"/>
                    <a:gd name="connsiteY39" fmla="*/ 213539 h 605028"/>
                    <a:gd name="connsiteX40" fmla="*/ 316568 w 444350"/>
                    <a:gd name="connsiteY40" fmla="*/ 214260 h 605028"/>
                    <a:gd name="connsiteX41" fmla="*/ 316387 w 444350"/>
                    <a:gd name="connsiteY41" fmla="*/ 214530 h 605028"/>
                    <a:gd name="connsiteX42" fmla="*/ 315034 w 444350"/>
                    <a:gd name="connsiteY42" fmla="*/ 216242 h 605028"/>
                    <a:gd name="connsiteX43" fmla="*/ 314041 w 444350"/>
                    <a:gd name="connsiteY43" fmla="*/ 217684 h 605028"/>
                    <a:gd name="connsiteX44" fmla="*/ 313590 w 444350"/>
                    <a:gd name="connsiteY44" fmla="*/ 219396 h 605028"/>
                    <a:gd name="connsiteX45" fmla="*/ 313139 w 444350"/>
                    <a:gd name="connsiteY45" fmla="*/ 221468 h 605028"/>
                    <a:gd name="connsiteX46" fmla="*/ 313139 w 444350"/>
                    <a:gd name="connsiteY46" fmla="*/ 221829 h 605028"/>
                    <a:gd name="connsiteX47" fmla="*/ 313139 w 444350"/>
                    <a:gd name="connsiteY47" fmla="*/ 403382 h 605028"/>
                    <a:gd name="connsiteX48" fmla="*/ 282817 w 444350"/>
                    <a:gd name="connsiteY48" fmla="*/ 403382 h 605028"/>
                    <a:gd name="connsiteX49" fmla="*/ 232282 w 444350"/>
                    <a:gd name="connsiteY49" fmla="*/ 453748 h 605028"/>
                    <a:gd name="connsiteX50" fmla="*/ 282817 w 444350"/>
                    <a:gd name="connsiteY50" fmla="*/ 504205 h 605028"/>
                    <a:gd name="connsiteX51" fmla="*/ 333263 w 444350"/>
                    <a:gd name="connsiteY51" fmla="*/ 453748 h 605028"/>
                    <a:gd name="connsiteX52" fmla="*/ 333263 w 444350"/>
                    <a:gd name="connsiteY52" fmla="*/ 413383 h 605028"/>
                    <a:gd name="connsiteX53" fmla="*/ 333263 w 444350"/>
                    <a:gd name="connsiteY53" fmla="*/ 248679 h 605028"/>
                    <a:gd name="connsiteX54" fmla="*/ 357898 w 444350"/>
                    <a:gd name="connsiteY54" fmla="*/ 276700 h 605028"/>
                    <a:gd name="connsiteX55" fmla="*/ 370713 w 444350"/>
                    <a:gd name="connsiteY55" fmla="*/ 340221 h 605028"/>
                    <a:gd name="connsiteX56" fmla="*/ 364125 w 444350"/>
                    <a:gd name="connsiteY56" fmla="*/ 359773 h 605028"/>
                    <a:gd name="connsiteX57" fmla="*/ 370532 w 444350"/>
                    <a:gd name="connsiteY57" fmla="*/ 372567 h 605028"/>
                    <a:gd name="connsiteX58" fmla="*/ 373691 w 444350"/>
                    <a:gd name="connsiteY58" fmla="*/ 373108 h 605028"/>
                    <a:gd name="connsiteX59" fmla="*/ 383256 w 444350"/>
                    <a:gd name="connsiteY59" fmla="*/ 366170 h 605028"/>
                    <a:gd name="connsiteX60" fmla="*/ 389844 w 444350"/>
                    <a:gd name="connsiteY60" fmla="*/ 346528 h 605028"/>
                    <a:gd name="connsiteX61" fmla="*/ 373059 w 444350"/>
                    <a:gd name="connsiteY61" fmla="*/ 263455 h 605028"/>
                    <a:gd name="connsiteX62" fmla="*/ 330826 w 444350"/>
                    <a:gd name="connsiteY62" fmla="*/ 215161 h 605028"/>
                    <a:gd name="connsiteX63" fmla="*/ 330555 w 444350"/>
                    <a:gd name="connsiteY63" fmla="*/ 214981 h 605028"/>
                    <a:gd name="connsiteX64" fmla="*/ 328750 w 444350"/>
                    <a:gd name="connsiteY64" fmla="*/ 213629 h 605028"/>
                    <a:gd name="connsiteX65" fmla="*/ 327397 w 444350"/>
                    <a:gd name="connsiteY65" fmla="*/ 212728 h 605028"/>
                    <a:gd name="connsiteX66" fmla="*/ 325772 w 444350"/>
                    <a:gd name="connsiteY66" fmla="*/ 212278 h 605028"/>
                    <a:gd name="connsiteX67" fmla="*/ 323516 w 444350"/>
                    <a:gd name="connsiteY67" fmla="*/ 211827 h 605028"/>
                    <a:gd name="connsiteX68" fmla="*/ 323246 w 444350"/>
                    <a:gd name="connsiteY68" fmla="*/ 211737 h 605028"/>
                    <a:gd name="connsiteX69" fmla="*/ 70749 w 444350"/>
                    <a:gd name="connsiteY69" fmla="*/ 181463 h 605028"/>
                    <a:gd name="connsiteX70" fmla="*/ 60642 w 444350"/>
                    <a:gd name="connsiteY70" fmla="*/ 191555 h 605028"/>
                    <a:gd name="connsiteX71" fmla="*/ 70749 w 444350"/>
                    <a:gd name="connsiteY71" fmla="*/ 201646 h 605028"/>
                    <a:gd name="connsiteX72" fmla="*/ 262603 w 444350"/>
                    <a:gd name="connsiteY72" fmla="*/ 201646 h 605028"/>
                    <a:gd name="connsiteX73" fmla="*/ 272710 w 444350"/>
                    <a:gd name="connsiteY73" fmla="*/ 191555 h 605028"/>
                    <a:gd name="connsiteX74" fmla="*/ 262603 w 444350"/>
                    <a:gd name="connsiteY74" fmla="*/ 181463 h 605028"/>
                    <a:gd name="connsiteX75" fmla="*/ 70749 w 444350"/>
                    <a:gd name="connsiteY75" fmla="*/ 121006 h 605028"/>
                    <a:gd name="connsiteX76" fmla="*/ 60642 w 444350"/>
                    <a:gd name="connsiteY76" fmla="*/ 131097 h 605028"/>
                    <a:gd name="connsiteX77" fmla="*/ 70749 w 444350"/>
                    <a:gd name="connsiteY77" fmla="*/ 141188 h 605028"/>
                    <a:gd name="connsiteX78" fmla="*/ 252496 w 444350"/>
                    <a:gd name="connsiteY78" fmla="*/ 141188 h 605028"/>
                    <a:gd name="connsiteX79" fmla="*/ 262603 w 444350"/>
                    <a:gd name="connsiteY79" fmla="*/ 131097 h 605028"/>
                    <a:gd name="connsiteX80" fmla="*/ 252496 w 444350"/>
                    <a:gd name="connsiteY80" fmla="*/ 121006 h 605028"/>
                    <a:gd name="connsiteX81" fmla="*/ 323246 w 444350"/>
                    <a:gd name="connsiteY81" fmla="*/ 34419 h 605028"/>
                    <a:gd name="connsiteX82" fmla="*/ 323246 w 444350"/>
                    <a:gd name="connsiteY82" fmla="*/ 110914 h 605028"/>
                    <a:gd name="connsiteX83" fmla="*/ 333263 w 444350"/>
                    <a:gd name="connsiteY83" fmla="*/ 121006 h 605028"/>
                    <a:gd name="connsiteX84" fmla="*/ 409878 w 444350"/>
                    <a:gd name="connsiteY84" fmla="*/ 121006 h 605028"/>
                    <a:gd name="connsiteX85" fmla="*/ 30321 w 444350"/>
                    <a:gd name="connsiteY85" fmla="*/ 0 h 605028"/>
                    <a:gd name="connsiteX86" fmla="*/ 313139 w 444350"/>
                    <a:gd name="connsiteY86" fmla="*/ 0 h 605028"/>
                    <a:gd name="connsiteX87" fmla="*/ 313770 w 444350"/>
                    <a:gd name="connsiteY87" fmla="*/ 90 h 605028"/>
                    <a:gd name="connsiteX88" fmla="*/ 316387 w 444350"/>
                    <a:gd name="connsiteY88" fmla="*/ 631 h 605028"/>
                    <a:gd name="connsiteX89" fmla="*/ 317380 w 444350"/>
                    <a:gd name="connsiteY89" fmla="*/ 991 h 605028"/>
                    <a:gd name="connsiteX90" fmla="*/ 320177 w 444350"/>
                    <a:gd name="connsiteY90" fmla="*/ 2883 h 605028"/>
                    <a:gd name="connsiteX91" fmla="*/ 320268 w 444350"/>
                    <a:gd name="connsiteY91" fmla="*/ 2973 h 605028"/>
                    <a:gd name="connsiteX92" fmla="*/ 441462 w 444350"/>
                    <a:gd name="connsiteY92" fmla="*/ 123979 h 605028"/>
                    <a:gd name="connsiteX93" fmla="*/ 443357 w 444350"/>
                    <a:gd name="connsiteY93" fmla="*/ 126862 h 605028"/>
                    <a:gd name="connsiteX94" fmla="*/ 443718 w 444350"/>
                    <a:gd name="connsiteY94" fmla="*/ 127763 h 605028"/>
                    <a:gd name="connsiteX95" fmla="*/ 444260 w 444350"/>
                    <a:gd name="connsiteY95" fmla="*/ 130466 h 605028"/>
                    <a:gd name="connsiteX96" fmla="*/ 444350 w 444350"/>
                    <a:gd name="connsiteY96" fmla="*/ 131097 h 605028"/>
                    <a:gd name="connsiteX97" fmla="*/ 444350 w 444350"/>
                    <a:gd name="connsiteY97" fmla="*/ 574754 h 605028"/>
                    <a:gd name="connsiteX98" fmla="*/ 414119 w 444350"/>
                    <a:gd name="connsiteY98" fmla="*/ 605028 h 605028"/>
                    <a:gd name="connsiteX99" fmla="*/ 30321 w 444350"/>
                    <a:gd name="connsiteY99" fmla="*/ 605028 h 605028"/>
                    <a:gd name="connsiteX100" fmla="*/ 0 w 444350"/>
                    <a:gd name="connsiteY100" fmla="*/ 574754 h 605028"/>
                    <a:gd name="connsiteX101" fmla="*/ 0 w 444350"/>
                    <a:gd name="connsiteY101" fmla="*/ 30274 h 605028"/>
                    <a:gd name="connsiteX102" fmla="*/ 30321 w 444350"/>
                    <a:gd name="connsiteY102"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44350" h="605028">
                      <a:moveTo>
                        <a:pt x="70749" y="484022"/>
                      </a:moveTo>
                      <a:cubicBezTo>
                        <a:pt x="65154" y="484022"/>
                        <a:pt x="60642" y="488527"/>
                        <a:pt x="60642" y="494114"/>
                      </a:cubicBezTo>
                      <a:cubicBezTo>
                        <a:pt x="60642" y="499700"/>
                        <a:pt x="65154" y="504205"/>
                        <a:pt x="70749" y="504205"/>
                      </a:cubicBezTo>
                      <a:lnTo>
                        <a:pt x="212068" y="504205"/>
                      </a:lnTo>
                      <a:cubicBezTo>
                        <a:pt x="217663" y="504205"/>
                        <a:pt x="222175" y="499700"/>
                        <a:pt x="222175" y="494114"/>
                      </a:cubicBezTo>
                      <a:cubicBezTo>
                        <a:pt x="222175" y="488527"/>
                        <a:pt x="217663" y="484022"/>
                        <a:pt x="212068" y="484022"/>
                      </a:cubicBezTo>
                      <a:close/>
                      <a:moveTo>
                        <a:pt x="70749" y="423475"/>
                      </a:moveTo>
                      <a:cubicBezTo>
                        <a:pt x="65154" y="423475"/>
                        <a:pt x="60642" y="427980"/>
                        <a:pt x="60642" y="433566"/>
                      </a:cubicBezTo>
                      <a:cubicBezTo>
                        <a:pt x="60642" y="439152"/>
                        <a:pt x="65154" y="443657"/>
                        <a:pt x="70749" y="443657"/>
                      </a:cubicBezTo>
                      <a:lnTo>
                        <a:pt x="202051" y="443657"/>
                      </a:lnTo>
                      <a:cubicBezTo>
                        <a:pt x="207556" y="443657"/>
                        <a:pt x="212068" y="439152"/>
                        <a:pt x="212068" y="433566"/>
                      </a:cubicBezTo>
                      <a:cubicBezTo>
                        <a:pt x="212068" y="427980"/>
                        <a:pt x="207556" y="423475"/>
                        <a:pt x="202051" y="423475"/>
                      </a:cubicBezTo>
                      <a:close/>
                      <a:moveTo>
                        <a:pt x="282826" y="423463"/>
                      </a:moveTo>
                      <a:lnTo>
                        <a:pt x="313169" y="423463"/>
                      </a:lnTo>
                      <a:lnTo>
                        <a:pt x="313169" y="453771"/>
                      </a:lnTo>
                      <a:cubicBezTo>
                        <a:pt x="313169" y="470458"/>
                        <a:pt x="299533" y="484079"/>
                        <a:pt x="282826" y="484079"/>
                      </a:cubicBezTo>
                      <a:cubicBezTo>
                        <a:pt x="266119" y="484079"/>
                        <a:pt x="252483" y="470458"/>
                        <a:pt x="252483" y="453771"/>
                      </a:cubicBezTo>
                      <a:cubicBezTo>
                        <a:pt x="252483" y="437084"/>
                        <a:pt x="266119" y="423463"/>
                        <a:pt x="282826" y="423463"/>
                      </a:cubicBezTo>
                      <a:close/>
                      <a:moveTo>
                        <a:pt x="70749" y="363017"/>
                      </a:moveTo>
                      <a:cubicBezTo>
                        <a:pt x="65154" y="363017"/>
                        <a:pt x="60642" y="367522"/>
                        <a:pt x="60642" y="373108"/>
                      </a:cubicBezTo>
                      <a:cubicBezTo>
                        <a:pt x="60642" y="378694"/>
                        <a:pt x="65154" y="383199"/>
                        <a:pt x="70749" y="383199"/>
                      </a:cubicBezTo>
                      <a:lnTo>
                        <a:pt x="202051" y="383199"/>
                      </a:lnTo>
                      <a:cubicBezTo>
                        <a:pt x="207556" y="383199"/>
                        <a:pt x="212068" y="378694"/>
                        <a:pt x="212068" y="373108"/>
                      </a:cubicBezTo>
                      <a:cubicBezTo>
                        <a:pt x="212068" y="367522"/>
                        <a:pt x="207556" y="363017"/>
                        <a:pt x="202051" y="363017"/>
                      </a:cubicBezTo>
                      <a:close/>
                      <a:moveTo>
                        <a:pt x="70749" y="302469"/>
                      </a:moveTo>
                      <a:cubicBezTo>
                        <a:pt x="65154" y="302469"/>
                        <a:pt x="60642" y="306974"/>
                        <a:pt x="60642" y="312560"/>
                      </a:cubicBezTo>
                      <a:cubicBezTo>
                        <a:pt x="60642" y="318147"/>
                        <a:pt x="65154" y="322652"/>
                        <a:pt x="70749" y="322652"/>
                      </a:cubicBezTo>
                      <a:lnTo>
                        <a:pt x="252496" y="322652"/>
                      </a:lnTo>
                      <a:cubicBezTo>
                        <a:pt x="258091" y="322652"/>
                        <a:pt x="262603" y="318147"/>
                        <a:pt x="262603" y="312560"/>
                      </a:cubicBezTo>
                      <a:cubicBezTo>
                        <a:pt x="262603" y="306974"/>
                        <a:pt x="258091" y="302469"/>
                        <a:pt x="252496" y="302469"/>
                      </a:cubicBezTo>
                      <a:close/>
                      <a:moveTo>
                        <a:pt x="70749" y="242011"/>
                      </a:moveTo>
                      <a:cubicBezTo>
                        <a:pt x="65154" y="242011"/>
                        <a:pt x="60642" y="246516"/>
                        <a:pt x="60642" y="252103"/>
                      </a:cubicBezTo>
                      <a:cubicBezTo>
                        <a:pt x="60642" y="257689"/>
                        <a:pt x="65154" y="262194"/>
                        <a:pt x="70749" y="262194"/>
                      </a:cubicBezTo>
                      <a:lnTo>
                        <a:pt x="252496" y="262194"/>
                      </a:lnTo>
                      <a:cubicBezTo>
                        <a:pt x="258091" y="262194"/>
                        <a:pt x="262603" y="257689"/>
                        <a:pt x="262603" y="252103"/>
                      </a:cubicBezTo>
                      <a:cubicBezTo>
                        <a:pt x="262603" y="246516"/>
                        <a:pt x="258091" y="242011"/>
                        <a:pt x="252496" y="242011"/>
                      </a:cubicBezTo>
                      <a:close/>
                      <a:moveTo>
                        <a:pt x="323246" y="211737"/>
                      </a:moveTo>
                      <a:cubicBezTo>
                        <a:pt x="322704" y="211737"/>
                        <a:pt x="322343" y="211917"/>
                        <a:pt x="321892" y="212008"/>
                      </a:cubicBezTo>
                      <a:cubicBezTo>
                        <a:pt x="321080" y="212098"/>
                        <a:pt x="320358" y="212188"/>
                        <a:pt x="319636" y="212458"/>
                      </a:cubicBezTo>
                      <a:cubicBezTo>
                        <a:pt x="319004" y="212728"/>
                        <a:pt x="318463" y="213089"/>
                        <a:pt x="317831" y="213539"/>
                      </a:cubicBezTo>
                      <a:cubicBezTo>
                        <a:pt x="317380" y="213810"/>
                        <a:pt x="316929" y="213900"/>
                        <a:pt x="316568" y="214260"/>
                      </a:cubicBezTo>
                      <a:cubicBezTo>
                        <a:pt x="316478" y="214350"/>
                        <a:pt x="316478" y="214440"/>
                        <a:pt x="316387" y="214530"/>
                      </a:cubicBezTo>
                      <a:cubicBezTo>
                        <a:pt x="315846" y="214981"/>
                        <a:pt x="315395" y="215612"/>
                        <a:pt x="315034" y="216242"/>
                      </a:cubicBezTo>
                      <a:cubicBezTo>
                        <a:pt x="314673" y="216783"/>
                        <a:pt x="314312" y="217143"/>
                        <a:pt x="314041" y="217684"/>
                      </a:cubicBezTo>
                      <a:cubicBezTo>
                        <a:pt x="313770" y="218225"/>
                        <a:pt x="313770" y="218765"/>
                        <a:pt x="313590" y="219396"/>
                      </a:cubicBezTo>
                      <a:cubicBezTo>
                        <a:pt x="313409" y="220117"/>
                        <a:pt x="313229" y="220747"/>
                        <a:pt x="313139" y="221468"/>
                      </a:cubicBezTo>
                      <a:cubicBezTo>
                        <a:pt x="313139" y="221648"/>
                        <a:pt x="313139" y="221738"/>
                        <a:pt x="313139" y="221829"/>
                      </a:cubicBezTo>
                      <a:lnTo>
                        <a:pt x="313139" y="403382"/>
                      </a:lnTo>
                      <a:lnTo>
                        <a:pt x="282817" y="403382"/>
                      </a:lnTo>
                      <a:cubicBezTo>
                        <a:pt x="254933" y="403382"/>
                        <a:pt x="232282" y="425997"/>
                        <a:pt x="232282" y="453748"/>
                      </a:cubicBezTo>
                      <a:cubicBezTo>
                        <a:pt x="232282" y="481590"/>
                        <a:pt x="254933" y="504205"/>
                        <a:pt x="282817" y="504205"/>
                      </a:cubicBezTo>
                      <a:cubicBezTo>
                        <a:pt x="310612" y="504205"/>
                        <a:pt x="333263" y="481590"/>
                        <a:pt x="333263" y="453748"/>
                      </a:cubicBezTo>
                      <a:lnTo>
                        <a:pt x="333263" y="413383"/>
                      </a:lnTo>
                      <a:lnTo>
                        <a:pt x="333263" y="248679"/>
                      </a:lnTo>
                      <a:lnTo>
                        <a:pt x="357898" y="276700"/>
                      </a:lnTo>
                      <a:cubicBezTo>
                        <a:pt x="373059" y="293999"/>
                        <a:pt x="377932" y="318327"/>
                        <a:pt x="370713" y="340221"/>
                      </a:cubicBezTo>
                      <a:lnTo>
                        <a:pt x="364125" y="359773"/>
                      </a:lnTo>
                      <a:cubicBezTo>
                        <a:pt x="362320" y="365089"/>
                        <a:pt x="365208" y="370765"/>
                        <a:pt x="370532" y="372567"/>
                      </a:cubicBezTo>
                      <a:cubicBezTo>
                        <a:pt x="371525" y="372928"/>
                        <a:pt x="372608" y="373108"/>
                        <a:pt x="373691" y="373108"/>
                      </a:cubicBezTo>
                      <a:cubicBezTo>
                        <a:pt x="377932" y="373108"/>
                        <a:pt x="381903" y="370405"/>
                        <a:pt x="383256" y="366170"/>
                      </a:cubicBezTo>
                      <a:lnTo>
                        <a:pt x="389844" y="346528"/>
                      </a:lnTo>
                      <a:cubicBezTo>
                        <a:pt x="399410" y="317966"/>
                        <a:pt x="392912" y="286161"/>
                        <a:pt x="373059" y="263455"/>
                      </a:cubicBezTo>
                      <a:lnTo>
                        <a:pt x="330826" y="215161"/>
                      </a:lnTo>
                      <a:cubicBezTo>
                        <a:pt x="330736" y="215071"/>
                        <a:pt x="330645" y="215071"/>
                        <a:pt x="330555" y="214981"/>
                      </a:cubicBezTo>
                      <a:cubicBezTo>
                        <a:pt x="330014" y="214440"/>
                        <a:pt x="329382" y="214080"/>
                        <a:pt x="328750" y="213629"/>
                      </a:cubicBezTo>
                      <a:cubicBezTo>
                        <a:pt x="328299" y="213359"/>
                        <a:pt x="327848" y="212909"/>
                        <a:pt x="327397" y="212728"/>
                      </a:cubicBezTo>
                      <a:cubicBezTo>
                        <a:pt x="326855" y="212458"/>
                        <a:pt x="326314" y="212368"/>
                        <a:pt x="325772" y="212278"/>
                      </a:cubicBezTo>
                      <a:cubicBezTo>
                        <a:pt x="324960" y="212098"/>
                        <a:pt x="324238" y="211827"/>
                        <a:pt x="323516" y="211827"/>
                      </a:cubicBezTo>
                      <a:cubicBezTo>
                        <a:pt x="323426" y="211827"/>
                        <a:pt x="323336" y="211737"/>
                        <a:pt x="323246" y="211737"/>
                      </a:cubicBezTo>
                      <a:close/>
                      <a:moveTo>
                        <a:pt x="70749" y="181463"/>
                      </a:moveTo>
                      <a:cubicBezTo>
                        <a:pt x="65154" y="181463"/>
                        <a:pt x="60642" y="185968"/>
                        <a:pt x="60642" y="191555"/>
                      </a:cubicBezTo>
                      <a:cubicBezTo>
                        <a:pt x="60642" y="197141"/>
                        <a:pt x="65154" y="201646"/>
                        <a:pt x="70749" y="201646"/>
                      </a:cubicBezTo>
                      <a:lnTo>
                        <a:pt x="262603" y="201646"/>
                      </a:lnTo>
                      <a:cubicBezTo>
                        <a:pt x="268198" y="201646"/>
                        <a:pt x="272710" y="197141"/>
                        <a:pt x="272710" y="191555"/>
                      </a:cubicBezTo>
                      <a:cubicBezTo>
                        <a:pt x="272710" y="185968"/>
                        <a:pt x="268198" y="181463"/>
                        <a:pt x="262603" y="181463"/>
                      </a:cubicBezTo>
                      <a:close/>
                      <a:moveTo>
                        <a:pt x="70749" y="121006"/>
                      </a:moveTo>
                      <a:cubicBezTo>
                        <a:pt x="65154" y="121006"/>
                        <a:pt x="60642" y="125511"/>
                        <a:pt x="60642" y="131097"/>
                      </a:cubicBezTo>
                      <a:cubicBezTo>
                        <a:pt x="60642" y="136683"/>
                        <a:pt x="65154" y="141188"/>
                        <a:pt x="70749" y="141188"/>
                      </a:cubicBezTo>
                      <a:lnTo>
                        <a:pt x="252496" y="141188"/>
                      </a:lnTo>
                      <a:cubicBezTo>
                        <a:pt x="258091" y="141188"/>
                        <a:pt x="262603" y="136683"/>
                        <a:pt x="262603" y="131097"/>
                      </a:cubicBezTo>
                      <a:cubicBezTo>
                        <a:pt x="262603" y="125511"/>
                        <a:pt x="258091" y="121006"/>
                        <a:pt x="252496" y="121006"/>
                      </a:cubicBezTo>
                      <a:close/>
                      <a:moveTo>
                        <a:pt x="323246" y="34419"/>
                      </a:moveTo>
                      <a:lnTo>
                        <a:pt x="323246" y="110914"/>
                      </a:lnTo>
                      <a:cubicBezTo>
                        <a:pt x="323246" y="116501"/>
                        <a:pt x="327758" y="121006"/>
                        <a:pt x="333263" y="121006"/>
                      </a:cubicBezTo>
                      <a:lnTo>
                        <a:pt x="409878" y="121006"/>
                      </a:lnTo>
                      <a:close/>
                      <a:moveTo>
                        <a:pt x="30321" y="0"/>
                      </a:moveTo>
                      <a:lnTo>
                        <a:pt x="313139" y="0"/>
                      </a:lnTo>
                      <a:cubicBezTo>
                        <a:pt x="313319" y="0"/>
                        <a:pt x="313500" y="90"/>
                        <a:pt x="313770" y="90"/>
                      </a:cubicBezTo>
                      <a:cubicBezTo>
                        <a:pt x="314673" y="180"/>
                        <a:pt x="315575" y="360"/>
                        <a:pt x="316387" y="631"/>
                      </a:cubicBezTo>
                      <a:cubicBezTo>
                        <a:pt x="316748" y="811"/>
                        <a:pt x="317019" y="901"/>
                        <a:pt x="317380" y="991"/>
                      </a:cubicBezTo>
                      <a:cubicBezTo>
                        <a:pt x="318373" y="1442"/>
                        <a:pt x="319365" y="2072"/>
                        <a:pt x="320177" y="2883"/>
                      </a:cubicBezTo>
                      <a:cubicBezTo>
                        <a:pt x="320177" y="2973"/>
                        <a:pt x="320268" y="2973"/>
                        <a:pt x="320268" y="2973"/>
                      </a:cubicBezTo>
                      <a:lnTo>
                        <a:pt x="441462" y="123979"/>
                      </a:lnTo>
                      <a:cubicBezTo>
                        <a:pt x="442274" y="124880"/>
                        <a:pt x="442906" y="125781"/>
                        <a:pt x="443357" y="126862"/>
                      </a:cubicBezTo>
                      <a:cubicBezTo>
                        <a:pt x="443538" y="127132"/>
                        <a:pt x="443628" y="127493"/>
                        <a:pt x="443718" y="127763"/>
                      </a:cubicBezTo>
                      <a:cubicBezTo>
                        <a:pt x="444079" y="128664"/>
                        <a:pt x="444170" y="129565"/>
                        <a:pt x="444260" y="130466"/>
                      </a:cubicBezTo>
                      <a:cubicBezTo>
                        <a:pt x="444260" y="130646"/>
                        <a:pt x="444350" y="130827"/>
                        <a:pt x="444350" y="131097"/>
                      </a:cubicBezTo>
                      <a:lnTo>
                        <a:pt x="444350" y="574754"/>
                      </a:lnTo>
                      <a:cubicBezTo>
                        <a:pt x="444350" y="591423"/>
                        <a:pt x="430814" y="605028"/>
                        <a:pt x="414119" y="605028"/>
                      </a:cubicBezTo>
                      <a:lnTo>
                        <a:pt x="30321" y="605028"/>
                      </a:lnTo>
                      <a:cubicBezTo>
                        <a:pt x="13626" y="605028"/>
                        <a:pt x="0" y="591423"/>
                        <a:pt x="0" y="574754"/>
                      </a:cubicBezTo>
                      <a:lnTo>
                        <a:pt x="0" y="30274"/>
                      </a:lnTo>
                      <a:cubicBezTo>
                        <a:pt x="0" y="13605"/>
                        <a:pt x="13626" y="0"/>
                        <a:pt x="30321" y="0"/>
                      </a:cubicBezTo>
                      <a:close/>
                    </a:path>
                  </a:pathLst>
                </a:custGeom>
                <a:solidFill>
                  <a:srgbClr val="00B0F0"/>
                </a:solidFill>
                <a:ln>
                  <a:noFill/>
                </a:ln>
              </p:spPr>
              <p:txBody>
                <a:bodyPr/>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53" name="files_221443"/>
                <p:cNvSpPr>
                  <a:spLocks noChangeAspect="1"/>
                </p:cNvSpPr>
                <p:nvPr/>
              </p:nvSpPr>
              <p:spPr bwMode="auto">
                <a:xfrm>
                  <a:off x="17095" y="4640"/>
                  <a:ext cx="363" cy="495"/>
                </a:xfrm>
                <a:custGeom>
                  <a:avLst/>
                  <a:gdLst>
                    <a:gd name="connsiteX0" fmla="*/ 363584 w 444350"/>
                    <a:gd name="connsiteY0" fmla="*/ 524298 h 605028"/>
                    <a:gd name="connsiteX1" fmla="*/ 353477 w 444350"/>
                    <a:gd name="connsiteY1" fmla="*/ 534389 h 605028"/>
                    <a:gd name="connsiteX2" fmla="*/ 363584 w 444350"/>
                    <a:gd name="connsiteY2" fmla="*/ 544480 h 605028"/>
                    <a:gd name="connsiteX3" fmla="*/ 373691 w 444350"/>
                    <a:gd name="connsiteY3" fmla="*/ 544480 h 605028"/>
                    <a:gd name="connsiteX4" fmla="*/ 383798 w 444350"/>
                    <a:gd name="connsiteY4" fmla="*/ 534389 h 605028"/>
                    <a:gd name="connsiteX5" fmla="*/ 373691 w 444350"/>
                    <a:gd name="connsiteY5" fmla="*/ 524298 h 605028"/>
                    <a:gd name="connsiteX6" fmla="*/ 272711 w 444350"/>
                    <a:gd name="connsiteY6" fmla="*/ 524298 h 605028"/>
                    <a:gd name="connsiteX7" fmla="*/ 262604 w 444350"/>
                    <a:gd name="connsiteY7" fmla="*/ 534389 h 605028"/>
                    <a:gd name="connsiteX8" fmla="*/ 272711 w 444350"/>
                    <a:gd name="connsiteY8" fmla="*/ 544480 h 605028"/>
                    <a:gd name="connsiteX9" fmla="*/ 323246 w 444350"/>
                    <a:gd name="connsiteY9" fmla="*/ 544480 h 605028"/>
                    <a:gd name="connsiteX10" fmla="*/ 333263 w 444350"/>
                    <a:gd name="connsiteY10" fmla="*/ 534389 h 605028"/>
                    <a:gd name="connsiteX11" fmla="*/ 323156 w 444350"/>
                    <a:gd name="connsiteY11" fmla="*/ 524298 h 605028"/>
                    <a:gd name="connsiteX12" fmla="*/ 272711 w 444350"/>
                    <a:gd name="connsiteY12" fmla="*/ 484022 h 605028"/>
                    <a:gd name="connsiteX13" fmla="*/ 262604 w 444350"/>
                    <a:gd name="connsiteY13" fmla="*/ 494114 h 605028"/>
                    <a:gd name="connsiteX14" fmla="*/ 272711 w 444350"/>
                    <a:gd name="connsiteY14" fmla="*/ 504205 h 605028"/>
                    <a:gd name="connsiteX15" fmla="*/ 373691 w 444350"/>
                    <a:gd name="connsiteY15" fmla="*/ 504205 h 605028"/>
                    <a:gd name="connsiteX16" fmla="*/ 383798 w 444350"/>
                    <a:gd name="connsiteY16" fmla="*/ 494114 h 605028"/>
                    <a:gd name="connsiteX17" fmla="*/ 373691 w 444350"/>
                    <a:gd name="connsiteY17" fmla="*/ 484022 h 605028"/>
                    <a:gd name="connsiteX18" fmla="*/ 350624 w 444350"/>
                    <a:gd name="connsiteY18" fmla="*/ 249382 h 605028"/>
                    <a:gd name="connsiteX19" fmla="*/ 359561 w 444350"/>
                    <a:gd name="connsiteY19" fmla="*/ 250914 h 605028"/>
                    <a:gd name="connsiteX20" fmla="*/ 363623 w 444350"/>
                    <a:gd name="connsiteY20" fmla="*/ 259025 h 605028"/>
                    <a:gd name="connsiteX21" fmla="*/ 363623 w 444350"/>
                    <a:gd name="connsiteY21" fmla="*/ 346002 h 605028"/>
                    <a:gd name="connsiteX22" fmla="*/ 359561 w 444350"/>
                    <a:gd name="connsiteY22" fmla="*/ 354113 h 605028"/>
                    <a:gd name="connsiteX23" fmla="*/ 350624 w 444350"/>
                    <a:gd name="connsiteY23" fmla="*/ 355646 h 605028"/>
                    <a:gd name="connsiteX24" fmla="*/ 282826 w 444350"/>
                    <a:gd name="connsiteY24" fmla="*/ 335366 h 605028"/>
                    <a:gd name="connsiteX25" fmla="*/ 282826 w 444350"/>
                    <a:gd name="connsiteY25" fmla="*/ 269661 h 605028"/>
                    <a:gd name="connsiteX26" fmla="*/ 90973 w 444350"/>
                    <a:gd name="connsiteY26" fmla="*/ 231949 h 605028"/>
                    <a:gd name="connsiteX27" fmla="*/ 252469 w 444350"/>
                    <a:gd name="connsiteY27" fmla="*/ 231949 h 605028"/>
                    <a:gd name="connsiteX28" fmla="*/ 262574 w 444350"/>
                    <a:gd name="connsiteY28" fmla="*/ 242041 h 605028"/>
                    <a:gd name="connsiteX29" fmla="*/ 262574 w 444350"/>
                    <a:gd name="connsiteY29" fmla="*/ 262226 h 605028"/>
                    <a:gd name="connsiteX30" fmla="*/ 262574 w 444350"/>
                    <a:gd name="connsiteY30" fmla="*/ 342873 h 605028"/>
                    <a:gd name="connsiteX31" fmla="*/ 262574 w 444350"/>
                    <a:gd name="connsiteY31" fmla="*/ 363058 h 605028"/>
                    <a:gd name="connsiteX32" fmla="*/ 252469 w 444350"/>
                    <a:gd name="connsiteY32" fmla="*/ 373150 h 605028"/>
                    <a:gd name="connsiteX33" fmla="*/ 90973 w 444350"/>
                    <a:gd name="connsiteY33" fmla="*/ 373150 h 605028"/>
                    <a:gd name="connsiteX34" fmla="*/ 80868 w 444350"/>
                    <a:gd name="connsiteY34" fmla="*/ 363058 h 605028"/>
                    <a:gd name="connsiteX35" fmla="*/ 80868 w 444350"/>
                    <a:gd name="connsiteY35" fmla="*/ 242041 h 605028"/>
                    <a:gd name="connsiteX36" fmla="*/ 90973 w 444350"/>
                    <a:gd name="connsiteY36" fmla="*/ 231949 h 605028"/>
                    <a:gd name="connsiteX37" fmla="*/ 90964 w 444350"/>
                    <a:gd name="connsiteY37" fmla="*/ 211737 h 605028"/>
                    <a:gd name="connsiteX38" fmla="*/ 60642 w 444350"/>
                    <a:gd name="connsiteY38" fmla="*/ 242011 h 605028"/>
                    <a:gd name="connsiteX39" fmla="*/ 60642 w 444350"/>
                    <a:gd name="connsiteY39" fmla="*/ 363017 h 605028"/>
                    <a:gd name="connsiteX40" fmla="*/ 90964 w 444350"/>
                    <a:gd name="connsiteY40" fmla="*/ 393291 h 605028"/>
                    <a:gd name="connsiteX41" fmla="*/ 252496 w 444350"/>
                    <a:gd name="connsiteY41" fmla="*/ 393291 h 605028"/>
                    <a:gd name="connsiteX42" fmla="*/ 282818 w 444350"/>
                    <a:gd name="connsiteY42" fmla="*/ 363017 h 605028"/>
                    <a:gd name="connsiteX43" fmla="*/ 282818 w 444350"/>
                    <a:gd name="connsiteY43" fmla="*/ 356440 h 605028"/>
                    <a:gd name="connsiteX44" fmla="*/ 344814 w 444350"/>
                    <a:gd name="connsiteY44" fmla="*/ 375000 h 605028"/>
                    <a:gd name="connsiteX45" fmla="*/ 353567 w 444350"/>
                    <a:gd name="connsiteY45" fmla="*/ 376262 h 605028"/>
                    <a:gd name="connsiteX46" fmla="*/ 371615 w 444350"/>
                    <a:gd name="connsiteY46" fmla="*/ 370225 h 605028"/>
                    <a:gd name="connsiteX47" fmla="*/ 383798 w 444350"/>
                    <a:gd name="connsiteY47" fmla="*/ 345988 h 605028"/>
                    <a:gd name="connsiteX48" fmla="*/ 383798 w 444350"/>
                    <a:gd name="connsiteY48" fmla="*/ 259040 h 605028"/>
                    <a:gd name="connsiteX49" fmla="*/ 371615 w 444350"/>
                    <a:gd name="connsiteY49" fmla="*/ 234803 h 605028"/>
                    <a:gd name="connsiteX50" fmla="*/ 344814 w 444350"/>
                    <a:gd name="connsiteY50" fmla="*/ 230028 h 605028"/>
                    <a:gd name="connsiteX51" fmla="*/ 282818 w 444350"/>
                    <a:gd name="connsiteY51" fmla="*/ 248589 h 605028"/>
                    <a:gd name="connsiteX52" fmla="*/ 282818 w 444350"/>
                    <a:gd name="connsiteY52" fmla="*/ 242011 h 605028"/>
                    <a:gd name="connsiteX53" fmla="*/ 252496 w 444350"/>
                    <a:gd name="connsiteY53" fmla="*/ 211737 h 605028"/>
                    <a:gd name="connsiteX54" fmla="*/ 323246 w 444350"/>
                    <a:gd name="connsiteY54" fmla="*/ 34419 h 605028"/>
                    <a:gd name="connsiteX55" fmla="*/ 323246 w 444350"/>
                    <a:gd name="connsiteY55" fmla="*/ 110914 h 605028"/>
                    <a:gd name="connsiteX56" fmla="*/ 333263 w 444350"/>
                    <a:gd name="connsiteY56" fmla="*/ 121006 h 605028"/>
                    <a:gd name="connsiteX57" fmla="*/ 409878 w 444350"/>
                    <a:gd name="connsiteY57" fmla="*/ 121006 h 605028"/>
                    <a:gd name="connsiteX58" fmla="*/ 30321 w 444350"/>
                    <a:gd name="connsiteY58" fmla="*/ 0 h 605028"/>
                    <a:gd name="connsiteX59" fmla="*/ 313139 w 444350"/>
                    <a:gd name="connsiteY59" fmla="*/ 0 h 605028"/>
                    <a:gd name="connsiteX60" fmla="*/ 313771 w 444350"/>
                    <a:gd name="connsiteY60" fmla="*/ 90 h 605028"/>
                    <a:gd name="connsiteX61" fmla="*/ 316388 w 444350"/>
                    <a:gd name="connsiteY61" fmla="*/ 631 h 605028"/>
                    <a:gd name="connsiteX62" fmla="*/ 317380 w 444350"/>
                    <a:gd name="connsiteY62" fmla="*/ 991 h 605028"/>
                    <a:gd name="connsiteX63" fmla="*/ 320178 w 444350"/>
                    <a:gd name="connsiteY63" fmla="*/ 2883 h 605028"/>
                    <a:gd name="connsiteX64" fmla="*/ 320268 w 444350"/>
                    <a:gd name="connsiteY64" fmla="*/ 2973 h 605028"/>
                    <a:gd name="connsiteX65" fmla="*/ 441463 w 444350"/>
                    <a:gd name="connsiteY65" fmla="*/ 123979 h 605028"/>
                    <a:gd name="connsiteX66" fmla="*/ 441463 w 444350"/>
                    <a:gd name="connsiteY66" fmla="*/ 124069 h 605028"/>
                    <a:gd name="connsiteX67" fmla="*/ 443358 w 444350"/>
                    <a:gd name="connsiteY67" fmla="*/ 126862 h 605028"/>
                    <a:gd name="connsiteX68" fmla="*/ 443719 w 444350"/>
                    <a:gd name="connsiteY68" fmla="*/ 127763 h 605028"/>
                    <a:gd name="connsiteX69" fmla="*/ 444260 w 444350"/>
                    <a:gd name="connsiteY69" fmla="*/ 130466 h 605028"/>
                    <a:gd name="connsiteX70" fmla="*/ 444350 w 444350"/>
                    <a:gd name="connsiteY70" fmla="*/ 131097 h 605028"/>
                    <a:gd name="connsiteX71" fmla="*/ 444350 w 444350"/>
                    <a:gd name="connsiteY71" fmla="*/ 574754 h 605028"/>
                    <a:gd name="connsiteX72" fmla="*/ 414119 w 444350"/>
                    <a:gd name="connsiteY72" fmla="*/ 605028 h 605028"/>
                    <a:gd name="connsiteX73" fmla="*/ 30321 w 444350"/>
                    <a:gd name="connsiteY73" fmla="*/ 605028 h 605028"/>
                    <a:gd name="connsiteX74" fmla="*/ 0 w 444350"/>
                    <a:gd name="connsiteY74" fmla="*/ 574754 h 605028"/>
                    <a:gd name="connsiteX75" fmla="*/ 0 w 444350"/>
                    <a:gd name="connsiteY75" fmla="*/ 30274 h 605028"/>
                    <a:gd name="connsiteX76" fmla="*/ 30321 w 444350"/>
                    <a:gd name="connsiteY76"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4350" h="605028">
                      <a:moveTo>
                        <a:pt x="363584" y="524298"/>
                      </a:moveTo>
                      <a:cubicBezTo>
                        <a:pt x="357989" y="524298"/>
                        <a:pt x="353477" y="528893"/>
                        <a:pt x="353477" y="534389"/>
                      </a:cubicBezTo>
                      <a:cubicBezTo>
                        <a:pt x="353477" y="539975"/>
                        <a:pt x="357989" y="544480"/>
                        <a:pt x="363584" y="544480"/>
                      </a:cubicBezTo>
                      <a:lnTo>
                        <a:pt x="373691" y="544480"/>
                      </a:lnTo>
                      <a:cubicBezTo>
                        <a:pt x="379286" y="544480"/>
                        <a:pt x="383798" y="539975"/>
                        <a:pt x="383798" y="534389"/>
                      </a:cubicBezTo>
                      <a:cubicBezTo>
                        <a:pt x="383798" y="528893"/>
                        <a:pt x="379286" y="524298"/>
                        <a:pt x="373691" y="524298"/>
                      </a:cubicBezTo>
                      <a:close/>
                      <a:moveTo>
                        <a:pt x="272711" y="524298"/>
                      </a:moveTo>
                      <a:cubicBezTo>
                        <a:pt x="267116" y="524298"/>
                        <a:pt x="262604" y="528893"/>
                        <a:pt x="262604" y="534389"/>
                      </a:cubicBezTo>
                      <a:cubicBezTo>
                        <a:pt x="262604" y="539975"/>
                        <a:pt x="267116" y="544480"/>
                        <a:pt x="272711" y="544480"/>
                      </a:cubicBezTo>
                      <a:lnTo>
                        <a:pt x="323246" y="544480"/>
                      </a:lnTo>
                      <a:cubicBezTo>
                        <a:pt x="328751" y="544480"/>
                        <a:pt x="333263" y="539975"/>
                        <a:pt x="333263" y="534389"/>
                      </a:cubicBezTo>
                      <a:cubicBezTo>
                        <a:pt x="333263" y="528893"/>
                        <a:pt x="328751" y="524298"/>
                        <a:pt x="323156" y="524298"/>
                      </a:cubicBezTo>
                      <a:close/>
                      <a:moveTo>
                        <a:pt x="272711" y="484022"/>
                      </a:moveTo>
                      <a:cubicBezTo>
                        <a:pt x="267116" y="484022"/>
                        <a:pt x="262604" y="488528"/>
                        <a:pt x="262604" y="494114"/>
                      </a:cubicBezTo>
                      <a:cubicBezTo>
                        <a:pt x="262604" y="499700"/>
                        <a:pt x="267116" y="504205"/>
                        <a:pt x="272711" y="504205"/>
                      </a:cubicBezTo>
                      <a:lnTo>
                        <a:pt x="373691" y="504205"/>
                      </a:lnTo>
                      <a:cubicBezTo>
                        <a:pt x="379286" y="504205"/>
                        <a:pt x="383798" y="499700"/>
                        <a:pt x="383798" y="494114"/>
                      </a:cubicBezTo>
                      <a:cubicBezTo>
                        <a:pt x="383798" y="488528"/>
                        <a:pt x="379286" y="484022"/>
                        <a:pt x="373691" y="484022"/>
                      </a:cubicBezTo>
                      <a:close/>
                      <a:moveTo>
                        <a:pt x="350624" y="249382"/>
                      </a:moveTo>
                      <a:cubicBezTo>
                        <a:pt x="353693" y="248390"/>
                        <a:pt x="356943" y="249021"/>
                        <a:pt x="359561" y="250914"/>
                      </a:cubicBezTo>
                      <a:cubicBezTo>
                        <a:pt x="362179" y="252806"/>
                        <a:pt x="363623" y="255781"/>
                        <a:pt x="363623" y="259025"/>
                      </a:cubicBezTo>
                      <a:lnTo>
                        <a:pt x="363623" y="346002"/>
                      </a:lnTo>
                      <a:cubicBezTo>
                        <a:pt x="363623" y="349246"/>
                        <a:pt x="362179" y="352131"/>
                        <a:pt x="359561" y="354113"/>
                      </a:cubicBezTo>
                      <a:cubicBezTo>
                        <a:pt x="356943" y="356006"/>
                        <a:pt x="353693" y="356637"/>
                        <a:pt x="350624" y="355646"/>
                      </a:cubicBezTo>
                      <a:lnTo>
                        <a:pt x="282826" y="335366"/>
                      </a:lnTo>
                      <a:lnTo>
                        <a:pt x="282826" y="269661"/>
                      </a:lnTo>
                      <a:close/>
                      <a:moveTo>
                        <a:pt x="90973" y="231949"/>
                      </a:moveTo>
                      <a:lnTo>
                        <a:pt x="252469" y="231949"/>
                      </a:lnTo>
                      <a:cubicBezTo>
                        <a:pt x="258063" y="231949"/>
                        <a:pt x="262574" y="236455"/>
                        <a:pt x="262574" y="242041"/>
                      </a:cubicBezTo>
                      <a:lnTo>
                        <a:pt x="262574" y="262226"/>
                      </a:lnTo>
                      <a:lnTo>
                        <a:pt x="262574" y="342873"/>
                      </a:lnTo>
                      <a:lnTo>
                        <a:pt x="262574" y="363058"/>
                      </a:lnTo>
                      <a:cubicBezTo>
                        <a:pt x="262574" y="368645"/>
                        <a:pt x="258063" y="373150"/>
                        <a:pt x="252469" y="373150"/>
                      </a:cubicBezTo>
                      <a:lnTo>
                        <a:pt x="90973" y="373150"/>
                      </a:lnTo>
                      <a:cubicBezTo>
                        <a:pt x="85379" y="373150"/>
                        <a:pt x="80868" y="368645"/>
                        <a:pt x="80868" y="363058"/>
                      </a:cubicBezTo>
                      <a:lnTo>
                        <a:pt x="80868" y="242041"/>
                      </a:lnTo>
                      <a:cubicBezTo>
                        <a:pt x="80868" y="236455"/>
                        <a:pt x="85379" y="231949"/>
                        <a:pt x="90973" y="231949"/>
                      </a:cubicBezTo>
                      <a:close/>
                      <a:moveTo>
                        <a:pt x="90964" y="211737"/>
                      </a:moveTo>
                      <a:cubicBezTo>
                        <a:pt x="74178" y="211737"/>
                        <a:pt x="60642" y="225342"/>
                        <a:pt x="60642" y="242011"/>
                      </a:cubicBezTo>
                      <a:lnTo>
                        <a:pt x="60642" y="363017"/>
                      </a:lnTo>
                      <a:cubicBezTo>
                        <a:pt x="60642" y="379686"/>
                        <a:pt x="74178" y="393291"/>
                        <a:pt x="90964" y="393291"/>
                      </a:cubicBezTo>
                      <a:lnTo>
                        <a:pt x="252496" y="393291"/>
                      </a:lnTo>
                      <a:cubicBezTo>
                        <a:pt x="269191" y="393291"/>
                        <a:pt x="282818" y="379686"/>
                        <a:pt x="282818" y="363017"/>
                      </a:cubicBezTo>
                      <a:lnTo>
                        <a:pt x="282818" y="356440"/>
                      </a:lnTo>
                      <a:lnTo>
                        <a:pt x="344814" y="375000"/>
                      </a:lnTo>
                      <a:cubicBezTo>
                        <a:pt x="347701" y="375811"/>
                        <a:pt x="350679" y="376262"/>
                        <a:pt x="353567" y="376262"/>
                      </a:cubicBezTo>
                      <a:cubicBezTo>
                        <a:pt x="359974" y="376262"/>
                        <a:pt x="366291" y="374189"/>
                        <a:pt x="371615" y="370225"/>
                      </a:cubicBezTo>
                      <a:cubicBezTo>
                        <a:pt x="379376" y="364458"/>
                        <a:pt x="383798" y="355629"/>
                        <a:pt x="383798" y="345988"/>
                      </a:cubicBezTo>
                      <a:lnTo>
                        <a:pt x="383798" y="259040"/>
                      </a:lnTo>
                      <a:cubicBezTo>
                        <a:pt x="383798" y="249400"/>
                        <a:pt x="379376" y="240570"/>
                        <a:pt x="371615" y="234803"/>
                      </a:cubicBezTo>
                      <a:cubicBezTo>
                        <a:pt x="363855" y="228946"/>
                        <a:pt x="354109" y="227325"/>
                        <a:pt x="344814" y="230028"/>
                      </a:cubicBezTo>
                      <a:lnTo>
                        <a:pt x="282818" y="248589"/>
                      </a:lnTo>
                      <a:lnTo>
                        <a:pt x="282818" y="242011"/>
                      </a:lnTo>
                      <a:cubicBezTo>
                        <a:pt x="282818" y="225342"/>
                        <a:pt x="269191" y="211737"/>
                        <a:pt x="252496" y="211737"/>
                      </a:cubicBezTo>
                      <a:close/>
                      <a:moveTo>
                        <a:pt x="323246" y="34419"/>
                      </a:moveTo>
                      <a:lnTo>
                        <a:pt x="323246" y="110914"/>
                      </a:lnTo>
                      <a:cubicBezTo>
                        <a:pt x="323246" y="116500"/>
                        <a:pt x="327758" y="121006"/>
                        <a:pt x="333263" y="121006"/>
                      </a:cubicBezTo>
                      <a:lnTo>
                        <a:pt x="409878" y="121006"/>
                      </a:lnTo>
                      <a:close/>
                      <a:moveTo>
                        <a:pt x="30321" y="0"/>
                      </a:moveTo>
                      <a:lnTo>
                        <a:pt x="313139" y="0"/>
                      </a:lnTo>
                      <a:cubicBezTo>
                        <a:pt x="313319" y="0"/>
                        <a:pt x="313500" y="90"/>
                        <a:pt x="313771" y="90"/>
                      </a:cubicBezTo>
                      <a:cubicBezTo>
                        <a:pt x="314673" y="180"/>
                        <a:pt x="315485" y="360"/>
                        <a:pt x="316388" y="631"/>
                      </a:cubicBezTo>
                      <a:cubicBezTo>
                        <a:pt x="316749" y="811"/>
                        <a:pt x="317019" y="901"/>
                        <a:pt x="317380" y="991"/>
                      </a:cubicBezTo>
                      <a:cubicBezTo>
                        <a:pt x="318373" y="1532"/>
                        <a:pt x="319366" y="2072"/>
                        <a:pt x="320178" y="2883"/>
                      </a:cubicBezTo>
                      <a:cubicBezTo>
                        <a:pt x="320178" y="2973"/>
                        <a:pt x="320268" y="2973"/>
                        <a:pt x="320268" y="2973"/>
                      </a:cubicBezTo>
                      <a:lnTo>
                        <a:pt x="441463" y="123979"/>
                      </a:lnTo>
                      <a:cubicBezTo>
                        <a:pt x="441463" y="123979"/>
                        <a:pt x="441463" y="123979"/>
                        <a:pt x="441463" y="124069"/>
                      </a:cubicBezTo>
                      <a:cubicBezTo>
                        <a:pt x="442275" y="124880"/>
                        <a:pt x="442906" y="125871"/>
                        <a:pt x="443358" y="126862"/>
                      </a:cubicBezTo>
                      <a:cubicBezTo>
                        <a:pt x="443538" y="127132"/>
                        <a:pt x="443628" y="127493"/>
                        <a:pt x="443719" y="127763"/>
                      </a:cubicBezTo>
                      <a:cubicBezTo>
                        <a:pt x="443989" y="128664"/>
                        <a:pt x="444170" y="129565"/>
                        <a:pt x="444260" y="130466"/>
                      </a:cubicBezTo>
                      <a:cubicBezTo>
                        <a:pt x="444260" y="130646"/>
                        <a:pt x="444350" y="130917"/>
                        <a:pt x="444350" y="131097"/>
                      </a:cubicBezTo>
                      <a:lnTo>
                        <a:pt x="444350" y="574754"/>
                      </a:lnTo>
                      <a:cubicBezTo>
                        <a:pt x="444350" y="591423"/>
                        <a:pt x="430814" y="605028"/>
                        <a:pt x="414119" y="605028"/>
                      </a:cubicBezTo>
                      <a:lnTo>
                        <a:pt x="30321" y="605028"/>
                      </a:lnTo>
                      <a:cubicBezTo>
                        <a:pt x="13626" y="605028"/>
                        <a:pt x="0" y="591423"/>
                        <a:pt x="0" y="574754"/>
                      </a:cubicBezTo>
                      <a:lnTo>
                        <a:pt x="0" y="30274"/>
                      </a:lnTo>
                      <a:cubicBezTo>
                        <a:pt x="0" y="13605"/>
                        <a:pt x="13626" y="0"/>
                        <a:pt x="30321" y="0"/>
                      </a:cubicBezTo>
                      <a:close/>
                    </a:path>
                  </a:pathLst>
                </a:custGeom>
                <a:solidFill>
                  <a:srgbClr val="00B0F0"/>
                </a:solidFill>
                <a:ln>
                  <a:noFill/>
                </a:ln>
              </p:spPr>
              <p:txBody>
                <a:bodyPr>
                  <a:noAutofit/>
                </a:bodyPr>
                <a:lstStyle/>
                <a:p>
                  <a:pPr lvl="0" algn="l">
                    <a:buClrTx/>
                    <a:buSzTx/>
                    <a:buFontTx/>
                  </a:pPr>
                  <a:endParaRPr lang="zh-CN" altLang="en-US" sz="1000">
                    <a:latin typeface="Segoe UI" panose="020B0502040204020203" pitchFamily="34" charset="0"/>
                    <a:ea typeface="微软雅黑" panose="020B0503020204020204" pitchFamily="34" charset="-122"/>
                    <a:sym typeface="Segoe UI" panose="020B0502040204020203" pitchFamily="34" charset="0"/>
                  </a:endParaRPr>
                </a:p>
              </p:txBody>
            </p:sp>
            <p:sp>
              <p:nvSpPr>
                <p:cNvPr id="54" name="xlsx-file_317779"/>
                <p:cNvSpPr>
                  <a:spLocks noChangeAspect="1"/>
                </p:cNvSpPr>
                <p:nvPr/>
              </p:nvSpPr>
              <p:spPr bwMode="auto">
                <a:xfrm>
                  <a:off x="17481" y="4703"/>
                  <a:ext cx="365" cy="438"/>
                </a:xfrm>
                <a:custGeom>
                  <a:avLst/>
                  <a:gdLst>
                    <a:gd name="connsiteX0" fmla="*/ 278476 w 506307"/>
                    <a:gd name="connsiteY0" fmla="*/ 404480 h 606722"/>
                    <a:gd name="connsiteX1" fmla="*/ 278476 w 506307"/>
                    <a:gd name="connsiteY1" fmla="*/ 480293 h 606722"/>
                    <a:gd name="connsiteX2" fmla="*/ 354400 w 506307"/>
                    <a:gd name="connsiteY2" fmla="*/ 480293 h 606722"/>
                    <a:gd name="connsiteX3" fmla="*/ 354400 w 506307"/>
                    <a:gd name="connsiteY3" fmla="*/ 404480 h 606722"/>
                    <a:gd name="connsiteX4" fmla="*/ 151906 w 506307"/>
                    <a:gd name="connsiteY4" fmla="*/ 404480 h 606722"/>
                    <a:gd name="connsiteX5" fmla="*/ 151906 w 506307"/>
                    <a:gd name="connsiteY5" fmla="*/ 480293 h 606722"/>
                    <a:gd name="connsiteX6" fmla="*/ 227830 w 506307"/>
                    <a:gd name="connsiteY6" fmla="*/ 480293 h 606722"/>
                    <a:gd name="connsiteX7" fmla="*/ 227830 w 506307"/>
                    <a:gd name="connsiteY7" fmla="*/ 404480 h 606722"/>
                    <a:gd name="connsiteX8" fmla="*/ 278476 w 506307"/>
                    <a:gd name="connsiteY8" fmla="*/ 278097 h 606722"/>
                    <a:gd name="connsiteX9" fmla="*/ 278476 w 506307"/>
                    <a:gd name="connsiteY9" fmla="*/ 353909 h 606722"/>
                    <a:gd name="connsiteX10" fmla="*/ 354400 w 506307"/>
                    <a:gd name="connsiteY10" fmla="*/ 353909 h 606722"/>
                    <a:gd name="connsiteX11" fmla="*/ 354400 w 506307"/>
                    <a:gd name="connsiteY11" fmla="*/ 278097 h 606722"/>
                    <a:gd name="connsiteX12" fmla="*/ 151906 w 506307"/>
                    <a:gd name="connsiteY12" fmla="*/ 278097 h 606722"/>
                    <a:gd name="connsiteX13" fmla="*/ 151906 w 506307"/>
                    <a:gd name="connsiteY13" fmla="*/ 353909 h 606722"/>
                    <a:gd name="connsiteX14" fmla="*/ 227830 w 506307"/>
                    <a:gd name="connsiteY14" fmla="*/ 353909 h 606722"/>
                    <a:gd name="connsiteX15" fmla="*/ 227830 w 506307"/>
                    <a:gd name="connsiteY15" fmla="*/ 278097 h 606722"/>
                    <a:gd name="connsiteX16" fmla="*/ 151906 w 506307"/>
                    <a:gd name="connsiteY16" fmla="*/ 176954 h 606722"/>
                    <a:gd name="connsiteX17" fmla="*/ 151906 w 506307"/>
                    <a:gd name="connsiteY17" fmla="*/ 227526 h 606722"/>
                    <a:gd name="connsiteX18" fmla="*/ 354400 w 506307"/>
                    <a:gd name="connsiteY18" fmla="*/ 227526 h 606722"/>
                    <a:gd name="connsiteX19" fmla="*/ 354400 w 506307"/>
                    <a:gd name="connsiteY19" fmla="*/ 176954 h 606722"/>
                    <a:gd name="connsiteX20" fmla="*/ 101261 w 506307"/>
                    <a:gd name="connsiteY20" fmla="*/ 126383 h 606722"/>
                    <a:gd name="connsiteX21" fmla="*/ 405045 w 506307"/>
                    <a:gd name="connsiteY21" fmla="*/ 126383 h 606722"/>
                    <a:gd name="connsiteX22" fmla="*/ 405045 w 506307"/>
                    <a:gd name="connsiteY22" fmla="*/ 227526 h 606722"/>
                    <a:gd name="connsiteX23" fmla="*/ 405045 w 506307"/>
                    <a:gd name="connsiteY23" fmla="*/ 278097 h 606722"/>
                    <a:gd name="connsiteX24" fmla="*/ 405045 w 506307"/>
                    <a:gd name="connsiteY24" fmla="*/ 530864 h 606722"/>
                    <a:gd name="connsiteX25" fmla="*/ 101261 w 506307"/>
                    <a:gd name="connsiteY25" fmla="*/ 530864 h 606722"/>
                    <a:gd name="connsiteX26" fmla="*/ 101261 w 506307"/>
                    <a:gd name="connsiteY26" fmla="*/ 278097 h 606722"/>
                    <a:gd name="connsiteX27" fmla="*/ 101261 w 506307"/>
                    <a:gd name="connsiteY27" fmla="*/ 227526 h 606722"/>
                    <a:gd name="connsiteX28" fmla="*/ 50640 w 506307"/>
                    <a:gd name="connsiteY28" fmla="*/ 50567 h 606722"/>
                    <a:gd name="connsiteX29" fmla="*/ 50640 w 506307"/>
                    <a:gd name="connsiteY29" fmla="*/ 556155 h 606722"/>
                    <a:gd name="connsiteX30" fmla="*/ 455667 w 506307"/>
                    <a:gd name="connsiteY30" fmla="*/ 556155 h 606722"/>
                    <a:gd name="connsiteX31" fmla="*/ 455667 w 506307"/>
                    <a:gd name="connsiteY31" fmla="*/ 138550 h 606722"/>
                    <a:gd name="connsiteX32" fmla="*/ 345488 w 506307"/>
                    <a:gd name="connsiteY32" fmla="*/ 50567 h 606722"/>
                    <a:gd name="connsiteX33" fmla="*/ 0 w 506307"/>
                    <a:gd name="connsiteY33" fmla="*/ 0 h 606722"/>
                    <a:gd name="connsiteX34" fmla="*/ 363288 w 506307"/>
                    <a:gd name="connsiteY34" fmla="*/ 0 h 606722"/>
                    <a:gd name="connsiteX35" fmla="*/ 506307 w 506307"/>
                    <a:gd name="connsiteY35" fmla="*/ 114288 h 606722"/>
                    <a:gd name="connsiteX36" fmla="*/ 506307 w 506307"/>
                    <a:gd name="connsiteY36" fmla="*/ 606722 h 606722"/>
                    <a:gd name="connsiteX37" fmla="*/ 0 w 506307"/>
                    <a:gd name="connsiteY37"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6307" h="606722">
                      <a:moveTo>
                        <a:pt x="278476" y="404480"/>
                      </a:moveTo>
                      <a:lnTo>
                        <a:pt x="278476" y="480293"/>
                      </a:lnTo>
                      <a:lnTo>
                        <a:pt x="354400" y="480293"/>
                      </a:lnTo>
                      <a:lnTo>
                        <a:pt x="354400" y="404480"/>
                      </a:lnTo>
                      <a:close/>
                      <a:moveTo>
                        <a:pt x="151906" y="404480"/>
                      </a:moveTo>
                      <a:lnTo>
                        <a:pt x="151906" y="480293"/>
                      </a:lnTo>
                      <a:lnTo>
                        <a:pt x="227830" y="480293"/>
                      </a:lnTo>
                      <a:lnTo>
                        <a:pt x="227830" y="404480"/>
                      </a:lnTo>
                      <a:close/>
                      <a:moveTo>
                        <a:pt x="278476" y="278097"/>
                      </a:moveTo>
                      <a:lnTo>
                        <a:pt x="278476" y="353909"/>
                      </a:lnTo>
                      <a:lnTo>
                        <a:pt x="354400" y="353909"/>
                      </a:lnTo>
                      <a:lnTo>
                        <a:pt x="354400" y="278097"/>
                      </a:lnTo>
                      <a:close/>
                      <a:moveTo>
                        <a:pt x="151906" y="278097"/>
                      </a:moveTo>
                      <a:lnTo>
                        <a:pt x="151906" y="353909"/>
                      </a:lnTo>
                      <a:lnTo>
                        <a:pt x="227830" y="353909"/>
                      </a:lnTo>
                      <a:lnTo>
                        <a:pt x="227830" y="278097"/>
                      </a:lnTo>
                      <a:close/>
                      <a:moveTo>
                        <a:pt x="151906" y="176954"/>
                      </a:moveTo>
                      <a:lnTo>
                        <a:pt x="151906" y="227526"/>
                      </a:lnTo>
                      <a:lnTo>
                        <a:pt x="354400" y="227526"/>
                      </a:lnTo>
                      <a:lnTo>
                        <a:pt x="354400" y="176954"/>
                      </a:lnTo>
                      <a:close/>
                      <a:moveTo>
                        <a:pt x="101261" y="126383"/>
                      </a:moveTo>
                      <a:lnTo>
                        <a:pt x="405045" y="126383"/>
                      </a:lnTo>
                      <a:lnTo>
                        <a:pt x="405045" y="227526"/>
                      </a:lnTo>
                      <a:lnTo>
                        <a:pt x="405045" y="278097"/>
                      </a:lnTo>
                      <a:lnTo>
                        <a:pt x="405045" y="530864"/>
                      </a:lnTo>
                      <a:lnTo>
                        <a:pt x="101261" y="530864"/>
                      </a:lnTo>
                      <a:lnTo>
                        <a:pt x="101261" y="278097"/>
                      </a:lnTo>
                      <a:lnTo>
                        <a:pt x="101261" y="227526"/>
                      </a:lnTo>
                      <a:close/>
                      <a:moveTo>
                        <a:pt x="50640" y="50567"/>
                      </a:moveTo>
                      <a:lnTo>
                        <a:pt x="50640" y="556155"/>
                      </a:lnTo>
                      <a:lnTo>
                        <a:pt x="455667" y="556155"/>
                      </a:lnTo>
                      <a:lnTo>
                        <a:pt x="455667" y="138550"/>
                      </a:lnTo>
                      <a:lnTo>
                        <a:pt x="345488" y="50567"/>
                      </a:lnTo>
                      <a:close/>
                      <a:moveTo>
                        <a:pt x="0" y="0"/>
                      </a:moveTo>
                      <a:lnTo>
                        <a:pt x="363288" y="0"/>
                      </a:lnTo>
                      <a:lnTo>
                        <a:pt x="506307" y="114288"/>
                      </a:lnTo>
                      <a:lnTo>
                        <a:pt x="506307" y="606722"/>
                      </a:lnTo>
                      <a:lnTo>
                        <a:pt x="0" y="606722"/>
                      </a:lnTo>
                      <a:close/>
                    </a:path>
                  </a:pathLst>
                </a:custGeom>
                <a:solidFill>
                  <a:srgbClr val="00B0F0"/>
                </a:solidFill>
                <a:ln>
                  <a:noFill/>
                </a:ln>
              </p:spPr>
              <p:txBody>
                <a:bodyPr/>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55" name="pptx_317783"/>
                <p:cNvSpPr>
                  <a:spLocks noChangeAspect="1"/>
                </p:cNvSpPr>
                <p:nvPr/>
              </p:nvSpPr>
              <p:spPr bwMode="auto">
                <a:xfrm>
                  <a:off x="16658" y="3901"/>
                  <a:ext cx="576" cy="691"/>
                </a:xfrm>
                <a:custGeom>
                  <a:avLst/>
                  <a:gdLst>
                    <a:gd name="connsiteX0" fmla="*/ 126539 w 506307"/>
                    <a:gd name="connsiteY0" fmla="*/ 480269 h 606722"/>
                    <a:gd name="connsiteX1" fmla="*/ 379767 w 506307"/>
                    <a:gd name="connsiteY1" fmla="*/ 480269 h 606722"/>
                    <a:gd name="connsiteX2" fmla="*/ 405045 w 506307"/>
                    <a:gd name="connsiteY2" fmla="*/ 505611 h 606722"/>
                    <a:gd name="connsiteX3" fmla="*/ 379767 w 506307"/>
                    <a:gd name="connsiteY3" fmla="*/ 530864 h 606722"/>
                    <a:gd name="connsiteX4" fmla="*/ 126539 w 506307"/>
                    <a:gd name="connsiteY4" fmla="*/ 530864 h 606722"/>
                    <a:gd name="connsiteX5" fmla="*/ 101261 w 506307"/>
                    <a:gd name="connsiteY5" fmla="*/ 505611 h 606722"/>
                    <a:gd name="connsiteX6" fmla="*/ 126539 w 506307"/>
                    <a:gd name="connsiteY6" fmla="*/ 480269 h 606722"/>
                    <a:gd name="connsiteX7" fmla="*/ 177200 w 506307"/>
                    <a:gd name="connsiteY7" fmla="*/ 379219 h 606722"/>
                    <a:gd name="connsiteX8" fmla="*/ 329106 w 506307"/>
                    <a:gd name="connsiteY8" fmla="*/ 379219 h 606722"/>
                    <a:gd name="connsiteX9" fmla="*/ 354379 w 506307"/>
                    <a:gd name="connsiteY9" fmla="*/ 404472 h 606722"/>
                    <a:gd name="connsiteX10" fmla="*/ 329106 w 506307"/>
                    <a:gd name="connsiteY10" fmla="*/ 429814 h 606722"/>
                    <a:gd name="connsiteX11" fmla="*/ 177200 w 506307"/>
                    <a:gd name="connsiteY11" fmla="*/ 429814 h 606722"/>
                    <a:gd name="connsiteX12" fmla="*/ 151927 w 506307"/>
                    <a:gd name="connsiteY12" fmla="*/ 404472 h 606722"/>
                    <a:gd name="connsiteX13" fmla="*/ 177200 w 506307"/>
                    <a:gd name="connsiteY13" fmla="*/ 379219 h 606722"/>
                    <a:gd name="connsiteX14" fmla="*/ 253109 w 506307"/>
                    <a:gd name="connsiteY14" fmla="*/ 126383 h 606722"/>
                    <a:gd name="connsiteX15" fmla="*/ 253109 w 506307"/>
                    <a:gd name="connsiteY15" fmla="*/ 227503 h 606722"/>
                    <a:gd name="connsiteX16" fmla="*/ 354379 w 506307"/>
                    <a:gd name="connsiteY16" fmla="*/ 227503 h 606722"/>
                    <a:gd name="connsiteX17" fmla="*/ 253109 w 506307"/>
                    <a:gd name="connsiteY17" fmla="*/ 328624 h 606722"/>
                    <a:gd name="connsiteX18" fmla="*/ 151927 w 506307"/>
                    <a:gd name="connsiteY18" fmla="*/ 227503 h 606722"/>
                    <a:gd name="connsiteX19" fmla="*/ 253109 w 506307"/>
                    <a:gd name="connsiteY19" fmla="*/ 126383 h 606722"/>
                    <a:gd name="connsiteX20" fmla="*/ 278451 w 506307"/>
                    <a:gd name="connsiteY20" fmla="*/ 101120 h 606722"/>
                    <a:gd name="connsiteX21" fmla="*/ 379783 w 506307"/>
                    <a:gd name="connsiteY21" fmla="*/ 202240 h 606722"/>
                    <a:gd name="connsiteX22" fmla="*/ 278451 w 506307"/>
                    <a:gd name="connsiteY22" fmla="*/ 202240 h 606722"/>
                    <a:gd name="connsiteX23" fmla="*/ 50640 w 506307"/>
                    <a:gd name="connsiteY23" fmla="*/ 50568 h 606722"/>
                    <a:gd name="connsiteX24" fmla="*/ 50640 w 506307"/>
                    <a:gd name="connsiteY24" fmla="*/ 556154 h 606722"/>
                    <a:gd name="connsiteX25" fmla="*/ 455667 w 506307"/>
                    <a:gd name="connsiteY25" fmla="*/ 556154 h 606722"/>
                    <a:gd name="connsiteX26" fmla="*/ 455667 w 506307"/>
                    <a:gd name="connsiteY26" fmla="*/ 138550 h 606722"/>
                    <a:gd name="connsiteX27" fmla="*/ 345488 w 506307"/>
                    <a:gd name="connsiteY27" fmla="*/ 50568 h 606722"/>
                    <a:gd name="connsiteX28" fmla="*/ 0 w 506307"/>
                    <a:gd name="connsiteY28" fmla="*/ 0 h 606722"/>
                    <a:gd name="connsiteX29" fmla="*/ 363288 w 506307"/>
                    <a:gd name="connsiteY29" fmla="*/ 0 h 606722"/>
                    <a:gd name="connsiteX30" fmla="*/ 506307 w 506307"/>
                    <a:gd name="connsiteY30" fmla="*/ 114288 h 606722"/>
                    <a:gd name="connsiteX31" fmla="*/ 506307 w 506307"/>
                    <a:gd name="connsiteY31" fmla="*/ 606722 h 606722"/>
                    <a:gd name="connsiteX32" fmla="*/ 0 w 506307"/>
                    <a:gd name="connsiteY32"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6307" h="606722">
                      <a:moveTo>
                        <a:pt x="126539" y="480269"/>
                      </a:moveTo>
                      <a:lnTo>
                        <a:pt x="379767" y="480269"/>
                      </a:lnTo>
                      <a:cubicBezTo>
                        <a:pt x="393741" y="480269"/>
                        <a:pt x="405045" y="491651"/>
                        <a:pt x="405045" y="505611"/>
                      </a:cubicBezTo>
                      <a:cubicBezTo>
                        <a:pt x="405045" y="519571"/>
                        <a:pt x="393741" y="530864"/>
                        <a:pt x="379767" y="530864"/>
                      </a:cubicBezTo>
                      <a:lnTo>
                        <a:pt x="126539" y="530864"/>
                      </a:lnTo>
                      <a:cubicBezTo>
                        <a:pt x="112565" y="530864"/>
                        <a:pt x="101261" y="519571"/>
                        <a:pt x="101261" y="505611"/>
                      </a:cubicBezTo>
                      <a:cubicBezTo>
                        <a:pt x="101261" y="491651"/>
                        <a:pt x="112565" y="480269"/>
                        <a:pt x="126539" y="480269"/>
                      </a:cubicBezTo>
                      <a:close/>
                      <a:moveTo>
                        <a:pt x="177200" y="379219"/>
                      </a:moveTo>
                      <a:lnTo>
                        <a:pt x="329106" y="379219"/>
                      </a:lnTo>
                      <a:cubicBezTo>
                        <a:pt x="343077" y="379219"/>
                        <a:pt x="354379" y="390512"/>
                        <a:pt x="354379" y="404472"/>
                      </a:cubicBezTo>
                      <a:cubicBezTo>
                        <a:pt x="354379" y="418432"/>
                        <a:pt x="343077" y="429814"/>
                        <a:pt x="329106" y="429814"/>
                      </a:cubicBezTo>
                      <a:lnTo>
                        <a:pt x="177200" y="429814"/>
                      </a:lnTo>
                      <a:cubicBezTo>
                        <a:pt x="163229" y="429814"/>
                        <a:pt x="151927" y="418432"/>
                        <a:pt x="151927" y="404472"/>
                      </a:cubicBezTo>
                      <a:cubicBezTo>
                        <a:pt x="151927" y="390512"/>
                        <a:pt x="163229" y="379219"/>
                        <a:pt x="177200" y="379219"/>
                      </a:cubicBezTo>
                      <a:close/>
                      <a:moveTo>
                        <a:pt x="253109" y="126383"/>
                      </a:moveTo>
                      <a:lnTo>
                        <a:pt x="253109" y="227503"/>
                      </a:lnTo>
                      <a:lnTo>
                        <a:pt x="354379" y="227503"/>
                      </a:lnTo>
                      <a:cubicBezTo>
                        <a:pt x="354379" y="283306"/>
                        <a:pt x="309083" y="328624"/>
                        <a:pt x="253109" y="328624"/>
                      </a:cubicBezTo>
                      <a:cubicBezTo>
                        <a:pt x="197223" y="328624"/>
                        <a:pt x="151927" y="283306"/>
                        <a:pt x="151927" y="227503"/>
                      </a:cubicBezTo>
                      <a:cubicBezTo>
                        <a:pt x="151927" y="171701"/>
                        <a:pt x="197223" y="126383"/>
                        <a:pt x="253109" y="126383"/>
                      </a:cubicBezTo>
                      <a:close/>
                      <a:moveTo>
                        <a:pt x="278451" y="101120"/>
                      </a:moveTo>
                      <a:cubicBezTo>
                        <a:pt x="334371" y="101120"/>
                        <a:pt x="379783" y="146349"/>
                        <a:pt x="379783" y="202240"/>
                      </a:cubicBezTo>
                      <a:lnTo>
                        <a:pt x="278451" y="202240"/>
                      </a:lnTo>
                      <a:close/>
                      <a:moveTo>
                        <a:pt x="50640" y="50568"/>
                      </a:moveTo>
                      <a:lnTo>
                        <a:pt x="50640" y="556154"/>
                      </a:lnTo>
                      <a:lnTo>
                        <a:pt x="455667" y="556154"/>
                      </a:lnTo>
                      <a:lnTo>
                        <a:pt x="455667" y="138550"/>
                      </a:lnTo>
                      <a:lnTo>
                        <a:pt x="345488" y="50568"/>
                      </a:lnTo>
                      <a:close/>
                      <a:moveTo>
                        <a:pt x="0" y="0"/>
                      </a:moveTo>
                      <a:lnTo>
                        <a:pt x="363288" y="0"/>
                      </a:lnTo>
                      <a:lnTo>
                        <a:pt x="506307" y="114288"/>
                      </a:lnTo>
                      <a:lnTo>
                        <a:pt x="506307" y="606722"/>
                      </a:lnTo>
                      <a:lnTo>
                        <a:pt x="0" y="606722"/>
                      </a:lnTo>
                      <a:close/>
                    </a:path>
                  </a:pathLst>
                </a:custGeom>
                <a:solidFill>
                  <a:srgbClr val="00B0F0"/>
                </a:solidFill>
                <a:ln>
                  <a:noFill/>
                </a:ln>
              </p:spPr>
              <p:txBody>
                <a:bodyPr/>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56" name="文本框 55"/>
                <p:cNvSpPr txBox="1"/>
                <p:nvPr/>
              </p:nvSpPr>
              <p:spPr>
                <a:xfrm>
                  <a:off x="15320" y="3687"/>
                  <a:ext cx="977" cy="593"/>
                </a:xfrm>
                <a:prstGeom prst="rect">
                  <a:avLst/>
                </a:prstGeom>
                <a:noFill/>
              </p:spPr>
              <p:txBody>
                <a:bodyPr wrap="square" rtlCol="0">
                  <a:spAutoFit/>
                </a:bodyPr>
                <a:lstStyle/>
                <a:p>
                  <a:pPr algn="ctr"/>
                  <a:r>
                    <a:rPr lang="en-US" altLang="zh-CN"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N</a:t>
                  </a:r>
                </a:p>
              </p:txBody>
            </p:sp>
          </p:grpSp>
          <p:cxnSp>
            <p:nvCxnSpPr>
              <p:cNvPr id="42" name="直接连接符 41"/>
              <p:cNvCxnSpPr/>
              <p:nvPr/>
            </p:nvCxnSpPr>
            <p:spPr>
              <a:xfrm flipV="1">
                <a:off x="14622" y="3232"/>
                <a:ext cx="1037" cy="1372"/>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619" y="5812"/>
                <a:ext cx="1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44" name="图片 43" descr="5摄像头"/>
              <p:cNvPicPr>
                <a:picLocks noChangeAspect="1"/>
              </p:cNvPicPr>
              <p:nvPr/>
            </p:nvPicPr>
            <p:blipFill>
              <a:blip r:embed="rId4"/>
              <a:stretch>
                <a:fillRect/>
              </a:stretch>
            </p:blipFill>
            <p:spPr>
              <a:xfrm>
                <a:off x="3027" y="1924"/>
                <a:ext cx="911" cy="911"/>
              </a:xfrm>
              <a:prstGeom prst="rect">
                <a:avLst/>
              </a:prstGeom>
            </p:spPr>
          </p:pic>
          <p:cxnSp>
            <p:nvCxnSpPr>
              <p:cNvPr id="45" name="肘形连接符 44"/>
              <p:cNvCxnSpPr>
                <a:endCxn id="74" idx="0"/>
              </p:cNvCxnSpPr>
              <p:nvPr/>
            </p:nvCxnSpPr>
            <p:spPr>
              <a:xfrm>
                <a:off x="4076" y="2347"/>
                <a:ext cx="4284" cy="1060"/>
              </a:xfrm>
              <a:prstGeom prst="bentConnector2">
                <a:avLst/>
              </a:prstGeom>
              <a:ln w="28575">
                <a:solidFill>
                  <a:schemeClr val="accent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4512" y="1856"/>
                <a:ext cx="3133" cy="562"/>
              </a:xfrm>
              <a:prstGeom prst="rect">
                <a:avLst/>
              </a:prstGeom>
              <a:noFill/>
            </p:spPr>
            <p:txBody>
              <a:bodyPr wrap="square" rtlCol="0">
                <a:spAutoFit/>
              </a:bodyPr>
              <a:lstStyle/>
              <a:p>
                <a:pPr algn="ctr">
                  <a:buClrTx/>
                  <a:buSzTx/>
                  <a:buFontTx/>
                </a:pPr>
                <a:r>
                  <a:rPr lang="en-US" altLang="zh-CN" sz="1400" dirty="0">
                    <a:solidFill>
                      <a:srgbClr val="00B0F0"/>
                    </a:solidFill>
                    <a:ea typeface="微软雅黑" panose="020B0503020204020204" pitchFamily="34" charset="-122"/>
                    <a:sym typeface="Segoe UI" panose="020B0502040204020203" pitchFamily="34" charset="0"/>
                  </a:rPr>
                  <a:t>Video stream</a:t>
                </a:r>
              </a:p>
            </p:txBody>
          </p:sp>
        </p:grpSp>
        <p:grpSp>
          <p:nvGrpSpPr>
            <p:cNvPr id="28" name="组合 27"/>
            <p:cNvGrpSpPr/>
            <p:nvPr/>
          </p:nvGrpSpPr>
          <p:grpSpPr>
            <a:xfrm>
              <a:off x="11208" y="5872"/>
              <a:ext cx="3126" cy="506"/>
              <a:chOff x="11208" y="5872"/>
              <a:chExt cx="3126" cy="506"/>
            </a:xfrm>
          </p:grpSpPr>
          <p:sp>
            <p:nvSpPr>
              <p:cNvPr id="35" name="文本框 34"/>
              <p:cNvSpPr txBox="1"/>
              <p:nvPr/>
            </p:nvSpPr>
            <p:spPr>
              <a:xfrm>
                <a:off x="11208" y="5872"/>
                <a:ext cx="3126" cy="506"/>
              </a:xfrm>
              <a:prstGeom prst="rect">
                <a:avLst/>
              </a:prstGeom>
              <a:noFill/>
            </p:spPr>
            <p:txBody>
              <a:bodyPr wrap="square" rtlCol="0">
                <a:spAutoFit/>
              </a:bodyPr>
              <a:lstStyle/>
              <a:p>
                <a:pPr algn="ctr"/>
                <a:r>
                  <a:rPr lang="en-US" altLang="zh-CN" sz="1200" b="1">
                    <a:solidFill>
                      <a:schemeClr val="tx1">
                        <a:lumMod val="65000"/>
                        <a:lumOff val="35000"/>
                      </a:schemeClr>
                    </a:solidFill>
                    <a:ea typeface="微软雅黑" panose="020B0503020204020204" pitchFamily="34" charset="-122"/>
                    <a:sym typeface="Segoe UI" panose="020B0502040204020203" pitchFamily="34" charset="0"/>
                  </a:rPr>
                  <a:t>Blocks in HDD</a:t>
                </a:r>
              </a:p>
            </p:txBody>
          </p:sp>
          <p:sp>
            <p:nvSpPr>
              <p:cNvPr id="36" name="等腰三角形 35"/>
              <p:cNvSpPr/>
              <p:nvPr/>
            </p:nvSpPr>
            <p:spPr>
              <a:xfrm>
                <a:off x="11668" y="5954"/>
                <a:ext cx="158" cy="240"/>
              </a:xfrm>
              <a:prstGeom prst="triangle">
                <a:avLst/>
              </a:prstGeom>
              <a:solidFill>
                <a:schemeClr val="bg1"/>
              </a:solidFill>
            </p:spPr>
            <p:txBody>
              <a:bodyPr wrap="square">
                <a:noAutofit/>
              </a:bodyPr>
              <a:lstStyle/>
              <a:p>
                <a:pPr>
                  <a:lnSpc>
                    <a:spcPct val="150000"/>
                  </a:lnSpc>
                </a:pPr>
                <a:endParaRPr lang="zh-CN" altLang="en-US" sz="1600" b="1" dirty="0">
                  <a:latin typeface="Segoe UI" panose="020B0502040204020203" pitchFamily="34" charset="0"/>
                  <a:ea typeface="微软雅黑" panose="020B0503020204020204" pitchFamily="34" charset="-122"/>
                  <a:sym typeface="Segoe UI" panose="020B0502040204020203" pitchFamily="34" charset="0"/>
                </a:endParaRPr>
              </a:p>
            </p:txBody>
          </p:sp>
        </p:grpSp>
        <p:grpSp>
          <p:nvGrpSpPr>
            <p:cNvPr id="29" name="组合 28"/>
            <p:cNvGrpSpPr/>
            <p:nvPr/>
          </p:nvGrpSpPr>
          <p:grpSpPr>
            <a:xfrm>
              <a:off x="5420" y="5878"/>
              <a:ext cx="3126" cy="506"/>
              <a:chOff x="11200" y="5878"/>
              <a:chExt cx="3126" cy="506"/>
            </a:xfrm>
          </p:grpSpPr>
          <p:sp>
            <p:nvSpPr>
              <p:cNvPr id="33" name="文本框 32"/>
              <p:cNvSpPr txBox="1"/>
              <p:nvPr/>
            </p:nvSpPr>
            <p:spPr>
              <a:xfrm>
                <a:off x="11200" y="5878"/>
                <a:ext cx="3126" cy="506"/>
              </a:xfrm>
              <a:prstGeom prst="rect">
                <a:avLst/>
              </a:prstGeom>
              <a:noFill/>
            </p:spPr>
            <p:txBody>
              <a:bodyPr wrap="square" rtlCol="0">
                <a:spAutoFit/>
              </a:bodyPr>
              <a:lstStyle/>
              <a:p>
                <a:pPr algn="ctr"/>
                <a:r>
                  <a:rPr lang="en-US" altLang="zh-CN" sz="1200" b="1" dirty="0">
                    <a:solidFill>
                      <a:schemeClr val="tx1">
                        <a:lumMod val="65000"/>
                        <a:lumOff val="35000"/>
                      </a:schemeClr>
                    </a:solidFill>
                    <a:ea typeface="微软雅黑" panose="020B0503020204020204" pitchFamily="34" charset="-122"/>
                    <a:sym typeface="Segoe UI" panose="020B0502040204020203" pitchFamily="34" charset="0"/>
                  </a:rPr>
                  <a:t>Video stored in NVR</a:t>
                </a:r>
              </a:p>
            </p:txBody>
          </p:sp>
          <p:sp>
            <p:nvSpPr>
              <p:cNvPr id="34" name="等腰三角形 33"/>
              <p:cNvSpPr/>
              <p:nvPr/>
            </p:nvSpPr>
            <p:spPr>
              <a:xfrm>
                <a:off x="11328" y="5954"/>
                <a:ext cx="158" cy="240"/>
              </a:xfrm>
              <a:prstGeom prst="triangle">
                <a:avLst/>
              </a:prstGeom>
              <a:solidFill>
                <a:schemeClr val="bg1"/>
              </a:solidFill>
            </p:spPr>
            <p:txBody>
              <a:bodyPr wrap="square">
                <a:noAutofit/>
              </a:bodyPr>
              <a:lstStyle/>
              <a:p>
                <a:pPr>
                  <a:lnSpc>
                    <a:spcPct val="150000"/>
                  </a:lnSpc>
                </a:pPr>
                <a:endParaRPr lang="zh-CN" altLang="en-US" sz="1600" b="1" dirty="0">
                  <a:latin typeface="Segoe UI" panose="020B0502040204020203" pitchFamily="34" charset="0"/>
                  <a:ea typeface="微软雅黑" panose="020B0503020204020204" pitchFamily="34" charset="-122"/>
                  <a:sym typeface="Segoe UI" panose="020B0502040204020203" pitchFamily="34" charset="0"/>
                </a:endParaRPr>
              </a:p>
            </p:txBody>
          </p:sp>
        </p:grpSp>
        <p:grpSp>
          <p:nvGrpSpPr>
            <p:cNvPr id="30" name="组合 29"/>
            <p:cNvGrpSpPr/>
            <p:nvPr/>
          </p:nvGrpSpPr>
          <p:grpSpPr>
            <a:xfrm>
              <a:off x="15763" y="5892"/>
              <a:ext cx="3126" cy="506"/>
              <a:chOff x="11200" y="5878"/>
              <a:chExt cx="3126" cy="506"/>
            </a:xfrm>
          </p:grpSpPr>
          <p:sp>
            <p:nvSpPr>
              <p:cNvPr id="31" name="文本框 30"/>
              <p:cNvSpPr txBox="1"/>
              <p:nvPr/>
            </p:nvSpPr>
            <p:spPr>
              <a:xfrm>
                <a:off x="11200" y="5878"/>
                <a:ext cx="3126" cy="506"/>
              </a:xfrm>
              <a:prstGeom prst="rect">
                <a:avLst/>
              </a:prstGeom>
              <a:noFill/>
            </p:spPr>
            <p:txBody>
              <a:bodyPr wrap="square" rtlCol="0">
                <a:spAutoFit/>
              </a:bodyPr>
              <a:lstStyle/>
              <a:p>
                <a:pPr algn="ctr"/>
                <a:r>
                  <a:rPr lang="en-US" altLang="zh-CN" sz="1200" b="1">
                    <a:solidFill>
                      <a:schemeClr val="tx1">
                        <a:lumMod val="65000"/>
                        <a:lumOff val="35000"/>
                      </a:schemeClr>
                    </a:solidFill>
                    <a:ea typeface="微软雅黑" panose="020B0503020204020204" pitchFamily="34" charset="-122"/>
                    <a:sym typeface="Segoe UI" panose="020B0502040204020203" pitchFamily="34" charset="0"/>
                  </a:rPr>
                  <a:t>Data in block</a:t>
                </a:r>
              </a:p>
            </p:txBody>
          </p:sp>
          <p:sp>
            <p:nvSpPr>
              <p:cNvPr id="32" name="等腰三角形 31"/>
              <p:cNvSpPr/>
              <p:nvPr/>
            </p:nvSpPr>
            <p:spPr>
              <a:xfrm>
                <a:off x="11719" y="5954"/>
                <a:ext cx="158" cy="240"/>
              </a:xfrm>
              <a:prstGeom prst="triangle">
                <a:avLst/>
              </a:prstGeom>
              <a:solidFill>
                <a:schemeClr val="bg1"/>
              </a:solidFill>
            </p:spPr>
            <p:txBody>
              <a:bodyPr wrap="square">
                <a:noAutofit/>
              </a:bodyPr>
              <a:lstStyle/>
              <a:p>
                <a:pPr>
                  <a:lnSpc>
                    <a:spcPct val="150000"/>
                  </a:lnSpc>
                </a:pPr>
                <a:endParaRPr lang="zh-CN" altLang="en-US" dirty="0">
                  <a:latin typeface="Segoe UI" panose="020B0502040204020203" pitchFamily="34" charset="0"/>
                  <a:ea typeface="微软雅黑" panose="020B0503020204020204" pitchFamily="34" charset="-122"/>
                  <a:sym typeface="Segoe UI" panose="020B0502040204020203" pitchFamily="34" charset="0"/>
                </a:endParaRPr>
              </a:p>
            </p:txBody>
          </p:sp>
        </p:grpSp>
      </p:grpSp>
      <p:sp>
        <p:nvSpPr>
          <p:cNvPr id="80" name="文本框 79"/>
          <p:cNvSpPr txBox="1"/>
          <p:nvPr/>
        </p:nvSpPr>
        <p:spPr>
          <a:xfrm>
            <a:off x="401955" y="1502394"/>
            <a:ext cx="2180590" cy="368300"/>
          </a:xfrm>
          <a:prstGeom prst="rect">
            <a:avLst/>
          </a:prstGeom>
          <a:noFill/>
        </p:spPr>
        <p:txBody>
          <a:bodyPr wrap="square" rtlCol="0">
            <a:spAutoFit/>
          </a:bodyPr>
          <a:lstStyle/>
          <a:p>
            <a:pPr algn="l">
              <a:spcAft>
                <a:spcPts val="0"/>
              </a:spcAft>
              <a:buClrTx/>
              <a:buSzTx/>
              <a:buFontTx/>
            </a:pPr>
            <a:r>
              <a:rPr lang="en-US" altLang="zh-CN" b="1" dirty="0">
                <a:cs typeface="+mn-ea"/>
                <a:sym typeface="Segoe UI" panose="020B0502040204020203" pitchFamily="34" charset="0"/>
              </a:rPr>
              <a:t>UBS</a:t>
            </a:r>
            <a:r>
              <a:rPr lang="en-US" altLang="zh-CN" b="1" dirty="0">
                <a:gradFill>
                  <a:gsLst>
                    <a:gs pos="0">
                      <a:srgbClr val="0066E2"/>
                    </a:gs>
                    <a:gs pos="77000">
                      <a:srgbClr val="29CEEA"/>
                    </a:gs>
                    <a:gs pos="30000">
                      <a:srgbClr val="29CEEA"/>
                    </a:gs>
                    <a:gs pos="100000">
                      <a:srgbClr val="0066E2"/>
                    </a:gs>
                  </a:gsLst>
                  <a:lin ang="10800000" scaled="0"/>
                </a:gra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 </a:t>
            </a:r>
            <a:r>
              <a:rPr lang="en-US" altLang="zh-CN" b="1" dirty="0">
                <a:cs typeface="+mn-ea"/>
                <a:sym typeface="Segoe UI" panose="020B0502040204020203" pitchFamily="34" charset="0"/>
              </a:rPr>
              <a:t>framework</a:t>
            </a:r>
          </a:p>
        </p:txBody>
      </p:sp>
      <p:sp>
        <p:nvSpPr>
          <p:cNvPr id="81" name="矩形 80"/>
          <p:cNvSpPr/>
          <p:nvPr/>
        </p:nvSpPr>
        <p:spPr>
          <a:xfrm>
            <a:off x="427355" y="1456039"/>
            <a:ext cx="11386185" cy="2698115"/>
          </a:xfrm>
          <a:prstGeom prst="rect">
            <a:avLst/>
          </a:prstGeom>
          <a:noFill/>
          <a:ln>
            <a:gradFill>
              <a:gsLst>
                <a:gs pos="0">
                  <a:schemeClr val="accent1">
                    <a:lumMod val="99000"/>
                    <a:alpha val="36000"/>
                    <a:lumOff val="1000"/>
                  </a:schemeClr>
                </a:gs>
                <a:gs pos="100000">
                  <a:schemeClr val="accent1">
                    <a:lumMod val="95000"/>
                    <a:lumOff val="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82" name="文本框 81"/>
          <p:cNvSpPr txBox="1"/>
          <p:nvPr/>
        </p:nvSpPr>
        <p:spPr>
          <a:xfrm>
            <a:off x="455930" y="2111257"/>
            <a:ext cx="2888346" cy="1692771"/>
          </a:xfrm>
          <a:prstGeom prst="rect">
            <a:avLst/>
          </a:prstGeom>
          <a:noFill/>
        </p:spPr>
        <p:txBody>
          <a:bodyPr wrap="square" rtlCol="0">
            <a:spAutoFit/>
          </a:bodyPr>
          <a:lstStyle/>
          <a:p>
            <a:pPr marL="171450" indent="-171450" fontAlgn="auto">
              <a:spcBef>
                <a:spcPts val="600"/>
              </a:spcBef>
              <a:spcAft>
                <a:spcPts val="600"/>
              </a:spcAft>
              <a:buFont typeface="Wingdings" panose="05000000000000000000" charset="0"/>
              <a:buChar char="Ø"/>
            </a:pPr>
            <a:r>
              <a:rPr lang="en-US" altLang="zh-CN" sz="1400" dirty="0">
                <a:solidFill>
                  <a:schemeClr val="tx1">
                    <a:lumMod val="65000"/>
                    <a:lumOff val="35000"/>
                  </a:schemeClr>
                </a:solidFill>
                <a:ea typeface="微软雅黑" panose="020B0503020204020204" pitchFamily="34" charset="-122"/>
                <a:sym typeface="Segoe UI" panose="020B0502040204020203" pitchFamily="34" charset="0"/>
              </a:rPr>
              <a:t>Video stream goes straight to HDD without through the file system</a:t>
            </a:r>
          </a:p>
          <a:p>
            <a:pPr marL="171450" indent="-171450" fontAlgn="auto">
              <a:spcBef>
                <a:spcPts val="600"/>
              </a:spcBef>
              <a:spcAft>
                <a:spcPts val="600"/>
              </a:spcAft>
              <a:buFont typeface="Wingdings" panose="05000000000000000000" charset="0"/>
              <a:buChar char="Ø"/>
            </a:pPr>
            <a:r>
              <a:rPr lang="en-US" altLang="zh-CN" sz="1400" dirty="0">
                <a:solidFill>
                  <a:schemeClr val="tx1">
                    <a:lumMod val="65000"/>
                    <a:lumOff val="35000"/>
                  </a:schemeClr>
                </a:solidFill>
                <a:ea typeface="微软雅黑" panose="020B0503020204020204" pitchFamily="34" charset="-122"/>
                <a:sym typeface="Segoe UI" panose="020B0502040204020203" pitchFamily="34" charset="0"/>
              </a:rPr>
              <a:t>Storage space in HDD is divided into blocks(usually 256M)</a:t>
            </a:r>
          </a:p>
          <a:p>
            <a:pPr marL="171450" indent="-171450" fontAlgn="auto">
              <a:spcBef>
                <a:spcPts val="600"/>
              </a:spcBef>
              <a:spcAft>
                <a:spcPts val="600"/>
              </a:spcAft>
              <a:buFont typeface="Wingdings" panose="05000000000000000000" charset="0"/>
              <a:buChar char="Ø"/>
            </a:pPr>
            <a:r>
              <a:rPr lang="en-US" altLang="zh-CN" sz="1400" dirty="0">
                <a:solidFill>
                  <a:schemeClr val="tx1">
                    <a:lumMod val="65000"/>
                    <a:lumOff val="35000"/>
                  </a:schemeClr>
                </a:solidFill>
                <a:ea typeface="微软雅黑" panose="020B0503020204020204" pitchFamily="34" charset="-122"/>
                <a:sym typeface="Segoe UI" panose="020B0502040204020203" pitchFamily="34" charset="0"/>
              </a:rPr>
              <a:t>Data in a block is wrote down in order</a:t>
            </a:r>
          </a:p>
        </p:txBody>
      </p:sp>
      <p:pic>
        <p:nvPicPr>
          <p:cNvPr id="83" name="图片 82" descr="1fddf1ee4de7fc9e3049bb7686f7b6e9"/>
          <p:cNvPicPr>
            <a:picLocks noChangeAspect="1"/>
          </p:cNvPicPr>
          <p:nvPr/>
        </p:nvPicPr>
        <p:blipFill>
          <a:blip r:embed="rId5"/>
          <a:stretch>
            <a:fillRect/>
          </a:stretch>
        </p:blipFill>
        <p:spPr>
          <a:xfrm>
            <a:off x="8024495" y="4498820"/>
            <a:ext cx="3964305" cy="2038985"/>
          </a:xfrm>
          <a:prstGeom prst="rect">
            <a:avLst/>
          </a:prstGeom>
        </p:spPr>
      </p:pic>
      <p:pic>
        <p:nvPicPr>
          <p:cNvPr id="84" name="图片 83" descr="1fddf1ee4de7fc9e3049bb7686f7b6e9"/>
          <p:cNvPicPr>
            <a:picLocks noChangeAspect="1"/>
          </p:cNvPicPr>
          <p:nvPr/>
        </p:nvPicPr>
        <p:blipFill>
          <a:blip r:embed="rId5"/>
          <a:stretch>
            <a:fillRect/>
          </a:stretch>
        </p:blipFill>
        <p:spPr>
          <a:xfrm>
            <a:off x="301625" y="4498820"/>
            <a:ext cx="3965575" cy="2038985"/>
          </a:xfrm>
          <a:prstGeom prst="rect">
            <a:avLst/>
          </a:prstGeom>
        </p:spPr>
      </p:pic>
      <p:pic>
        <p:nvPicPr>
          <p:cNvPr id="85" name="图片 84" descr="1fddf1ee4de7fc9e3049bb7686f7b6e9"/>
          <p:cNvPicPr>
            <a:picLocks noChangeAspect="1"/>
          </p:cNvPicPr>
          <p:nvPr/>
        </p:nvPicPr>
        <p:blipFill>
          <a:blip r:embed="rId5"/>
          <a:stretch>
            <a:fillRect/>
          </a:stretch>
        </p:blipFill>
        <p:spPr>
          <a:xfrm>
            <a:off x="4163695" y="4498820"/>
            <a:ext cx="3964305" cy="2038985"/>
          </a:xfrm>
          <a:prstGeom prst="rect">
            <a:avLst/>
          </a:prstGeom>
        </p:spPr>
      </p:pic>
      <p:grpSp>
        <p:nvGrpSpPr>
          <p:cNvPr id="86" name="组合 85"/>
          <p:cNvGrpSpPr/>
          <p:nvPr/>
        </p:nvGrpSpPr>
        <p:grpSpPr>
          <a:xfrm>
            <a:off x="561340" y="5113500"/>
            <a:ext cx="3403600" cy="586740"/>
            <a:chOff x="777" y="12036"/>
            <a:chExt cx="5360" cy="924"/>
          </a:xfrm>
        </p:grpSpPr>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7" y="12036"/>
              <a:ext cx="924" cy="924"/>
            </a:xfrm>
            <a:prstGeom prst="rect">
              <a:avLst/>
            </a:prstGeom>
          </p:spPr>
        </p:pic>
        <p:sp>
          <p:nvSpPr>
            <p:cNvPr id="88" name="矩形 87"/>
            <p:cNvSpPr/>
            <p:nvPr/>
          </p:nvSpPr>
          <p:spPr>
            <a:xfrm>
              <a:off x="2593" y="12308"/>
              <a:ext cx="1304" cy="540"/>
            </a:xfrm>
            <a:prstGeom prst="rect">
              <a:avLst/>
            </a:prstGeom>
            <a:solidFill>
              <a:schemeClr val="accent1">
                <a:lumMod val="50000"/>
              </a:schemeClr>
            </a:solidFill>
            <a:ln>
              <a:solidFill>
                <a:schemeClr val="bg1"/>
              </a:solidFill>
            </a:ln>
          </p:spPr>
          <p:txBody>
            <a:bodyPr wrap="none" anchor="ctr" anchorCtr="0">
              <a:noAutofit/>
            </a:bodyPr>
            <a:lstStyle/>
            <a:p>
              <a:pPr algn="ctr">
                <a:lnSpc>
                  <a:spcPct val="150000"/>
                </a:lnSpc>
              </a:pPr>
              <a:r>
                <a:rPr lang="en-US" altLang="zh-CN" sz="800" dirty="0">
                  <a:solidFill>
                    <a:schemeClr val="bg1"/>
                  </a:solidFill>
                  <a:ea typeface="微软雅黑" panose="020B0503020204020204" pitchFamily="34" charset="-122"/>
                  <a:sym typeface="Segoe UI" panose="020B0502040204020203" pitchFamily="34" charset="0"/>
                </a:rPr>
                <a:t>Uniview’s NVR</a:t>
              </a:r>
            </a:p>
          </p:txBody>
        </p:sp>
        <p:cxnSp>
          <p:nvCxnSpPr>
            <p:cNvPr id="89" name="直接箭头连接符 88"/>
            <p:cNvCxnSpPr/>
            <p:nvPr/>
          </p:nvCxnSpPr>
          <p:spPr>
            <a:xfrm flipV="1">
              <a:off x="1722" y="12616"/>
              <a:ext cx="785" cy="9"/>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90" name="文本框 89"/>
            <p:cNvSpPr txBox="1"/>
            <p:nvPr/>
          </p:nvSpPr>
          <p:spPr>
            <a:xfrm>
              <a:off x="1373" y="12237"/>
              <a:ext cx="1487" cy="388"/>
            </a:xfrm>
            <a:prstGeom prst="rect">
              <a:avLst/>
            </a:prstGeom>
            <a:noFill/>
          </p:spPr>
          <p:txBody>
            <a:bodyPr wrap="square" rtlCol="0">
              <a:spAutoFit/>
            </a:bodyPr>
            <a:lstStyle/>
            <a:p>
              <a:pPr algn="ctr"/>
              <a:r>
                <a:rPr lang="en-US" altLang="zh-CN" sz="1000" dirty="0">
                  <a:solidFill>
                    <a:schemeClr val="tx1">
                      <a:lumMod val="65000"/>
                      <a:lumOff val="35000"/>
                    </a:schemeClr>
                  </a:solidFill>
                  <a:ea typeface="微软雅黑" panose="020B0503020204020204" pitchFamily="34" charset="-122"/>
                  <a:sym typeface="Segoe UI" panose="020B0502040204020203" pitchFamily="34" charset="0"/>
                </a:rPr>
                <a:t>Formatting</a:t>
              </a:r>
            </a:p>
          </p:txBody>
        </p:sp>
        <p:cxnSp>
          <p:nvCxnSpPr>
            <p:cNvPr id="91" name="直接箭头连接符 90"/>
            <p:cNvCxnSpPr/>
            <p:nvPr/>
          </p:nvCxnSpPr>
          <p:spPr>
            <a:xfrm flipV="1">
              <a:off x="4026" y="12616"/>
              <a:ext cx="785" cy="9"/>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3768" y="12244"/>
              <a:ext cx="1272" cy="364"/>
            </a:xfrm>
            <a:prstGeom prst="rect">
              <a:avLst/>
            </a:prstGeom>
            <a:noFill/>
          </p:spPr>
          <p:txBody>
            <a:bodyPr wrap="square" rtlCol="0">
              <a:spAutoFit/>
            </a:bodyPr>
            <a:lstStyle/>
            <a:p>
              <a:pPr algn="ctr"/>
              <a:r>
                <a:rPr lang="en-US" altLang="zh-CN" sz="900" dirty="0">
                  <a:solidFill>
                    <a:schemeClr val="tx1">
                      <a:lumMod val="65000"/>
                      <a:lumOff val="35000"/>
                    </a:schemeClr>
                  </a:solidFill>
                  <a:ea typeface="微软雅黑" panose="020B0503020204020204" pitchFamily="34" charset="-122"/>
                  <a:sym typeface="Segoe UI" panose="020B0502040204020203" pitchFamily="34" charset="0"/>
                </a:rPr>
                <a:t>Against theft</a:t>
              </a:r>
            </a:p>
          </p:txBody>
        </p:sp>
        <p:sp>
          <p:nvSpPr>
            <p:cNvPr id="93" name="矩形 92"/>
            <p:cNvSpPr/>
            <p:nvPr/>
          </p:nvSpPr>
          <p:spPr>
            <a:xfrm>
              <a:off x="4857" y="12271"/>
              <a:ext cx="1280" cy="576"/>
            </a:xfrm>
            <a:prstGeom prst="rect">
              <a:avLst/>
            </a:prstGeom>
            <a:solidFill>
              <a:schemeClr val="accent1">
                <a:lumMod val="50000"/>
              </a:schemeClr>
            </a:solidFill>
            <a:ln>
              <a:solidFill>
                <a:schemeClr val="bg1"/>
              </a:solidFill>
            </a:ln>
          </p:spPr>
          <p:txBody>
            <a:bodyPr wrap="none" anchor="ctr" anchorCtr="0">
              <a:noAutofit/>
            </a:bodyPr>
            <a:lstStyle/>
            <a:p>
              <a:pPr>
                <a:lnSpc>
                  <a:spcPct val="150000"/>
                </a:lnSpc>
              </a:pPr>
              <a:r>
                <a:rPr lang="en-US" altLang="zh-CN" sz="800" dirty="0">
                  <a:solidFill>
                    <a:schemeClr val="bg1"/>
                  </a:solidFill>
                  <a:ea typeface="微软雅黑" panose="020B0503020204020204" pitchFamily="34" charset="-122"/>
                  <a:sym typeface="Segoe UI" panose="020B0502040204020203" pitchFamily="34" charset="0"/>
                </a:rPr>
                <a:t>3rd party device</a:t>
              </a:r>
            </a:p>
          </p:txBody>
        </p:sp>
      </p:grpSp>
      <p:sp>
        <p:nvSpPr>
          <p:cNvPr id="94" name="文本框 93"/>
          <p:cNvSpPr txBox="1"/>
          <p:nvPr/>
        </p:nvSpPr>
        <p:spPr>
          <a:xfrm>
            <a:off x="575310" y="5827640"/>
            <a:ext cx="3524250" cy="646331"/>
          </a:xfrm>
          <a:prstGeom prst="rect">
            <a:avLst/>
          </a:prstGeom>
          <a:noFill/>
        </p:spPr>
        <p:txBody>
          <a:bodyPr wrap="square" rtlCol="0">
            <a:spAutoFit/>
          </a:bodyPr>
          <a:lstStyle/>
          <a:p>
            <a:r>
              <a:rPr lang="en-US" altLang="zh-CN"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rPr>
              <a:t>Ensure every hard disk driver in </a:t>
            </a:r>
            <a:r>
              <a:rPr lang="en-US" altLang="zh-CN" sz="1200" dirty="0" err="1">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rPr>
              <a:t>Uniview’s</a:t>
            </a:r>
            <a:r>
              <a:rPr lang="en-US" altLang="zh-CN"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rPr>
              <a:t> NVR is in UBS system, and it can not be read by 3rd party device</a:t>
            </a:r>
            <a:endParaRPr lang="zh-CN" altLang="en-US"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endParaRPr>
          </a:p>
        </p:txBody>
      </p:sp>
      <p:grpSp>
        <p:nvGrpSpPr>
          <p:cNvPr id="95" name="组合 94"/>
          <p:cNvGrpSpPr/>
          <p:nvPr/>
        </p:nvGrpSpPr>
        <p:grpSpPr>
          <a:xfrm>
            <a:off x="5483860" y="4869660"/>
            <a:ext cx="1250950" cy="951865"/>
            <a:chOff x="10142" y="6834"/>
            <a:chExt cx="3088" cy="2348"/>
          </a:xfrm>
        </p:grpSpPr>
        <p:pic>
          <p:nvPicPr>
            <p:cNvPr id="96" name="图片 95"/>
            <p:cNvPicPr/>
            <p:nvPr/>
          </p:nvPicPr>
          <p:blipFill>
            <a:blip r:embed="rId7">
              <a:alphaModFix amt="71000"/>
            </a:blip>
            <a:srcRect t="-2856"/>
            <a:stretch>
              <a:fillRect/>
            </a:stretch>
          </p:blipFill>
          <p:spPr>
            <a:xfrm>
              <a:off x="10142" y="7136"/>
              <a:ext cx="2982" cy="2046"/>
            </a:xfrm>
            <a:prstGeom prst="rect">
              <a:avLst/>
            </a:prstGeom>
            <a:noFill/>
            <a:ln w="9525">
              <a:noFill/>
            </a:ln>
          </p:spPr>
        </p:pic>
        <p:pic>
          <p:nvPicPr>
            <p:cNvPr id="97" name="图片 96" descr="IPC32x-F"/>
            <p:cNvPicPr>
              <a:picLocks noChangeAspect="1"/>
            </p:cNvPicPr>
            <p:nvPr/>
          </p:nvPicPr>
          <p:blipFill>
            <a:blip r:embed="rId8"/>
            <a:srcRect l="32423" t="3280" r="18715" b="30525"/>
            <a:stretch>
              <a:fillRect/>
            </a:stretch>
          </p:blipFill>
          <p:spPr>
            <a:xfrm>
              <a:off x="12614" y="7130"/>
              <a:ext cx="616" cy="613"/>
            </a:xfrm>
            <a:prstGeom prst="rect">
              <a:avLst/>
            </a:prstGeom>
          </p:spPr>
        </p:pic>
        <p:sp>
          <p:nvSpPr>
            <p:cNvPr id="98" name="爆炸形 1 97"/>
            <p:cNvSpPr/>
            <p:nvPr/>
          </p:nvSpPr>
          <p:spPr>
            <a:xfrm>
              <a:off x="12520" y="7160"/>
              <a:ext cx="403" cy="387"/>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pic>
          <p:nvPicPr>
            <p:cNvPr id="99" name="图片 98"/>
            <p:cNvPicPr/>
            <p:nvPr/>
          </p:nvPicPr>
          <p:blipFill>
            <a:blip r:embed="rId9"/>
            <a:stretch>
              <a:fillRect/>
            </a:stretch>
          </p:blipFill>
          <p:spPr>
            <a:xfrm rot="21000000" flipH="1">
              <a:off x="12050" y="6834"/>
              <a:ext cx="958" cy="741"/>
            </a:xfrm>
            <a:prstGeom prst="rect">
              <a:avLst/>
            </a:prstGeom>
            <a:noFill/>
            <a:ln w="9525">
              <a:noFill/>
            </a:ln>
          </p:spPr>
        </p:pic>
      </p:grpSp>
      <p:sp>
        <p:nvSpPr>
          <p:cNvPr id="100" name="文本框 99"/>
          <p:cNvSpPr txBox="1"/>
          <p:nvPr/>
        </p:nvSpPr>
        <p:spPr>
          <a:xfrm>
            <a:off x="4487545" y="5819445"/>
            <a:ext cx="3474085" cy="646331"/>
          </a:xfrm>
          <a:prstGeom prst="rect">
            <a:avLst/>
          </a:prstGeom>
          <a:noFill/>
        </p:spPr>
        <p:txBody>
          <a:bodyPr wrap="square" rtlCol="0">
            <a:spAutoFit/>
          </a:bodyPr>
          <a:lstStyle/>
          <a:p>
            <a:pPr>
              <a:buClrTx/>
              <a:buSzTx/>
              <a:buFontTx/>
            </a:pPr>
            <a:r>
              <a:rPr lang="en-US" altLang="zh-CN"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rPr>
              <a:t>Sequential write of UBS helps it easily with indexes recovery, which makes sure there is no video loss even when encountering with power cut. </a:t>
            </a:r>
            <a:endParaRPr lang="zh-CN" altLang="en-US"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endParaRPr>
          </a:p>
        </p:txBody>
      </p:sp>
      <p:sp>
        <p:nvSpPr>
          <p:cNvPr id="101" name="文本框 100"/>
          <p:cNvSpPr txBox="1"/>
          <p:nvPr/>
        </p:nvSpPr>
        <p:spPr>
          <a:xfrm>
            <a:off x="8399780" y="5828105"/>
            <a:ext cx="3349625" cy="646331"/>
          </a:xfrm>
          <a:prstGeom prst="rect">
            <a:avLst/>
          </a:prstGeom>
          <a:noFill/>
        </p:spPr>
        <p:txBody>
          <a:bodyPr wrap="square" rtlCol="0">
            <a:spAutoFit/>
          </a:bodyPr>
          <a:lstStyle/>
          <a:p>
            <a:pPr>
              <a:buClrTx/>
              <a:buSzTx/>
              <a:buFontTx/>
            </a:pPr>
            <a:r>
              <a:rPr lang="zh-CN" altLang="en-US" sz="1200" dirty="0">
                <a:solidFill>
                  <a:schemeClr val="tx1">
                    <a:lumMod val="65000"/>
                    <a:lumOff val="35000"/>
                  </a:schemeClr>
                </a:solidFill>
                <a:ea typeface="微软雅黑" panose="020B0503020204020204" pitchFamily="34" charset="-122"/>
                <a:cs typeface="微软雅黑" panose="020B0503020204020204" pitchFamily="34" charset="-122"/>
                <a:sym typeface="Segoe UI" panose="020B0502040204020203" pitchFamily="34" charset="0"/>
              </a:rPr>
              <a:t>Block storage logic minimizes space utilization, reduces fragmentation, shorts write time, and reduces heat dissipation  </a:t>
            </a:r>
          </a:p>
        </p:txBody>
      </p:sp>
      <p:sp>
        <p:nvSpPr>
          <p:cNvPr id="102" name="文本框 101"/>
          <p:cNvSpPr txBox="1"/>
          <p:nvPr/>
        </p:nvSpPr>
        <p:spPr>
          <a:xfrm>
            <a:off x="535305" y="4646775"/>
            <a:ext cx="1583382" cy="338554"/>
          </a:xfrm>
          <a:prstGeom prst="rect">
            <a:avLst/>
          </a:prstGeom>
          <a:noFill/>
        </p:spPr>
        <p:txBody>
          <a:bodyPr wrap="none" rtlCol="0" anchor="t">
            <a:spAutoFit/>
          </a:bodyPr>
          <a:lstStyle/>
          <a:p>
            <a:pPr>
              <a:lnSpc>
                <a:spcPct val="100000"/>
              </a:lnSpc>
              <a:spcAft>
                <a:spcPts val="0"/>
              </a:spcAft>
              <a:buClrTx/>
              <a:buSzTx/>
              <a:buFontTx/>
            </a:pPr>
            <a:r>
              <a:rPr lang="en-US" altLang="zh-CN" sz="1600" b="1" dirty="0">
                <a:solidFill>
                  <a:schemeClr val="tx1">
                    <a:lumMod val="65000"/>
                    <a:lumOff val="35000"/>
                  </a:schemeClr>
                </a:soli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Private system</a:t>
            </a:r>
          </a:p>
        </p:txBody>
      </p:sp>
      <p:sp>
        <p:nvSpPr>
          <p:cNvPr id="103" name="文本框 102"/>
          <p:cNvSpPr txBox="1"/>
          <p:nvPr/>
        </p:nvSpPr>
        <p:spPr>
          <a:xfrm>
            <a:off x="4411980" y="4646775"/>
            <a:ext cx="1476686" cy="338554"/>
          </a:xfrm>
          <a:prstGeom prst="rect">
            <a:avLst/>
          </a:prstGeom>
          <a:noFill/>
        </p:spPr>
        <p:txBody>
          <a:bodyPr wrap="none" rtlCol="0" anchor="t">
            <a:spAutoFit/>
          </a:bodyPr>
          <a:lstStyle/>
          <a:p>
            <a:pPr>
              <a:lnSpc>
                <a:spcPct val="100000"/>
              </a:lnSpc>
              <a:spcAft>
                <a:spcPts val="0"/>
              </a:spcAft>
              <a:buClrTx/>
              <a:buSzTx/>
              <a:buFontTx/>
            </a:pPr>
            <a:r>
              <a:rPr lang="en-US" altLang="zh-CN" sz="1600" b="1" dirty="0">
                <a:solidFill>
                  <a:schemeClr val="tx1">
                    <a:lumMod val="65000"/>
                    <a:lumOff val="35000"/>
                  </a:schemeClr>
                </a:soli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No video loss</a:t>
            </a:r>
          </a:p>
        </p:txBody>
      </p:sp>
      <p:sp>
        <p:nvSpPr>
          <p:cNvPr id="104" name="文本框 103"/>
          <p:cNvSpPr txBox="1"/>
          <p:nvPr/>
        </p:nvSpPr>
        <p:spPr>
          <a:xfrm>
            <a:off x="8288655" y="4646775"/>
            <a:ext cx="2087431" cy="338554"/>
          </a:xfrm>
          <a:prstGeom prst="rect">
            <a:avLst/>
          </a:prstGeom>
          <a:noFill/>
        </p:spPr>
        <p:txBody>
          <a:bodyPr wrap="none" rtlCol="0" anchor="t">
            <a:spAutoFit/>
          </a:bodyPr>
          <a:lstStyle/>
          <a:p>
            <a:pPr>
              <a:lnSpc>
                <a:spcPct val="100000"/>
              </a:lnSpc>
              <a:spcAft>
                <a:spcPts val="0"/>
              </a:spcAft>
              <a:buClrTx/>
              <a:buSzTx/>
              <a:buFontTx/>
            </a:pPr>
            <a:r>
              <a:rPr lang="en-US" altLang="zh-CN" sz="1600" b="1" dirty="0">
                <a:solidFill>
                  <a:schemeClr val="tx1">
                    <a:lumMod val="65000"/>
                    <a:lumOff val="35000"/>
                  </a:schemeClr>
                </a:soli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Less fragmentation </a:t>
            </a:r>
          </a:p>
        </p:txBody>
      </p:sp>
      <p:pic>
        <p:nvPicPr>
          <p:cNvPr id="105" name="图片 104"/>
          <p:cNvPicPr/>
          <p:nvPr/>
        </p:nvPicPr>
        <p:blipFill>
          <a:blip r:embed="rId10"/>
          <a:srcRect l="806" t="39777" r="71316" b="46098"/>
          <a:stretch>
            <a:fillRect/>
          </a:stretch>
        </p:blipFill>
        <p:spPr>
          <a:xfrm>
            <a:off x="8895080" y="5033490"/>
            <a:ext cx="2223770" cy="746760"/>
          </a:xfrm>
          <a:prstGeom prst="rect">
            <a:avLst/>
          </a:prstGeom>
          <a:noFill/>
          <a:ln w="9525">
            <a:noFill/>
          </a:ln>
        </p:spPr>
      </p:pic>
      <p:sp>
        <p:nvSpPr>
          <p:cNvPr id="106" name="文本框 105"/>
          <p:cNvSpPr txBox="1"/>
          <p:nvPr/>
        </p:nvSpPr>
        <p:spPr>
          <a:xfrm>
            <a:off x="427355" y="4188940"/>
            <a:ext cx="2180590" cy="369332"/>
          </a:xfrm>
          <a:prstGeom prst="rect">
            <a:avLst/>
          </a:prstGeom>
          <a:noFill/>
        </p:spPr>
        <p:txBody>
          <a:bodyPr wrap="square" rtlCol="0">
            <a:spAutoFit/>
          </a:bodyPr>
          <a:lstStyle/>
          <a:p>
            <a:pPr algn="l">
              <a:spcAft>
                <a:spcPts val="0"/>
              </a:spcAft>
              <a:buClrTx/>
              <a:buSzTx/>
              <a:buFontTx/>
            </a:pPr>
            <a:r>
              <a:rPr lang="en-US" altLang="zh-CN" b="1" dirty="0">
                <a:cs typeface="+mn-ea"/>
                <a:sym typeface="Segoe UI" panose="020B0502040204020203" pitchFamily="34" charset="0"/>
              </a:rPr>
              <a:t>Highlight</a:t>
            </a:r>
            <a:r>
              <a:rPr lang="en-US" altLang="zh-CN" b="1" dirty="0">
                <a:gradFill>
                  <a:gsLst>
                    <a:gs pos="0">
                      <a:srgbClr val="0066E2"/>
                    </a:gs>
                    <a:gs pos="77000">
                      <a:srgbClr val="29CEEA"/>
                    </a:gs>
                    <a:gs pos="30000">
                      <a:srgbClr val="29CEEA"/>
                    </a:gs>
                    <a:gs pos="100000">
                      <a:srgbClr val="0066E2"/>
                    </a:gs>
                  </a:gsLst>
                  <a:lin ang="10800000" scaled="0"/>
                </a:gra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 </a:t>
            </a:r>
            <a:r>
              <a:rPr lang="en-US" altLang="zh-CN" b="1" dirty="0">
                <a:cs typeface="+mn-ea"/>
                <a:sym typeface="Segoe UI" panose="020B0502040204020203" pitchFamily="34" charset="0"/>
              </a:rPr>
              <a:t>of</a:t>
            </a:r>
            <a:r>
              <a:rPr lang="en-US" altLang="zh-CN" b="1" dirty="0">
                <a:gradFill>
                  <a:gsLst>
                    <a:gs pos="0">
                      <a:srgbClr val="0066E2"/>
                    </a:gs>
                    <a:gs pos="77000">
                      <a:srgbClr val="29CEEA"/>
                    </a:gs>
                    <a:gs pos="30000">
                      <a:srgbClr val="29CEEA"/>
                    </a:gs>
                    <a:gs pos="100000">
                      <a:srgbClr val="0066E2"/>
                    </a:gs>
                  </a:gsLst>
                  <a:lin ang="10800000" scaled="0"/>
                </a:gradFill>
                <a:latin typeface="Segoe UI" panose="020B0502040204020203" pitchFamily="34" charset="0"/>
                <a:ea typeface="微软雅黑" panose="020B0503020204020204" pitchFamily="34" charset="-122"/>
                <a:cs typeface="Times New Roman" panose="02020603050405020304" pitchFamily="18" charset="0"/>
                <a:sym typeface="Segoe UI" panose="020B0502040204020203" pitchFamily="34" charset="0"/>
              </a:rPr>
              <a:t> </a:t>
            </a:r>
            <a:r>
              <a:rPr lang="en-US" altLang="zh-CN" b="1" dirty="0">
                <a:cs typeface="+mn-ea"/>
                <a:sym typeface="Segoe UI" panose="020B0502040204020203" pitchFamily="34" charset="0"/>
              </a:rPr>
              <a:t>UBS</a:t>
            </a:r>
          </a:p>
        </p:txBody>
      </p:sp>
      <p:sp>
        <p:nvSpPr>
          <p:cNvPr id="107" name="文本框 106"/>
          <p:cNvSpPr txBox="1"/>
          <p:nvPr/>
        </p:nvSpPr>
        <p:spPr>
          <a:xfrm>
            <a:off x="406400" y="872490"/>
            <a:ext cx="11579225" cy="368300"/>
          </a:xfrm>
          <a:prstGeom prst="rect">
            <a:avLst/>
          </a:prstGeom>
          <a:noFill/>
        </p:spPr>
        <p:txBody>
          <a:bodyPr wrap="square" rtlCol="0">
            <a:spAutoFit/>
          </a:bodyPr>
          <a:lstStyle/>
          <a:p>
            <a:r>
              <a:rPr lang="en-US" b="1" dirty="0">
                <a:solidFill>
                  <a:schemeClr val="tx1">
                    <a:lumMod val="65000"/>
                    <a:lumOff val="35000"/>
                  </a:schemeClr>
                </a:solidFill>
                <a:latin typeface="Segoe UI" panose="020B0502040204020203" pitchFamily="34" charset="0"/>
                <a:ea typeface="微软雅黑" panose="020B0503020204020204" pitchFamily="34" charset="-122"/>
                <a:cs typeface="微软雅黑" panose="020B0503020204020204" pitchFamily="34" charset="-122"/>
                <a:sym typeface="Segoe UI" panose="020B0502040204020203" pitchFamily="34" charset="0"/>
              </a:rPr>
              <a:t>UBS can help to keep the stability of system, as the foundation of device operation.</a:t>
            </a:r>
            <a:endParaRPr lang="zh-CN" altLang="en-US" b="1" dirty="0">
              <a:solidFill>
                <a:schemeClr val="tx1">
                  <a:lumMod val="65000"/>
                  <a:lumOff val="35000"/>
                </a:schemeClr>
              </a:solidFill>
              <a:latin typeface="Segoe UI" panose="020B0502040204020203" pitchFamily="34" charset="0"/>
              <a:ea typeface="微软雅黑" panose="020B0503020204020204" pitchFamily="34" charset="-122"/>
              <a:cs typeface="微软雅黑" panose="020B0503020204020204" pitchFamily="34" charset="-122"/>
              <a:sym typeface="Segoe UI" panose="020B0502040204020203" pitchFamily="34" charset="0"/>
            </a:endParaRPr>
          </a:p>
        </p:txBody>
      </p:sp>
      <p:sp>
        <p:nvSpPr>
          <p:cNvPr id="108" name="矩形 107"/>
          <p:cNvSpPr/>
          <p:nvPr/>
        </p:nvSpPr>
        <p:spPr>
          <a:xfrm>
            <a:off x="380689" y="322537"/>
            <a:ext cx="7325467"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NVR</a:t>
            </a:r>
            <a:r>
              <a:rPr lang="zh-CN" altLang="en-US"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Universal Block Storage</a:t>
            </a:r>
          </a:p>
        </p:txBody>
      </p:sp>
    </p:spTree>
    <p:extLst>
      <p:ext uri="{BB962C8B-B14F-4D97-AF65-F5344CB8AC3E}">
        <p14:creationId xmlns:p14="http://schemas.microsoft.com/office/powerpoint/2010/main" val="3295682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2080" y="322014"/>
            <a:ext cx="9698489"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NVR</a:t>
            </a:r>
            <a:r>
              <a:rPr lang="zh-CN" altLang="en-US"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Redundant mode, keep data integrity</a:t>
            </a:r>
          </a:p>
        </p:txBody>
      </p:sp>
      <p:sp>
        <p:nvSpPr>
          <p:cNvPr id="31" name="文本框 30"/>
          <p:cNvSpPr txBox="1"/>
          <p:nvPr/>
        </p:nvSpPr>
        <p:spPr>
          <a:xfrm>
            <a:off x="3859530" y="1775460"/>
            <a:ext cx="904875" cy="198755"/>
          </a:xfrm>
          <a:prstGeom prst="rect">
            <a:avLst/>
          </a:prstGeom>
          <a:noFill/>
        </p:spPr>
        <p:txBody>
          <a:bodyPr wrap="square" rtlCol="0">
            <a:spAutoFit/>
          </a:bodyPr>
          <a:lstStyle/>
          <a:p>
            <a:pPr algn="ctr"/>
            <a:r>
              <a:rPr lang="en-US" altLang="zh-CN" sz="700" b="1">
                <a:solidFill>
                  <a:srgbClr val="00B0F0"/>
                </a:solidFill>
                <a:latin typeface="Segoe UI" panose="020B0502040204020203" pitchFamily="34" charset="0"/>
                <a:ea typeface="微软雅黑" panose="020B0503020204020204" pitchFamily="34" charset="-122"/>
                <a:sym typeface="Segoe UI" panose="020B0502040204020203" pitchFamily="34" charset="0"/>
              </a:rPr>
              <a:t>Redundant</a:t>
            </a:r>
          </a:p>
        </p:txBody>
      </p:sp>
      <p:sp>
        <p:nvSpPr>
          <p:cNvPr id="32" name="文本框 31"/>
          <p:cNvSpPr txBox="1"/>
          <p:nvPr/>
        </p:nvSpPr>
        <p:spPr>
          <a:xfrm>
            <a:off x="3748405" y="3166745"/>
            <a:ext cx="1227455" cy="784830"/>
          </a:xfrm>
          <a:prstGeom prst="rect">
            <a:avLst/>
          </a:prstGeom>
          <a:noFill/>
        </p:spPr>
        <p:txBody>
          <a:bodyPr wrap="square" rtlCol="0">
            <a:spAutoFit/>
          </a:bodyPr>
          <a:lstStyle/>
          <a:p>
            <a:pPr fontAlgn="auto">
              <a:spcBef>
                <a:spcPts val="600"/>
              </a:spcBef>
              <a:spcAft>
                <a:spcPts val="0"/>
              </a:spcAft>
            </a:pPr>
            <a:r>
              <a:rPr lang="en-US" altLang="zh-CN" sz="8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The most cost-effective solution for </a:t>
            </a:r>
            <a:r>
              <a:rPr lang="en-US" altLang="zh-CN" sz="800" dirty="0" err="1">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redundance</a:t>
            </a:r>
            <a:r>
              <a:rPr lang="en-US" altLang="zh-CN" sz="8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a:t>
            </a:r>
          </a:p>
          <a:p>
            <a:pPr fontAlgn="auto">
              <a:spcBef>
                <a:spcPts val="600"/>
              </a:spcBef>
              <a:spcAft>
                <a:spcPts val="0"/>
              </a:spcAft>
            </a:pPr>
            <a:r>
              <a:rPr lang="en-US" altLang="zh-CN" sz="8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easy, prime and pro series.</a:t>
            </a:r>
          </a:p>
        </p:txBody>
      </p:sp>
      <p:sp>
        <p:nvSpPr>
          <p:cNvPr id="33" name="文本框 32"/>
          <p:cNvSpPr txBox="1"/>
          <p:nvPr/>
        </p:nvSpPr>
        <p:spPr>
          <a:xfrm>
            <a:off x="6180455" y="3166745"/>
            <a:ext cx="1094105" cy="784830"/>
          </a:xfrm>
          <a:prstGeom prst="rect">
            <a:avLst/>
          </a:prstGeom>
          <a:noFill/>
        </p:spPr>
        <p:txBody>
          <a:bodyPr wrap="square" rtlCol="0">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Strong redundancy performance, strong reliability.</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easy, prime and pro series.</a:t>
            </a:r>
          </a:p>
        </p:txBody>
      </p:sp>
      <p:sp>
        <p:nvSpPr>
          <p:cNvPr id="34" name="文本框 33"/>
          <p:cNvSpPr txBox="1"/>
          <p:nvPr/>
        </p:nvSpPr>
        <p:spPr>
          <a:xfrm>
            <a:off x="7346315" y="3166745"/>
            <a:ext cx="1868170" cy="661720"/>
          </a:xfrm>
          <a:prstGeom prst="rect">
            <a:avLst/>
          </a:prstGeom>
          <a:noFill/>
        </p:spPr>
        <p:txBody>
          <a:bodyPr wrap="square" rtlCol="0">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A solution with at least 3 hard disks, redundancy realiability between RAID 0 and RAID1.</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easy, prime and pro series.</a:t>
            </a:r>
          </a:p>
        </p:txBody>
      </p:sp>
      <p:sp>
        <p:nvSpPr>
          <p:cNvPr id="35" name="文本框 34"/>
          <p:cNvSpPr txBox="1"/>
          <p:nvPr/>
        </p:nvSpPr>
        <p:spPr>
          <a:xfrm>
            <a:off x="3834130" y="5768975"/>
            <a:ext cx="1899920" cy="661720"/>
          </a:xfrm>
          <a:prstGeom prst="rect">
            <a:avLst/>
          </a:prstGeom>
          <a:noFill/>
        </p:spPr>
        <p:txBody>
          <a:bodyPr wrap="square" rtlCol="0">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Combine the features and advantages of RAID 1 and RAID 0, while support high concurrent access.</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prime and pro series.</a:t>
            </a:r>
          </a:p>
        </p:txBody>
      </p:sp>
      <p:pic>
        <p:nvPicPr>
          <p:cNvPr id="36" name="图片 35" descr="1"/>
          <p:cNvPicPr>
            <a:picLocks noChangeAspect="1"/>
          </p:cNvPicPr>
          <p:nvPr/>
        </p:nvPicPr>
        <p:blipFill>
          <a:blip r:embed="rId2" cstate="print"/>
          <a:stretch>
            <a:fillRect/>
          </a:stretch>
        </p:blipFill>
        <p:spPr>
          <a:xfrm>
            <a:off x="570230" y="2913380"/>
            <a:ext cx="3035300" cy="1104265"/>
          </a:xfrm>
          <a:prstGeom prst="rect">
            <a:avLst/>
          </a:prstGeom>
        </p:spPr>
      </p:pic>
      <p:sp>
        <p:nvSpPr>
          <p:cNvPr id="37" name="文本框 36"/>
          <p:cNvSpPr txBox="1"/>
          <p:nvPr/>
        </p:nvSpPr>
        <p:spPr>
          <a:xfrm>
            <a:off x="570230" y="4379595"/>
            <a:ext cx="3042920" cy="1168400"/>
          </a:xfrm>
          <a:prstGeom prst="rect">
            <a:avLst/>
          </a:prstGeom>
          <a:noFill/>
        </p:spPr>
        <p:txBody>
          <a:bodyPr wrap="square" rtlCol="0" anchor="t">
            <a:spAutoFit/>
          </a:bodyPr>
          <a:lstStyle/>
          <a:p>
            <a:pPr marL="285750" indent="-285750" fontAlgn="auto">
              <a:spcBef>
                <a:spcPts val="600"/>
              </a:spcBef>
              <a:spcAft>
                <a:spcPts val="600"/>
              </a:spcAft>
              <a:buFont typeface="Wingdings" panose="05000000000000000000" charset="0"/>
              <a:buChar char="Ø"/>
            </a:pPr>
            <a:r>
              <a:rPr lang="en-US" altLang="zh-CN" sz="12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When countering breakdown of machine or hard disk, data can be recovered by redundant mode</a:t>
            </a:r>
          </a:p>
          <a:p>
            <a:pPr marL="285750" indent="-285750" fontAlgn="auto">
              <a:spcBef>
                <a:spcPts val="600"/>
              </a:spcBef>
              <a:spcAft>
                <a:spcPts val="600"/>
              </a:spcAft>
              <a:buFont typeface="Wingdings" panose="05000000000000000000" charset="0"/>
              <a:buChar char="Ø"/>
            </a:pPr>
            <a:r>
              <a:rPr lang="en-US" altLang="zh-CN" sz="12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Diverse mode leverages the integrity of different NVRs</a:t>
            </a:r>
          </a:p>
        </p:txBody>
      </p:sp>
      <p:sp>
        <p:nvSpPr>
          <p:cNvPr id="38" name="矩形 37"/>
          <p:cNvSpPr/>
          <p:nvPr/>
        </p:nvSpPr>
        <p:spPr>
          <a:xfrm>
            <a:off x="498475" y="1726565"/>
            <a:ext cx="3178810" cy="4794250"/>
          </a:xfrm>
          <a:prstGeom prst="rect">
            <a:avLst/>
          </a:prstGeom>
          <a:noFill/>
          <a:ln>
            <a:gradFill>
              <a:gsLst>
                <a:gs pos="0">
                  <a:schemeClr val="accent1">
                    <a:lumMod val="75000"/>
                    <a:alpha val="26000"/>
                  </a:schemeClr>
                </a:gs>
                <a:gs pos="100000">
                  <a:schemeClr val="accent1">
                    <a:lumMod val="75000"/>
                  </a:schemeClr>
                </a:gs>
              </a:gsLst>
              <a:lin ang="2700000" scaled="1"/>
              <a:tileRec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9" name="矩形 38"/>
          <p:cNvSpPr/>
          <p:nvPr/>
        </p:nvSpPr>
        <p:spPr>
          <a:xfrm>
            <a:off x="3677285" y="1726565"/>
            <a:ext cx="1280795" cy="239141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0" name="矩形 39"/>
          <p:cNvSpPr/>
          <p:nvPr/>
        </p:nvSpPr>
        <p:spPr>
          <a:xfrm>
            <a:off x="4958080" y="1726565"/>
            <a:ext cx="1172845" cy="239141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1" name="矩形 40"/>
          <p:cNvSpPr/>
          <p:nvPr/>
        </p:nvSpPr>
        <p:spPr>
          <a:xfrm>
            <a:off x="6130925" y="1726565"/>
            <a:ext cx="1144270" cy="239141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2" name="矩形 41"/>
          <p:cNvSpPr/>
          <p:nvPr/>
        </p:nvSpPr>
        <p:spPr>
          <a:xfrm>
            <a:off x="7275195" y="1726565"/>
            <a:ext cx="2094230" cy="239141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3" name="矩形 42"/>
          <p:cNvSpPr/>
          <p:nvPr/>
        </p:nvSpPr>
        <p:spPr>
          <a:xfrm>
            <a:off x="9369425" y="1726565"/>
            <a:ext cx="2501900" cy="239141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4" name="矩形 43"/>
          <p:cNvSpPr/>
          <p:nvPr/>
        </p:nvSpPr>
        <p:spPr>
          <a:xfrm>
            <a:off x="3677285" y="4117975"/>
            <a:ext cx="2056765" cy="240284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5" name="矩形 44"/>
          <p:cNvSpPr/>
          <p:nvPr/>
        </p:nvSpPr>
        <p:spPr>
          <a:xfrm>
            <a:off x="5734050" y="4117340"/>
            <a:ext cx="2972435" cy="240284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6" name="矩形 45"/>
          <p:cNvSpPr/>
          <p:nvPr/>
        </p:nvSpPr>
        <p:spPr>
          <a:xfrm>
            <a:off x="8706485" y="4117975"/>
            <a:ext cx="3164205" cy="2402840"/>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7" name="文本框 46"/>
          <p:cNvSpPr txBox="1"/>
          <p:nvPr/>
        </p:nvSpPr>
        <p:spPr>
          <a:xfrm>
            <a:off x="4976495" y="3166745"/>
            <a:ext cx="1203960" cy="784830"/>
          </a:xfrm>
          <a:prstGeom prst="rect">
            <a:avLst/>
          </a:prstGeom>
          <a:noFill/>
        </p:spPr>
        <p:txBody>
          <a:bodyPr wrap="square" rtlCol="0">
            <a:spAutoFit/>
          </a:bodyPr>
          <a:lstStyle/>
          <a:p>
            <a:pPr lvl="0" algn="l">
              <a:spcBef>
                <a:spcPts val="600"/>
              </a:spcBef>
              <a:spcAft>
                <a:spcPts val="0"/>
              </a:spcAft>
              <a:buClrTx/>
              <a:buSzTx/>
              <a:buFontTx/>
            </a:pPr>
            <a:r>
              <a:rPr lang="en-US" altLang="zh-CN" sz="8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Large-scale concurrent fast reads and writes.</a:t>
            </a:r>
          </a:p>
          <a:p>
            <a:pPr lvl="0" algn="l">
              <a:spcBef>
                <a:spcPts val="600"/>
              </a:spcBef>
              <a:spcAft>
                <a:spcPts val="0"/>
              </a:spcAft>
              <a:buClrTx/>
              <a:buSzTx/>
              <a:buFontTx/>
            </a:pPr>
            <a:r>
              <a:rPr lang="en-US" altLang="zh-CN" sz="800" dirty="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easy, prime and pro series.</a:t>
            </a:r>
          </a:p>
        </p:txBody>
      </p:sp>
      <p:sp>
        <p:nvSpPr>
          <p:cNvPr id="48" name="文本框 47"/>
          <p:cNvSpPr txBox="1"/>
          <p:nvPr/>
        </p:nvSpPr>
        <p:spPr>
          <a:xfrm>
            <a:off x="9509125" y="3166745"/>
            <a:ext cx="2293620" cy="661720"/>
          </a:xfrm>
          <a:prstGeom prst="rect">
            <a:avLst/>
          </a:prstGeom>
          <a:noFill/>
        </p:spPr>
        <p:txBody>
          <a:bodyPr wrap="square" rtlCol="0" anchor="t">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A solution with at least 4 hard disks, redundancy realiability between RAID 0 and RAID1.</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For prime and pro series.</a:t>
            </a:r>
          </a:p>
        </p:txBody>
      </p:sp>
      <p:sp>
        <p:nvSpPr>
          <p:cNvPr id="49" name="文本框 48"/>
          <p:cNvSpPr txBox="1"/>
          <p:nvPr/>
        </p:nvSpPr>
        <p:spPr>
          <a:xfrm>
            <a:off x="8874760" y="5768975"/>
            <a:ext cx="2814955" cy="661720"/>
          </a:xfrm>
          <a:prstGeom prst="rect">
            <a:avLst/>
          </a:prstGeom>
          <a:noFill/>
        </p:spPr>
        <p:txBody>
          <a:bodyPr wrap="square" rtlCol="0" anchor="t">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Combines the features and advantages of RAID 6 and RAID 0 level to give users an enhanced performance with their storage devices.</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Only for pro series.</a:t>
            </a:r>
          </a:p>
        </p:txBody>
      </p:sp>
      <p:sp>
        <p:nvSpPr>
          <p:cNvPr id="50" name="文本框 49"/>
          <p:cNvSpPr txBox="1"/>
          <p:nvPr/>
        </p:nvSpPr>
        <p:spPr>
          <a:xfrm>
            <a:off x="5836285" y="5768975"/>
            <a:ext cx="2733040" cy="661720"/>
          </a:xfrm>
          <a:prstGeom prst="rect">
            <a:avLst/>
          </a:prstGeom>
          <a:noFill/>
        </p:spPr>
        <p:txBody>
          <a:bodyPr wrap="square" rtlCol="0">
            <a:spAutoFit/>
          </a:bodyPr>
          <a:lstStyle/>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Combines the features and advantages of RAID 5 and RAID 0 level to give users an enhanced performance with their storage devices.</a:t>
            </a:r>
          </a:p>
          <a:p>
            <a:pPr lvl="0" algn="l">
              <a:spcBef>
                <a:spcPts val="600"/>
              </a:spcBef>
              <a:spcAft>
                <a:spcPts val="0"/>
              </a:spcAft>
              <a:buClrTx/>
              <a:buSzTx/>
              <a:buFontTx/>
            </a:pPr>
            <a:r>
              <a:rPr lang="en-US" altLang="zh-CN" sz="800">
                <a:solidFill>
                  <a:schemeClr val="bg2">
                    <a:lumMod val="25000"/>
                  </a:schemeClr>
                </a:solidFill>
                <a:latin typeface="Segoe UI" panose="020B0502040204020203" pitchFamily="34" charset="0"/>
                <a:ea typeface="微软雅黑" panose="020B0503020204020204" pitchFamily="34" charset="-122"/>
                <a:sym typeface="Segoe UI" panose="020B0502040204020203" pitchFamily="34" charset="0"/>
              </a:rPr>
              <a:t>Only for pro series.</a:t>
            </a:r>
          </a:p>
        </p:txBody>
      </p:sp>
      <p:sp>
        <p:nvSpPr>
          <p:cNvPr id="51" name="文本框 50"/>
          <p:cNvSpPr txBox="1"/>
          <p:nvPr/>
        </p:nvSpPr>
        <p:spPr>
          <a:xfrm>
            <a:off x="5307965" y="1784350"/>
            <a:ext cx="551180" cy="200055"/>
          </a:xfrm>
          <a:prstGeom prst="rect">
            <a:avLst/>
          </a:prstGeom>
          <a:noFill/>
        </p:spPr>
        <p:txBody>
          <a:bodyPr wrap="square" rtlCol="0">
            <a:spAutoFit/>
          </a:bodyPr>
          <a:lstStyle/>
          <a:p>
            <a:pPr algn="ctr"/>
            <a:r>
              <a:rPr lang="en-US" altLang="zh-CN" sz="7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RAID 0</a:t>
            </a:r>
          </a:p>
        </p:txBody>
      </p:sp>
      <p:sp>
        <p:nvSpPr>
          <p:cNvPr id="52" name="文本框 51"/>
          <p:cNvSpPr txBox="1"/>
          <p:nvPr/>
        </p:nvSpPr>
        <p:spPr>
          <a:xfrm>
            <a:off x="6486525" y="1775460"/>
            <a:ext cx="516890" cy="200055"/>
          </a:xfrm>
          <a:prstGeom prst="rect">
            <a:avLst/>
          </a:prstGeom>
          <a:noFill/>
        </p:spPr>
        <p:txBody>
          <a:bodyPr wrap="square" rtlCol="0">
            <a:spAutoFit/>
          </a:bodyPr>
          <a:lstStyle/>
          <a:p>
            <a:pPr algn="ctr"/>
            <a:r>
              <a:rPr lang="en-US" altLang="zh-CN" sz="7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RAID 1</a:t>
            </a:r>
          </a:p>
        </p:txBody>
      </p:sp>
      <p:sp>
        <p:nvSpPr>
          <p:cNvPr id="53" name="文本框 52"/>
          <p:cNvSpPr txBox="1"/>
          <p:nvPr/>
        </p:nvSpPr>
        <p:spPr>
          <a:xfrm>
            <a:off x="8075930" y="1769110"/>
            <a:ext cx="630555" cy="205105"/>
          </a:xfrm>
          <a:prstGeom prst="rect">
            <a:avLst/>
          </a:prstGeom>
          <a:noFill/>
        </p:spPr>
        <p:txBody>
          <a:bodyPr wrap="square" rtlCol="0">
            <a:spAutoFit/>
          </a:bodyPr>
          <a:lstStyle/>
          <a:p>
            <a:pPr algn="ctr"/>
            <a:r>
              <a:rPr lang="en-US" altLang="zh-CN" sz="7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RAID 5</a:t>
            </a:r>
          </a:p>
        </p:txBody>
      </p:sp>
      <p:sp>
        <p:nvSpPr>
          <p:cNvPr id="54" name="文本框 53"/>
          <p:cNvSpPr txBox="1"/>
          <p:nvPr/>
        </p:nvSpPr>
        <p:spPr>
          <a:xfrm>
            <a:off x="10390505" y="1769110"/>
            <a:ext cx="582295" cy="205105"/>
          </a:xfrm>
          <a:prstGeom prst="rect">
            <a:avLst/>
          </a:prstGeom>
          <a:noFill/>
        </p:spPr>
        <p:txBody>
          <a:bodyPr wrap="square" rtlCol="0">
            <a:spAutoFit/>
          </a:bodyPr>
          <a:lstStyle/>
          <a:p>
            <a:pPr algn="ctr"/>
            <a:r>
              <a:rPr lang="en-US" altLang="zh-CN" sz="7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RAID 6</a:t>
            </a:r>
          </a:p>
        </p:txBody>
      </p:sp>
      <p:sp>
        <p:nvSpPr>
          <p:cNvPr id="55" name="文本框 54"/>
          <p:cNvSpPr txBox="1"/>
          <p:nvPr/>
        </p:nvSpPr>
        <p:spPr>
          <a:xfrm>
            <a:off x="4465320" y="4256405"/>
            <a:ext cx="582295" cy="198755"/>
          </a:xfrm>
          <a:prstGeom prst="rect">
            <a:avLst/>
          </a:prstGeom>
          <a:noFill/>
        </p:spPr>
        <p:txBody>
          <a:bodyPr wrap="square" rtlCol="0">
            <a:spAutoFit/>
          </a:bodyPr>
          <a:lstStyle/>
          <a:p>
            <a:pPr algn="ctr"/>
            <a:r>
              <a:rPr lang="en-US" altLang="zh-CN" sz="700" b="1">
                <a:solidFill>
                  <a:srgbClr val="00B0F0"/>
                </a:solidFill>
                <a:latin typeface="Segoe UI" panose="020B0502040204020203" pitchFamily="34" charset="0"/>
                <a:ea typeface="微软雅黑" panose="020B0503020204020204" pitchFamily="34" charset="-122"/>
                <a:sym typeface="Segoe UI" panose="020B0502040204020203" pitchFamily="34" charset="0"/>
              </a:rPr>
              <a:t>RAID 10</a:t>
            </a:r>
          </a:p>
        </p:txBody>
      </p:sp>
      <p:sp>
        <p:nvSpPr>
          <p:cNvPr id="56" name="文本框 55"/>
          <p:cNvSpPr txBox="1"/>
          <p:nvPr/>
        </p:nvSpPr>
        <p:spPr>
          <a:xfrm>
            <a:off x="406400" y="872490"/>
            <a:ext cx="11579225" cy="645160"/>
          </a:xfrm>
          <a:prstGeom prst="rect">
            <a:avLst/>
          </a:prstGeom>
          <a:noFill/>
        </p:spPr>
        <p:txBody>
          <a:bodyPr wrap="square" rtlCol="0">
            <a:spAutoFit/>
          </a:bodyPr>
          <a:lstStyle/>
          <a:p>
            <a:r>
              <a:rPr lang="en-US" b="1" dirty="0">
                <a:solidFill>
                  <a:schemeClr val="bg2">
                    <a:lumMod val="25000"/>
                  </a:schemeClr>
                </a:solidFill>
                <a:latin typeface="Segoe UI" panose="020B0502040204020203" pitchFamily="34" charset="0"/>
                <a:ea typeface="微软雅黑" panose="020B0503020204020204" pitchFamily="34" charset="-122"/>
                <a:cs typeface="微软雅黑" panose="020B0503020204020204" pitchFamily="34" charset="-122"/>
                <a:sym typeface="Segoe UI" panose="020B0502040204020203" pitchFamily="34" charset="0"/>
              </a:rPr>
              <a:t>Redundant storage can help with data integrity, and varied modes are designed to realize the most suitable solution.</a:t>
            </a:r>
          </a:p>
        </p:txBody>
      </p:sp>
      <p:pic>
        <p:nvPicPr>
          <p:cNvPr id="57" name="图片 56"/>
          <p:cNvPicPr>
            <a:picLocks noChangeAspect="1"/>
          </p:cNvPicPr>
          <p:nvPr/>
        </p:nvPicPr>
        <p:blipFill rotWithShape="1">
          <a:blip r:embed="rId3">
            <a:extLst>
              <a:ext uri="{28A0092B-C50C-407E-A947-70E740481C1C}">
                <a14:useLocalDpi xmlns:a14="http://schemas.microsoft.com/office/drawing/2010/main" val="0"/>
              </a:ext>
            </a:extLst>
          </a:blip>
          <a:srcRect b="69860"/>
          <a:stretch/>
        </p:blipFill>
        <p:spPr>
          <a:xfrm>
            <a:off x="3852984" y="1950326"/>
            <a:ext cx="7937680" cy="1113508"/>
          </a:xfrm>
          <a:prstGeom prst="rect">
            <a:avLst/>
          </a:prstGeom>
        </p:spPr>
      </p:pic>
      <p:pic>
        <p:nvPicPr>
          <p:cNvPr id="58" name="图片 57"/>
          <p:cNvPicPr>
            <a:picLocks noChangeAspect="1"/>
          </p:cNvPicPr>
          <p:nvPr/>
        </p:nvPicPr>
        <p:blipFill rotWithShape="1">
          <a:blip r:embed="rId3">
            <a:extLst>
              <a:ext uri="{28A0092B-C50C-407E-A947-70E740481C1C}">
                <a14:useLocalDpi xmlns:a14="http://schemas.microsoft.com/office/drawing/2010/main" val="0"/>
              </a:ext>
            </a:extLst>
          </a:blip>
          <a:srcRect t="55638"/>
          <a:stretch/>
        </p:blipFill>
        <p:spPr>
          <a:xfrm>
            <a:off x="3826135" y="3895453"/>
            <a:ext cx="7937680" cy="1638952"/>
          </a:xfrm>
          <a:prstGeom prst="rect">
            <a:avLst/>
          </a:prstGeom>
        </p:spPr>
      </p:pic>
    </p:spTree>
    <p:extLst>
      <p:ext uri="{BB962C8B-B14F-4D97-AF65-F5344CB8AC3E}">
        <p14:creationId xmlns:p14="http://schemas.microsoft.com/office/powerpoint/2010/main" val="550237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a:blip r:embed="rId3" cstate="print">
            <a:extLst>
              <a:ext uri="{28A0092B-C50C-407E-A947-70E740481C1C}">
                <a14:useLocalDpi xmlns:a14="http://schemas.microsoft.com/office/drawing/2010/main" val="0"/>
              </a:ext>
            </a:extLst>
          </a:blip>
          <a:srcRect b="1281"/>
          <a:stretch>
            <a:fillRect/>
          </a:stretch>
        </p:blipFill>
        <p:spPr>
          <a:xfrm>
            <a:off x="1270000" y="1583055"/>
            <a:ext cx="3937635" cy="2202815"/>
          </a:xfrm>
          <a:prstGeom prst="rect">
            <a:avLst/>
          </a:prstGeom>
        </p:spPr>
      </p:pic>
      <p:sp>
        <p:nvSpPr>
          <p:cNvPr id="109" name="文本框 108"/>
          <p:cNvSpPr txBox="1"/>
          <p:nvPr/>
        </p:nvSpPr>
        <p:spPr>
          <a:xfrm>
            <a:off x="393065" y="913130"/>
            <a:ext cx="5654675" cy="584775"/>
          </a:xfrm>
          <a:prstGeom prst="rect">
            <a:avLst/>
          </a:prstGeom>
          <a:noFill/>
        </p:spPr>
        <p:txBody>
          <a:bodyPr wrap="square" rtlCol="0">
            <a:spAutoFit/>
          </a:bodyPr>
          <a:lstStyle/>
          <a:p>
            <a:pPr algn="ctr"/>
            <a:r>
              <a:rPr lang="en-US" altLang="zh-CN" sz="2000" b="1" dirty="0">
                <a:cs typeface="+mn-ea"/>
                <a:sym typeface="Segoe UI" panose="020B0502040204020203" pitchFamily="34" charset="0"/>
              </a:rPr>
              <a:t>General retrieval </a:t>
            </a:r>
          </a:p>
          <a:p>
            <a:pPr algn="ctr"/>
            <a:r>
              <a:rPr lang="en-US" altLang="zh-CN" sz="1200" b="1" dirty="0">
                <a:solidFill>
                  <a:schemeClr val="tx1">
                    <a:lumMod val="65000"/>
                    <a:lumOff val="35000"/>
                  </a:schemeClr>
                </a:solidFill>
                <a:ea typeface="微软雅黑" panose="020B0503020204020204" pitchFamily="34" charset="-122"/>
                <a:sym typeface="Segoe UI" panose="020B0502040204020203" pitchFamily="34" charset="0"/>
              </a:rPr>
              <a:t>Focus on channel and calendar</a:t>
            </a:r>
          </a:p>
        </p:txBody>
      </p:sp>
      <p:sp>
        <p:nvSpPr>
          <p:cNvPr id="110" name="矩形 109"/>
          <p:cNvSpPr/>
          <p:nvPr/>
        </p:nvSpPr>
        <p:spPr>
          <a:xfrm>
            <a:off x="892175" y="3963035"/>
            <a:ext cx="2374265" cy="492443"/>
          </a:xfrm>
          <a:prstGeom prst="rect">
            <a:avLst/>
          </a:prstGeom>
        </p:spPr>
        <p:txBody>
          <a:bodyPr wrap="square">
            <a:spAutoFit/>
          </a:bodyPr>
          <a:lstStyle/>
          <a:p>
            <a:r>
              <a:rPr lang="en-US" altLang="zh-CN" sz="14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Synchronous playback</a:t>
            </a:r>
          </a:p>
          <a:p>
            <a:r>
              <a:rPr lang="en-US" altLang="zh-CN" sz="1200" dirty="0">
                <a:solidFill>
                  <a:schemeClr val="tx1">
                    <a:lumMod val="65000"/>
                    <a:lumOff val="35000"/>
                  </a:schemeClr>
                </a:solidFill>
                <a:ea typeface="微软雅黑" panose="020B0503020204020204" pitchFamily="34" charset="-122"/>
                <a:sym typeface="Segoe UI" panose="020B0502040204020203" pitchFamily="34" charset="0"/>
              </a:rPr>
              <a:t>Increase the efficiency</a:t>
            </a:r>
          </a:p>
        </p:txBody>
      </p:sp>
      <p:grpSp>
        <p:nvGrpSpPr>
          <p:cNvPr id="111" name="组合 110"/>
          <p:cNvGrpSpPr/>
          <p:nvPr/>
        </p:nvGrpSpPr>
        <p:grpSpPr>
          <a:xfrm>
            <a:off x="617855" y="4485005"/>
            <a:ext cx="1731010" cy="1178560"/>
            <a:chOff x="4798686" y="2004796"/>
            <a:chExt cx="2186830" cy="1568667"/>
          </a:xfrm>
        </p:grpSpPr>
        <p:sp>
          <p:nvSpPr>
            <p:cNvPr id="112" name="矩形 111"/>
            <p:cNvSpPr/>
            <p:nvPr/>
          </p:nvSpPr>
          <p:spPr>
            <a:xfrm>
              <a:off x="4798686" y="2004796"/>
              <a:ext cx="2186830" cy="1568667"/>
            </a:xfrm>
            <a:prstGeom prst="rect">
              <a:avLst/>
            </a:prstGeom>
            <a:solidFill>
              <a:srgbClr val="00B0F0">
                <a:alpha val="85000"/>
              </a:srgbClr>
            </a:solidFill>
          </p:spPr>
          <p:txBody>
            <a:bodyPr wrap="square" rtlCol="0" anchor="ctr">
              <a:noAutofit/>
            </a:bodyPr>
            <a:lstStyle/>
            <a:p>
              <a:pPr algn="ctr">
                <a:lnSpc>
                  <a:spcPct val="150000"/>
                </a:lnSpc>
              </a:pPr>
              <a:endParaRPr lang="zh-CN" altLang="en-US" dirty="0">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pic>
          <p:nvPicPr>
            <p:cNvPr id="113" name="图片 112"/>
            <p:cNvPicPr>
              <a:picLocks noChangeAspect="1"/>
            </p:cNvPicPr>
            <p:nvPr/>
          </p:nvPicPr>
          <p:blipFill rotWithShape="1">
            <a:blip r:embed="rId4" cstate="print">
              <a:extLst>
                <a:ext uri="{28A0092B-C50C-407E-A947-70E740481C1C}">
                  <a14:useLocalDpi xmlns:a14="http://schemas.microsoft.com/office/drawing/2010/main" val="0"/>
                </a:ext>
              </a:extLst>
            </a:blip>
            <a:srcRect l="40960" t="50185"/>
            <a:stretch>
              <a:fillRect/>
            </a:stretch>
          </p:blipFill>
          <p:spPr>
            <a:xfrm>
              <a:off x="4883926" y="2074987"/>
              <a:ext cx="980518" cy="622977"/>
            </a:xfrm>
            <a:prstGeom prst="rect">
              <a:avLst/>
            </a:prstGeom>
          </p:spPr>
        </p:pic>
        <p:pic>
          <p:nvPicPr>
            <p:cNvPr id="114" name="图片 113"/>
            <p:cNvPicPr>
              <a:picLocks noChangeAspect="1"/>
            </p:cNvPicPr>
            <p:nvPr/>
          </p:nvPicPr>
          <p:blipFill rotWithShape="1">
            <a:blip r:embed="rId4" cstate="print">
              <a:extLst>
                <a:ext uri="{28A0092B-C50C-407E-A947-70E740481C1C}">
                  <a14:useLocalDpi xmlns:a14="http://schemas.microsoft.com/office/drawing/2010/main" val="0"/>
                </a:ext>
              </a:extLst>
            </a:blip>
            <a:srcRect l="40960" t="50185"/>
            <a:stretch>
              <a:fillRect/>
            </a:stretch>
          </p:blipFill>
          <p:spPr>
            <a:xfrm>
              <a:off x="5934721" y="2825589"/>
              <a:ext cx="980518" cy="622977"/>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l="40960" t="50185"/>
            <a:stretch>
              <a:fillRect/>
            </a:stretch>
          </p:blipFill>
          <p:spPr>
            <a:xfrm>
              <a:off x="5934721" y="2074988"/>
              <a:ext cx="980518" cy="622977"/>
            </a:xfrm>
            <a:prstGeom prst="rect">
              <a:avLst/>
            </a:prstGeom>
          </p:spPr>
        </p:pic>
        <p:pic>
          <p:nvPicPr>
            <p:cNvPr id="116" name="图片 115"/>
            <p:cNvPicPr>
              <a:picLocks noChangeAspect="1"/>
            </p:cNvPicPr>
            <p:nvPr/>
          </p:nvPicPr>
          <p:blipFill rotWithShape="1">
            <a:blip r:embed="rId4" cstate="print">
              <a:extLst>
                <a:ext uri="{28A0092B-C50C-407E-A947-70E740481C1C}">
                  <a14:useLocalDpi xmlns:a14="http://schemas.microsoft.com/office/drawing/2010/main" val="0"/>
                </a:ext>
              </a:extLst>
            </a:blip>
            <a:srcRect l="40960" t="50185"/>
            <a:stretch>
              <a:fillRect/>
            </a:stretch>
          </p:blipFill>
          <p:spPr>
            <a:xfrm>
              <a:off x="4891903" y="2828960"/>
              <a:ext cx="980518" cy="622977"/>
            </a:xfrm>
            <a:prstGeom prst="rect">
              <a:avLst/>
            </a:prstGeom>
          </p:spPr>
        </p:pic>
        <p:sp>
          <p:nvSpPr>
            <p:cNvPr id="117" name="one-man-walking_76905"/>
            <p:cNvSpPr>
              <a:spLocks noChangeAspect="1"/>
            </p:cNvSpPr>
            <p:nvPr/>
          </p:nvSpPr>
          <p:spPr bwMode="auto">
            <a:xfrm>
              <a:off x="5001429" y="3108819"/>
              <a:ext cx="119212" cy="229949"/>
            </a:xfrm>
            <a:custGeom>
              <a:avLst/>
              <a:gdLst>
                <a:gd name="connsiteX0" fmla="*/ 91760 w 314856"/>
                <a:gd name="connsiteY0" fmla="*/ 154225 h 602546"/>
                <a:gd name="connsiteX1" fmla="*/ 185968 w 314856"/>
                <a:gd name="connsiteY1" fmla="*/ 154225 h 602546"/>
                <a:gd name="connsiteX2" fmla="*/ 205096 w 314856"/>
                <a:gd name="connsiteY2" fmla="*/ 169981 h 602546"/>
                <a:gd name="connsiteX3" fmla="*/ 224703 w 314856"/>
                <a:gd name="connsiteY3" fmla="*/ 246849 h 602546"/>
                <a:gd name="connsiteX4" fmla="*/ 235702 w 314856"/>
                <a:gd name="connsiteY4" fmla="*/ 262128 h 602546"/>
                <a:gd name="connsiteX5" fmla="*/ 305999 w 314856"/>
                <a:gd name="connsiteY5" fmla="*/ 306530 h 602546"/>
                <a:gd name="connsiteX6" fmla="*/ 312216 w 314856"/>
                <a:gd name="connsiteY6" fmla="*/ 333267 h 602546"/>
                <a:gd name="connsiteX7" fmla="*/ 306956 w 314856"/>
                <a:gd name="connsiteY7" fmla="*/ 341383 h 602546"/>
                <a:gd name="connsiteX8" fmla="*/ 290218 w 314856"/>
                <a:gd name="connsiteY8" fmla="*/ 350932 h 602546"/>
                <a:gd name="connsiteX9" fmla="*/ 280654 w 314856"/>
                <a:gd name="connsiteY9" fmla="*/ 348068 h 602546"/>
                <a:gd name="connsiteX10" fmla="*/ 205096 w 314856"/>
                <a:gd name="connsiteY10" fmla="*/ 304620 h 602546"/>
                <a:gd name="connsiteX11" fmla="*/ 205096 w 314856"/>
                <a:gd name="connsiteY11" fmla="*/ 368120 h 602546"/>
                <a:gd name="connsiteX12" fmla="*/ 204618 w 314856"/>
                <a:gd name="connsiteY12" fmla="*/ 372417 h 602546"/>
                <a:gd name="connsiteX13" fmla="*/ 212748 w 314856"/>
                <a:gd name="connsiteY13" fmla="*/ 430666 h 602546"/>
                <a:gd name="connsiteX14" fmla="*/ 216095 w 314856"/>
                <a:gd name="connsiteY14" fmla="*/ 464087 h 602546"/>
                <a:gd name="connsiteX15" fmla="*/ 221834 w 314856"/>
                <a:gd name="connsiteY15" fmla="*/ 574377 h 602546"/>
                <a:gd name="connsiteX16" fmla="*/ 200792 w 314856"/>
                <a:gd name="connsiteY16" fmla="*/ 599681 h 602546"/>
                <a:gd name="connsiteX17" fmla="*/ 180229 w 314856"/>
                <a:gd name="connsiteY17" fmla="*/ 602546 h 602546"/>
                <a:gd name="connsiteX18" fmla="*/ 176882 w 314856"/>
                <a:gd name="connsiteY18" fmla="*/ 602546 h 602546"/>
                <a:gd name="connsiteX19" fmla="*/ 156318 w 314856"/>
                <a:gd name="connsiteY19" fmla="*/ 582016 h 602546"/>
                <a:gd name="connsiteX20" fmla="*/ 153449 w 314856"/>
                <a:gd name="connsiteY20" fmla="*/ 472681 h 602546"/>
                <a:gd name="connsiteX21" fmla="*/ 150102 w 314856"/>
                <a:gd name="connsiteY21" fmla="*/ 441170 h 602546"/>
                <a:gd name="connsiteX22" fmla="*/ 139103 w 314856"/>
                <a:gd name="connsiteY22" fmla="*/ 387218 h 602546"/>
                <a:gd name="connsiteX23" fmla="*/ 134321 w 314856"/>
                <a:gd name="connsiteY23" fmla="*/ 387218 h 602546"/>
                <a:gd name="connsiteX24" fmla="*/ 75022 w 314856"/>
                <a:gd name="connsiteY24" fmla="*/ 572467 h 602546"/>
                <a:gd name="connsiteX25" fmla="*/ 43460 w 314856"/>
                <a:gd name="connsiteY25" fmla="*/ 595384 h 602546"/>
                <a:gd name="connsiteX26" fmla="*/ 34852 w 314856"/>
                <a:gd name="connsiteY26" fmla="*/ 594429 h 602546"/>
                <a:gd name="connsiteX27" fmla="*/ 31026 w 314856"/>
                <a:gd name="connsiteY27" fmla="*/ 592997 h 602546"/>
                <a:gd name="connsiteX28" fmla="*/ 11898 w 314856"/>
                <a:gd name="connsiteY28" fmla="*/ 578196 h 602546"/>
                <a:gd name="connsiteX29" fmla="*/ 9507 w 314856"/>
                <a:gd name="connsiteY29" fmla="*/ 554324 h 602546"/>
                <a:gd name="connsiteX30" fmla="*/ 72153 w 314856"/>
                <a:gd name="connsiteY30" fmla="*/ 359049 h 602546"/>
                <a:gd name="connsiteX31" fmla="*/ 72631 w 314856"/>
                <a:gd name="connsiteY31" fmla="*/ 358094 h 602546"/>
                <a:gd name="connsiteX32" fmla="*/ 72631 w 314856"/>
                <a:gd name="connsiteY32" fmla="*/ 232049 h 602546"/>
                <a:gd name="connsiteX33" fmla="*/ 60197 w 314856"/>
                <a:gd name="connsiteY33" fmla="*/ 241120 h 602546"/>
                <a:gd name="connsiteX34" fmla="*/ 54459 w 314856"/>
                <a:gd name="connsiteY34" fmla="*/ 254488 h 602546"/>
                <a:gd name="connsiteX35" fmla="*/ 68806 w 314856"/>
                <a:gd name="connsiteY35" fmla="*/ 340429 h 602546"/>
                <a:gd name="connsiteX36" fmla="*/ 65458 w 314856"/>
                <a:gd name="connsiteY36" fmla="*/ 354275 h 602546"/>
                <a:gd name="connsiteX37" fmla="*/ 52546 w 314856"/>
                <a:gd name="connsiteY37" fmla="*/ 360959 h 602546"/>
                <a:gd name="connsiteX38" fmla="*/ 42025 w 314856"/>
                <a:gd name="connsiteY38" fmla="*/ 361436 h 602546"/>
                <a:gd name="connsiteX39" fmla="*/ 20984 w 314856"/>
                <a:gd name="connsiteY39" fmla="*/ 344248 h 602546"/>
                <a:gd name="connsiteX40" fmla="*/ 421 w 314856"/>
                <a:gd name="connsiteY40" fmla="*/ 233481 h 602546"/>
                <a:gd name="connsiteX41" fmla="*/ 10941 w 314856"/>
                <a:gd name="connsiteY41" fmla="*/ 207221 h 602546"/>
                <a:gd name="connsiteX42" fmla="*/ 78370 w 314856"/>
                <a:gd name="connsiteY42" fmla="*/ 158999 h 602546"/>
                <a:gd name="connsiteX43" fmla="*/ 80283 w 314856"/>
                <a:gd name="connsiteY43" fmla="*/ 158045 h 602546"/>
                <a:gd name="connsiteX44" fmla="*/ 91760 w 314856"/>
                <a:gd name="connsiteY44" fmla="*/ 154225 h 602546"/>
                <a:gd name="connsiteX45" fmla="*/ 132621 w 314856"/>
                <a:gd name="connsiteY45" fmla="*/ 0 h 602546"/>
                <a:gd name="connsiteX46" fmla="*/ 201712 w 314856"/>
                <a:gd name="connsiteY46" fmla="*/ 69014 h 602546"/>
                <a:gd name="connsiteX47" fmla="*/ 132621 w 314856"/>
                <a:gd name="connsiteY47" fmla="*/ 138028 h 602546"/>
                <a:gd name="connsiteX48" fmla="*/ 63530 w 314856"/>
                <a:gd name="connsiteY48" fmla="*/ 69014 h 602546"/>
                <a:gd name="connsiteX49" fmla="*/ 132621 w 314856"/>
                <a:gd name="connsiteY49" fmla="*/ 0 h 60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4856" h="602546">
                  <a:moveTo>
                    <a:pt x="91760" y="154225"/>
                  </a:moveTo>
                  <a:lnTo>
                    <a:pt x="185968" y="154225"/>
                  </a:lnTo>
                  <a:cubicBezTo>
                    <a:pt x="195532" y="154225"/>
                    <a:pt x="203183" y="160909"/>
                    <a:pt x="205096" y="169981"/>
                  </a:cubicBezTo>
                  <a:lnTo>
                    <a:pt x="224703" y="246849"/>
                  </a:lnTo>
                  <a:cubicBezTo>
                    <a:pt x="225659" y="252101"/>
                    <a:pt x="230920" y="259263"/>
                    <a:pt x="235702" y="262128"/>
                  </a:cubicBezTo>
                  <a:lnTo>
                    <a:pt x="305999" y="306530"/>
                  </a:lnTo>
                  <a:cubicBezTo>
                    <a:pt x="314607" y="312259"/>
                    <a:pt x="317476" y="324195"/>
                    <a:pt x="312216" y="333267"/>
                  </a:cubicBezTo>
                  <a:lnTo>
                    <a:pt x="306956" y="341383"/>
                  </a:lnTo>
                  <a:cubicBezTo>
                    <a:pt x="303608" y="347113"/>
                    <a:pt x="297391" y="350932"/>
                    <a:pt x="290218" y="350932"/>
                  </a:cubicBezTo>
                  <a:cubicBezTo>
                    <a:pt x="286871" y="350932"/>
                    <a:pt x="283523" y="349978"/>
                    <a:pt x="280654" y="348068"/>
                  </a:cubicBezTo>
                  <a:lnTo>
                    <a:pt x="205096" y="304620"/>
                  </a:lnTo>
                  <a:lnTo>
                    <a:pt x="205096" y="368120"/>
                  </a:lnTo>
                  <a:cubicBezTo>
                    <a:pt x="205096" y="369553"/>
                    <a:pt x="205096" y="370985"/>
                    <a:pt x="204618" y="372417"/>
                  </a:cubicBezTo>
                  <a:lnTo>
                    <a:pt x="212748" y="430666"/>
                  </a:lnTo>
                  <a:cubicBezTo>
                    <a:pt x="214182" y="440215"/>
                    <a:pt x="215617" y="455015"/>
                    <a:pt x="216095" y="464087"/>
                  </a:cubicBezTo>
                  <a:lnTo>
                    <a:pt x="221834" y="574377"/>
                  </a:lnTo>
                  <a:cubicBezTo>
                    <a:pt x="222312" y="586790"/>
                    <a:pt x="212748" y="597772"/>
                    <a:pt x="200792" y="599681"/>
                  </a:cubicBezTo>
                  <a:lnTo>
                    <a:pt x="180229" y="602546"/>
                  </a:lnTo>
                  <a:cubicBezTo>
                    <a:pt x="179273" y="602546"/>
                    <a:pt x="177838" y="602546"/>
                    <a:pt x="176882" y="602546"/>
                  </a:cubicBezTo>
                  <a:cubicBezTo>
                    <a:pt x="165405" y="602546"/>
                    <a:pt x="156318" y="593952"/>
                    <a:pt x="156318" y="582016"/>
                  </a:cubicBezTo>
                  <a:lnTo>
                    <a:pt x="153449" y="472681"/>
                  </a:lnTo>
                  <a:cubicBezTo>
                    <a:pt x="153449" y="464087"/>
                    <a:pt x="152015" y="449286"/>
                    <a:pt x="150102" y="441170"/>
                  </a:cubicBezTo>
                  <a:lnTo>
                    <a:pt x="139103" y="387218"/>
                  </a:lnTo>
                  <a:lnTo>
                    <a:pt x="134321" y="387218"/>
                  </a:lnTo>
                  <a:lnTo>
                    <a:pt x="75022" y="572467"/>
                  </a:lnTo>
                  <a:cubicBezTo>
                    <a:pt x="70718" y="585835"/>
                    <a:pt x="57806" y="595384"/>
                    <a:pt x="43460" y="595384"/>
                  </a:cubicBezTo>
                  <a:cubicBezTo>
                    <a:pt x="40590" y="595384"/>
                    <a:pt x="37721" y="594907"/>
                    <a:pt x="34852" y="594429"/>
                  </a:cubicBezTo>
                  <a:lnTo>
                    <a:pt x="31026" y="592997"/>
                  </a:lnTo>
                  <a:cubicBezTo>
                    <a:pt x="22897" y="591087"/>
                    <a:pt x="15723" y="585835"/>
                    <a:pt x="11898" y="578196"/>
                  </a:cubicBezTo>
                  <a:cubicBezTo>
                    <a:pt x="7594" y="571035"/>
                    <a:pt x="7116" y="562441"/>
                    <a:pt x="9507" y="554324"/>
                  </a:cubicBezTo>
                  <a:lnTo>
                    <a:pt x="72153" y="359049"/>
                  </a:lnTo>
                  <a:cubicBezTo>
                    <a:pt x="72153" y="358572"/>
                    <a:pt x="72153" y="358572"/>
                    <a:pt x="72631" y="358094"/>
                  </a:cubicBezTo>
                  <a:lnTo>
                    <a:pt x="72631" y="232049"/>
                  </a:lnTo>
                  <a:lnTo>
                    <a:pt x="60197" y="241120"/>
                  </a:lnTo>
                  <a:cubicBezTo>
                    <a:pt x="56372" y="243507"/>
                    <a:pt x="53502" y="250191"/>
                    <a:pt x="54459" y="254488"/>
                  </a:cubicBezTo>
                  <a:lnTo>
                    <a:pt x="68806" y="340429"/>
                  </a:lnTo>
                  <a:cubicBezTo>
                    <a:pt x="69762" y="345203"/>
                    <a:pt x="68806" y="350455"/>
                    <a:pt x="65458" y="354275"/>
                  </a:cubicBezTo>
                  <a:cubicBezTo>
                    <a:pt x="62588" y="358094"/>
                    <a:pt x="57806" y="360481"/>
                    <a:pt x="52546" y="360959"/>
                  </a:cubicBezTo>
                  <a:lnTo>
                    <a:pt x="42025" y="361436"/>
                  </a:lnTo>
                  <a:cubicBezTo>
                    <a:pt x="31983" y="361436"/>
                    <a:pt x="22897" y="353797"/>
                    <a:pt x="20984" y="344248"/>
                  </a:cubicBezTo>
                  <a:lnTo>
                    <a:pt x="421" y="233481"/>
                  </a:lnTo>
                  <a:cubicBezTo>
                    <a:pt x="-1492" y="223932"/>
                    <a:pt x="3290" y="212473"/>
                    <a:pt x="10941" y="207221"/>
                  </a:cubicBezTo>
                  <a:lnTo>
                    <a:pt x="78370" y="158999"/>
                  </a:lnTo>
                  <a:cubicBezTo>
                    <a:pt x="78848" y="158999"/>
                    <a:pt x="79326" y="158522"/>
                    <a:pt x="80283" y="158045"/>
                  </a:cubicBezTo>
                  <a:cubicBezTo>
                    <a:pt x="83152" y="155657"/>
                    <a:pt x="87456" y="154225"/>
                    <a:pt x="91760" y="154225"/>
                  </a:cubicBezTo>
                  <a:close/>
                  <a:moveTo>
                    <a:pt x="132621" y="0"/>
                  </a:moveTo>
                  <a:cubicBezTo>
                    <a:pt x="170779" y="0"/>
                    <a:pt x="201712" y="30899"/>
                    <a:pt x="201712" y="69014"/>
                  </a:cubicBezTo>
                  <a:cubicBezTo>
                    <a:pt x="201712" y="107129"/>
                    <a:pt x="170779" y="138028"/>
                    <a:pt x="132621" y="138028"/>
                  </a:cubicBezTo>
                  <a:cubicBezTo>
                    <a:pt x="94463" y="138028"/>
                    <a:pt x="63530" y="107129"/>
                    <a:pt x="63530" y="69014"/>
                  </a:cubicBezTo>
                  <a:cubicBezTo>
                    <a:pt x="63530" y="30899"/>
                    <a:pt x="94463" y="0"/>
                    <a:pt x="132621" y="0"/>
                  </a:cubicBezTo>
                  <a:close/>
                </a:path>
              </a:pathLst>
            </a:custGeom>
            <a:solidFill>
              <a:srgbClr val="FF0000"/>
            </a:solidFill>
            <a:ln>
              <a:noFill/>
            </a:ln>
          </p:spPr>
          <p:txBody>
            <a:bodyPr/>
            <a:lstStyle/>
            <a:p>
              <a:endParaRPr lang="zh-CN" altLang="en-US">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118" name="直接箭头连接符 117"/>
            <p:cNvCxnSpPr/>
            <p:nvPr/>
          </p:nvCxnSpPr>
          <p:spPr>
            <a:xfrm>
              <a:off x="5163195" y="3243283"/>
              <a:ext cx="170518" cy="58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9" name="文本框 118"/>
            <p:cNvSpPr txBox="1"/>
            <p:nvPr/>
          </p:nvSpPr>
          <p:spPr>
            <a:xfrm>
              <a:off x="4837571" y="2053831"/>
              <a:ext cx="557311" cy="327721"/>
            </a:xfrm>
            <a:prstGeom prst="rect">
              <a:avLst/>
            </a:prstGeom>
            <a:noFill/>
          </p:spPr>
          <p:txBody>
            <a:bodyPr wrap="none" rtlCol="0">
              <a:spAutoFit/>
            </a:bodyPr>
            <a:lstStyle/>
            <a:p>
              <a:r>
                <a:rPr lang="en-US" altLang="zh-CN" sz="1000"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9:30</a:t>
              </a:r>
            </a:p>
          </p:txBody>
        </p:sp>
        <p:sp>
          <p:nvSpPr>
            <p:cNvPr id="120" name="文本框 119"/>
            <p:cNvSpPr txBox="1"/>
            <p:nvPr/>
          </p:nvSpPr>
          <p:spPr>
            <a:xfrm>
              <a:off x="5921350" y="2056326"/>
              <a:ext cx="557311" cy="327721"/>
            </a:xfrm>
            <a:prstGeom prst="rect">
              <a:avLst/>
            </a:prstGeom>
            <a:noFill/>
          </p:spPr>
          <p:txBody>
            <a:bodyPr wrap="none" rtlCol="0">
              <a:spAutoFit/>
            </a:bodyPr>
            <a:lstStyle/>
            <a:p>
              <a:r>
                <a:rPr lang="en-US" altLang="zh-CN" sz="1000"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9:30</a:t>
              </a:r>
            </a:p>
          </p:txBody>
        </p:sp>
        <p:sp>
          <p:nvSpPr>
            <p:cNvPr id="121" name="文本框 120"/>
            <p:cNvSpPr txBox="1"/>
            <p:nvPr/>
          </p:nvSpPr>
          <p:spPr>
            <a:xfrm>
              <a:off x="4837571" y="2820497"/>
              <a:ext cx="557311" cy="327721"/>
            </a:xfrm>
            <a:prstGeom prst="rect">
              <a:avLst/>
            </a:prstGeom>
            <a:noFill/>
          </p:spPr>
          <p:txBody>
            <a:bodyPr wrap="none" rtlCol="0">
              <a:spAutoFit/>
            </a:bodyPr>
            <a:lstStyle/>
            <a:p>
              <a:r>
                <a:rPr lang="en-US" altLang="zh-CN" sz="1000"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9:30</a:t>
              </a:r>
            </a:p>
          </p:txBody>
        </p:sp>
        <p:sp>
          <p:nvSpPr>
            <p:cNvPr id="122" name="文本框 121"/>
            <p:cNvSpPr txBox="1"/>
            <p:nvPr/>
          </p:nvSpPr>
          <p:spPr>
            <a:xfrm>
              <a:off x="5921350" y="2822992"/>
              <a:ext cx="557311" cy="327721"/>
            </a:xfrm>
            <a:prstGeom prst="rect">
              <a:avLst/>
            </a:prstGeom>
            <a:noFill/>
          </p:spPr>
          <p:txBody>
            <a:bodyPr wrap="none" rtlCol="0">
              <a:spAutoFit/>
            </a:bodyPr>
            <a:lstStyle/>
            <a:p>
              <a:r>
                <a:rPr lang="en-US" altLang="zh-CN" sz="1000" b="1" dirty="0">
                  <a:solidFill>
                    <a:schemeClr val="bg1"/>
                  </a:solidFill>
                  <a:latin typeface="Segoe UI" panose="020B0502040204020203" pitchFamily="34" charset="0"/>
                  <a:ea typeface="微软雅黑" panose="020B0503020204020204" pitchFamily="34" charset="-122"/>
                  <a:sym typeface="Segoe UI" panose="020B0502040204020203" pitchFamily="34" charset="0"/>
                </a:rPr>
                <a:t>9:30</a:t>
              </a:r>
            </a:p>
          </p:txBody>
        </p:sp>
      </p:grpSp>
      <p:sp>
        <p:nvSpPr>
          <p:cNvPr id="123" name="矩形 122"/>
          <p:cNvSpPr/>
          <p:nvPr/>
        </p:nvSpPr>
        <p:spPr>
          <a:xfrm>
            <a:off x="574040" y="5748655"/>
            <a:ext cx="2293620" cy="646331"/>
          </a:xfrm>
          <a:prstGeom prst="rect">
            <a:avLst/>
          </a:prstGeom>
        </p:spPr>
        <p:txBody>
          <a:bodyPr wrap="square">
            <a:spAutoFit/>
          </a:bodyPr>
          <a:lstStyle/>
          <a:p>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Synchronous playback locates alarm channel when you wonder where events happen.</a:t>
            </a:r>
          </a:p>
        </p:txBody>
      </p:sp>
      <p:pic>
        <p:nvPicPr>
          <p:cNvPr id="124" name="图片 123"/>
          <p:cNvPicPr>
            <a:picLocks noChangeAspect="1"/>
          </p:cNvPicPr>
          <p:nvPr/>
        </p:nvPicPr>
        <p:blipFill>
          <a:blip r:embed="rId5" cstate="print">
            <a:extLst>
              <a:ext uri="{28A0092B-C50C-407E-A947-70E740481C1C}">
                <a14:useLocalDpi xmlns:a14="http://schemas.microsoft.com/office/drawing/2010/main" val="0"/>
              </a:ext>
            </a:extLst>
          </a:blip>
          <a:srcRect b="1294"/>
          <a:stretch>
            <a:fillRect/>
          </a:stretch>
        </p:blipFill>
        <p:spPr>
          <a:xfrm>
            <a:off x="7193915" y="1583055"/>
            <a:ext cx="3601720" cy="2179955"/>
          </a:xfrm>
          <a:prstGeom prst="rect">
            <a:avLst/>
          </a:prstGeom>
        </p:spPr>
      </p:pic>
      <p:sp>
        <p:nvSpPr>
          <p:cNvPr id="125" name="矩形 124"/>
          <p:cNvSpPr/>
          <p:nvPr/>
        </p:nvSpPr>
        <p:spPr>
          <a:xfrm>
            <a:off x="6683375" y="3927502"/>
            <a:ext cx="2912913" cy="492443"/>
          </a:xfrm>
          <a:prstGeom prst="rect">
            <a:avLst/>
          </a:prstGeom>
        </p:spPr>
        <p:txBody>
          <a:bodyPr wrap="none">
            <a:spAutoFit/>
          </a:bodyPr>
          <a:lstStyle/>
          <a:p>
            <a:pPr algn="l"/>
            <a:r>
              <a:rPr lang="en-US" altLang="zh-CN" sz="14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Retrieve by event tags</a:t>
            </a:r>
          </a:p>
          <a:p>
            <a:pPr algn="l"/>
            <a:r>
              <a:rPr lang="en-US" altLang="zh-CN" sz="1200" dirty="0">
                <a:solidFill>
                  <a:schemeClr val="tx1">
                    <a:lumMod val="65000"/>
                    <a:lumOff val="35000"/>
                  </a:schemeClr>
                </a:solidFill>
                <a:ea typeface="微软雅黑" panose="020B0503020204020204" pitchFamily="34" charset="-122"/>
                <a:sym typeface="Segoe UI" panose="020B0502040204020203" pitchFamily="34" charset="0"/>
              </a:rPr>
              <a:t>Faster in every disassembled retrieval range</a:t>
            </a:r>
            <a:endParaRPr lang="en-US" altLang="zh-CN" sz="1200" b="1" dirty="0">
              <a:solidFill>
                <a:schemeClr val="tx1">
                  <a:lumMod val="65000"/>
                  <a:lumOff val="35000"/>
                </a:schemeClr>
              </a:solidFill>
              <a:ea typeface="微软雅黑" panose="020B0503020204020204" pitchFamily="34" charset="-122"/>
              <a:sym typeface="Segoe UI" panose="020B0502040204020203" pitchFamily="34" charset="0"/>
            </a:endParaRPr>
          </a:p>
        </p:txBody>
      </p:sp>
      <p:grpSp>
        <p:nvGrpSpPr>
          <p:cNvPr id="126" name="组合 125"/>
          <p:cNvGrpSpPr/>
          <p:nvPr/>
        </p:nvGrpSpPr>
        <p:grpSpPr>
          <a:xfrm>
            <a:off x="6211570" y="4444401"/>
            <a:ext cx="1058545" cy="1010920"/>
            <a:chOff x="7029" y="7617"/>
            <a:chExt cx="1667" cy="1592"/>
          </a:xfrm>
        </p:grpSpPr>
        <p:sp>
          <p:nvSpPr>
            <p:cNvPr id="127" name="矩形 126"/>
            <p:cNvSpPr/>
            <p:nvPr/>
          </p:nvSpPr>
          <p:spPr>
            <a:xfrm>
              <a:off x="7029" y="8579"/>
              <a:ext cx="1667" cy="630"/>
            </a:xfrm>
            <a:prstGeom prst="rect">
              <a:avLst/>
            </a:prstGeom>
          </p:spPr>
          <p:txBody>
            <a:bodyPr wrap="square">
              <a:spAutoFit/>
            </a:bodyPr>
            <a:lstStyle/>
            <a:p>
              <a:pPr algn="ct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Audio Detection</a:t>
              </a:r>
            </a:p>
          </p:txBody>
        </p:sp>
        <p:pic>
          <p:nvPicPr>
            <p:cNvPr id="128" name="图片 1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8" y="7741"/>
              <a:ext cx="689" cy="674"/>
            </a:xfrm>
            <a:prstGeom prst="rect">
              <a:avLst/>
            </a:prstGeom>
          </p:spPr>
        </p:pic>
        <p:grpSp>
          <p:nvGrpSpPr>
            <p:cNvPr id="129" name="组合 128"/>
            <p:cNvGrpSpPr/>
            <p:nvPr/>
          </p:nvGrpSpPr>
          <p:grpSpPr>
            <a:xfrm>
              <a:off x="7407" y="7617"/>
              <a:ext cx="921" cy="921"/>
              <a:chOff x="11436" y="6452"/>
              <a:chExt cx="2326" cy="2326"/>
            </a:xfrm>
          </p:grpSpPr>
          <p:sp>
            <p:nvSpPr>
              <p:cNvPr id="130" name="弧形 129"/>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31" name="弧形 130"/>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32" name="组合 131"/>
              <p:cNvGrpSpPr/>
              <p:nvPr/>
            </p:nvGrpSpPr>
            <p:grpSpPr>
              <a:xfrm>
                <a:off x="11436" y="6452"/>
                <a:ext cx="2327" cy="2327"/>
                <a:chOff x="7629970" y="4277061"/>
                <a:chExt cx="1477958" cy="1477958"/>
              </a:xfrm>
            </p:grpSpPr>
            <p:sp>
              <p:nvSpPr>
                <p:cNvPr id="133" name="弧形 132"/>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34" name="弧形 133"/>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35" name="组合 134"/>
          <p:cNvGrpSpPr/>
          <p:nvPr/>
        </p:nvGrpSpPr>
        <p:grpSpPr>
          <a:xfrm>
            <a:off x="7127875" y="4444401"/>
            <a:ext cx="966470" cy="1002030"/>
            <a:chOff x="9018" y="7628"/>
            <a:chExt cx="1522" cy="1578"/>
          </a:xfrm>
        </p:grpSpPr>
        <p:sp>
          <p:nvSpPr>
            <p:cNvPr id="136" name="矩形 135"/>
            <p:cNvSpPr/>
            <p:nvPr/>
          </p:nvSpPr>
          <p:spPr>
            <a:xfrm>
              <a:off x="9018" y="8576"/>
              <a:ext cx="1522"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Face</a:t>
              </a:r>
            </a:p>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Detection</a:t>
              </a:r>
            </a:p>
          </p:txBody>
        </p:sp>
        <p:pic>
          <p:nvPicPr>
            <p:cNvPr id="137" name="图片 1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07" y="7749"/>
              <a:ext cx="584" cy="584"/>
            </a:xfrm>
            <a:prstGeom prst="rect">
              <a:avLst/>
            </a:prstGeom>
          </p:spPr>
        </p:pic>
        <p:grpSp>
          <p:nvGrpSpPr>
            <p:cNvPr id="138" name="组合 137"/>
            <p:cNvGrpSpPr/>
            <p:nvPr/>
          </p:nvGrpSpPr>
          <p:grpSpPr>
            <a:xfrm>
              <a:off x="9349" y="7628"/>
              <a:ext cx="921" cy="921"/>
              <a:chOff x="11436" y="6452"/>
              <a:chExt cx="2326" cy="2326"/>
            </a:xfrm>
          </p:grpSpPr>
          <p:sp>
            <p:nvSpPr>
              <p:cNvPr id="139" name="弧形 138"/>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40" name="弧形 139"/>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41" name="组合 140"/>
              <p:cNvGrpSpPr/>
              <p:nvPr/>
            </p:nvGrpSpPr>
            <p:grpSpPr>
              <a:xfrm>
                <a:off x="11436" y="6452"/>
                <a:ext cx="2327" cy="2327"/>
                <a:chOff x="7629970" y="4277061"/>
                <a:chExt cx="1477958" cy="1477958"/>
              </a:xfrm>
            </p:grpSpPr>
            <p:sp>
              <p:nvSpPr>
                <p:cNvPr id="142" name="弧形 141"/>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43" name="弧形 142"/>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44" name="组合 143"/>
          <p:cNvGrpSpPr/>
          <p:nvPr/>
        </p:nvGrpSpPr>
        <p:grpSpPr>
          <a:xfrm>
            <a:off x="8007350" y="4444401"/>
            <a:ext cx="951865" cy="861060"/>
            <a:chOff x="10283" y="7581"/>
            <a:chExt cx="1499" cy="1356"/>
          </a:xfrm>
        </p:grpSpPr>
        <p:sp>
          <p:nvSpPr>
            <p:cNvPr id="145" name="矩形 144"/>
            <p:cNvSpPr/>
            <p:nvPr/>
          </p:nvSpPr>
          <p:spPr>
            <a:xfrm>
              <a:off x="10283" y="8549"/>
              <a:ext cx="1499" cy="388"/>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Leave Area</a:t>
              </a:r>
            </a:p>
          </p:txBody>
        </p:sp>
        <p:pic>
          <p:nvPicPr>
            <p:cNvPr id="146" name="图片 1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99" y="7773"/>
              <a:ext cx="667" cy="588"/>
            </a:xfrm>
            <a:prstGeom prst="rect">
              <a:avLst/>
            </a:prstGeom>
          </p:spPr>
        </p:pic>
        <p:grpSp>
          <p:nvGrpSpPr>
            <p:cNvPr id="147" name="组合 146"/>
            <p:cNvGrpSpPr/>
            <p:nvPr/>
          </p:nvGrpSpPr>
          <p:grpSpPr>
            <a:xfrm>
              <a:off x="10571" y="7581"/>
              <a:ext cx="921" cy="921"/>
              <a:chOff x="11436" y="6452"/>
              <a:chExt cx="2326" cy="2326"/>
            </a:xfrm>
          </p:grpSpPr>
          <p:sp>
            <p:nvSpPr>
              <p:cNvPr id="148" name="弧形 147"/>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49" name="弧形 148"/>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50" name="组合 149"/>
              <p:cNvGrpSpPr/>
              <p:nvPr/>
            </p:nvGrpSpPr>
            <p:grpSpPr>
              <a:xfrm>
                <a:off x="11436" y="6452"/>
                <a:ext cx="2327" cy="2327"/>
                <a:chOff x="7629970" y="4277061"/>
                <a:chExt cx="1477958" cy="1477958"/>
              </a:xfrm>
            </p:grpSpPr>
            <p:sp>
              <p:nvSpPr>
                <p:cNvPr id="151" name="弧形 150"/>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52" name="弧形 151"/>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53" name="组合 152"/>
          <p:cNvGrpSpPr/>
          <p:nvPr/>
        </p:nvGrpSpPr>
        <p:grpSpPr>
          <a:xfrm>
            <a:off x="8860155" y="4441226"/>
            <a:ext cx="902970" cy="861695"/>
            <a:chOff x="11907" y="7534"/>
            <a:chExt cx="1422" cy="1357"/>
          </a:xfrm>
        </p:grpSpPr>
        <p:sp>
          <p:nvSpPr>
            <p:cNvPr id="154" name="矩形 153"/>
            <p:cNvSpPr/>
            <p:nvPr/>
          </p:nvSpPr>
          <p:spPr>
            <a:xfrm>
              <a:off x="11907" y="8503"/>
              <a:ext cx="1422" cy="388"/>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Enter Area</a:t>
              </a:r>
            </a:p>
          </p:txBody>
        </p:sp>
        <p:grpSp>
          <p:nvGrpSpPr>
            <p:cNvPr id="155" name="组合 154"/>
            <p:cNvGrpSpPr/>
            <p:nvPr/>
          </p:nvGrpSpPr>
          <p:grpSpPr>
            <a:xfrm>
              <a:off x="12325" y="7710"/>
              <a:ext cx="657" cy="548"/>
              <a:chOff x="8941494" y="4139152"/>
              <a:chExt cx="603682" cy="549001"/>
            </a:xfrm>
          </p:grpSpPr>
          <p:pic>
            <p:nvPicPr>
              <p:cNvPr id="162" name="图片 16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6175" y="4139152"/>
                <a:ext cx="549001" cy="549001"/>
              </a:xfrm>
              <a:prstGeom prst="rect">
                <a:avLst/>
              </a:prstGeom>
            </p:spPr>
          </p:pic>
          <p:sp>
            <p:nvSpPr>
              <p:cNvPr id="163" name="one-man-walking_76905"/>
              <p:cNvSpPr>
                <a:spLocks noChangeAspect="1"/>
              </p:cNvSpPr>
              <p:nvPr/>
            </p:nvSpPr>
            <p:spPr bwMode="auto">
              <a:xfrm>
                <a:off x="8941494" y="4331850"/>
                <a:ext cx="148477" cy="286139"/>
              </a:xfrm>
              <a:custGeom>
                <a:avLst/>
                <a:gdLst>
                  <a:gd name="connsiteX0" fmla="*/ 91760 w 314856"/>
                  <a:gd name="connsiteY0" fmla="*/ 154225 h 602546"/>
                  <a:gd name="connsiteX1" fmla="*/ 185968 w 314856"/>
                  <a:gd name="connsiteY1" fmla="*/ 154225 h 602546"/>
                  <a:gd name="connsiteX2" fmla="*/ 205096 w 314856"/>
                  <a:gd name="connsiteY2" fmla="*/ 169981 h 602546"/>
                  <a:gd name="connsiteX3" fmla="*/ 224703 w 314856"/>
                  <a:gd name="connsiteY3" fmla="*/ 246849 h 602546"/>
                  <a:gd name="connsiteX4" fmla="*/ 235702 w 314856"/>
                  <a:gd name="connsiteY4" fmla="*/ 262128 h 602546"/>
                  <a:gd name="connsiteX5" fmla="*/ 305999 w 314856"/>
                  <a:gd name="connsiteY5" fmla="*/ 306530 h 602546"/>
                  <a:gd name="connsiteX6" fmla="*/ 312216 w 314856"/>
                  <a:gd name="connsiteY6" fmla="*/ 333267 h 602546"/>
                  <a:gd name="connsiteX7" fmla="*/ 306956 w 314856"/>
                  <a:gd name="connsiteY7" fmla="*/ 341383 h 602546"/>
                  <a:gd name="connsiteX8" fmla="*/ 290218 w 314856"/>
                  <a:gd name="connsiteY8" fmla="*/ 350932 h 602546"/>
                  <a:gd name="connsiteX9" fmla="*/ 280654 w 314856"/>
                  <a:gd name="connsiteY9" fmla="*/ 348068 h 602546"/>
                  <a:gd name="connsiteX10" fmla="*/ 205096 w 314856"/>
                  <a:gd name="connsiteY10" fmla="*/ 304620 h 602546"/>
                  <a:gd name="connsiteX11" fmla="*/ 205096 w 314856"/>
                  <a:gd name="connsiteY11" fmla="*/ 368120 h 602546"/>
                  <a:gd name="connsiteX12" fmla="*/ 204618 w 314856"/>
                  <a:gd name="connsiteY12" fmla="*/ 372417 h 602546"/>
                  <a:gd name="connsiteX13" fmla="*/ 212748 w 314856"/>
                  <a:gd name="connsiteY13" fmla="*/ 430666 h 602546"/>
                  <a:gd name="connsiteX14" fmla="*/ 216095 w 314856"/>
                  <a:gd name="connsiteY14" fmla="*/ 464087 h 602546"/>
                  <a:gd name="connsiteX15" fmla="*/ 221834 w 314856"/>
                  <a:gd name="connsiteY15" fmla="*/ 574377 h 602546"/>
                  <a:gd name="connsiteX16" fmla="*/ 200792 w 314856"/>
                  <a:gd name="connsiteY16" fmla="*/ 599681 h 602546"/>
                  <a:gd name="connsiteX17" fmla="*/ 180229 w 314856"/>
                  <a:gd name="connsiteY17" fmla="*/ 602546 h 602546"/>
                  <a:gd name="connsiteX18" fmla="*/ 176882 w 314856"/>
                  <a:gd name="connsiteY18" fmla="*/ 602546 h 602546"/>
                  <a:gd name="connsiteX19" fmla="*/ 156318 w 314856"/>
                  <a:gd name="connsiteY19" fmla="*/ 582016 h 602546"/>
                  <a:gd name="connsiteX20" fmla="*/ 153449 w 314856"/>
                  <a:gd name="connsiteY20" fmla="*/ 472681 h 602546"/>
                  <a:gd name="connsiteX21" fmla="*/ 150102 w 314856"/>
                  <a:gd name="connsiteY21" fmla="*/ 441170 h 602546"/>
                  <a:gd name="connsiteX22" fmla="*/ 139103 w 314856"/>
                  <a:gd name="connsiteY22" fmla="*/ 387218 h 602546"/>
                  <a:gd name="connsiteX23" fmla="*/ 134321 w 314856"/>
                  <a:gd name="connsiteY23" fmla="*/ 387218 h 602546"/>
                  <a:gd name="connsiteX24" fmla="*/ 75022 w 314856"/>
                  <a:gd name="connsiteY24" fmla="*/ 572467 h 602546"/>
                  <a:gd name="connsiteX25" fmla="*/ 43460 w 314856"/>
                  <a:gd name="connsiteY25" fmla="*/ 595384 h 602546"/>
                  <a:gd name="connsiteX26" fmla="*/ 34852 w 314856"/>
                  <a:gd name="connsiteY26" fmla="*/ 594429 h 602546"/>
                  <a:gd name="connsiteX27" fmla="*/ 31026 w 314856"/>
                  <a:gd name="connsiteY27" fmla="*/ 592997 h 602546"/>
                  <a:gd name="connsiteX28" fmla="*/ 11898 w 314856"/>
                  <a:gd name="connsiteY28" fmla="*/ 578196 h 602546"/>
                  <a:gd name="connsiteX29" fmla="*/ 9507 w 314856"/>
                  <a:gd name="connsiteY29" fmla="*/ 554324 h 602546"/>
                  <a:gd name="connsiteX30" fmla="*/ 72153 w 314856"/>
                  <a:gd name="connsiteY30" fmla="*/ 359049 h 602546"/>
                  <a:gd name="connsiteX31" fmla="*/ 72631 w 314856"/>
                  <a:gd name="connsiteY31" fmla="*/ 358094 h 602546"/>
                  <a:gd name="connsiteX32" fmla="*/ 72631 w 314856"/>
                  <a:gd name="connsiteY32" fmla="*/ 232049 h 602546"/>
                  <a:gd name="connsiteX33" fmla="*/ 60197 w 314856"/>
                  <a:gd name="connsiteY33" fmla="*/ 241120 h 602546"/>
                  <a:gd name="connsiteX34" fmla="*/ 54459 w 314856"/>
                  <a:gd name="connsiteY34" fmla="*/ 254488 h 602546"/>
                  <a:gd name="connsiteX35" fmla="*/ 68806 w 314856"/>
                  <a:gd name="connsiteY35" fmla="*/ 340429 h 602546"/>
                  <a:gd name="connsiteX36" fmla="*/ 65458 w 314856"/>
                  <a:gd name="connsiteY36" fmla="*/ 354275 h 602546"/>
                  <a:gd name="connsiteX37" fmla="*/ 52546 w 314856"/>
                  <a:gd name="connsiteY37" fmla="*/ 360959 h 602546"/>
                  <a:gd name="connsiteX38" fmla="*/ 42025 w 314856"/>
                  <a:gd name="connsiteY38" fmla="*/ 361436 h 602546"/>
                  <a:gd name="connsiteX39" fmla="*/ 20984 w 314856"/>
                  <a:gd name="connsiteY39" fmla="*/ 344248 h 602546"/>
                  <a:gd name="connsiteX40" fmla="*/ 421 w 314856"/>
                  <a:gd name="connsiteY40" fmla="*/ 233481 h 602546"/>
                  <a:gd name="connsiteX41" fmla="*/ 10941 w 314856"/>
                  <a:gd name="connsiteY41" fmla="*/ 207221 h 602546"/>
                  <a:gd name="connsiteX42" fmla="*/ 78370 w 314856"/>
                  <a:gd name="connsiteY42" fmla="*/ 158999 h 602546"/>
                  <a:gd name="connsiteX43" fmla="*/ 80283 w 314856"/>
                  <a:gd name="connsiteY43" fmla="*/ 158045 h 602546"/>
                  <a:gd name="connsiteX44" fmla="*/ 91760 w 314856"/>
                  <a:gd name="connsiteY44" fmla="*/ 154225 h 602546"/>
                  <a:gd name="connsiteX45" fmla="*/ 132621 w 314856"/>
                  <a:gd name="connsiteY45" fmla="*/ 0 h 602546"/>
                  <a:gd name="connsiteX46" fmla="*/ 201712 w 314856"/>
                  <a:gd name="connsiteY46" fmla="*/ 69014 h 602546"/>
                  <a:gd name="connsiteX47" fmla="*/ 132621 w 314856"/>
                  <a:gd name="connsiteY47" fmla="*/ 138028 h 602546"/>
                  <a:gd name="connsiteX48" fmla="*/ 63530 w 314856"/>
                  <a:gd name="connsiteY48" fmla="*/ 69014 h 602546"/>
                  <a:gd name="connsiteX49" fmla="*/ 132621 w 314856"/>
                  <a:gd name="connsiteY49" fmla="*/ 0 h 60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4856" h="602546">
                    <a:moveTo>
                      <a:pt x="91760" y="154225"/>
                    </a:moveTo>
                    <a:lnTo>
                      <a:pt x="185968" y="154225"/>
                    </a:lnTo>
                    <a:cubicBezTo>
                      <a:pt x="195532" y="154225"/>
                      <a:pt x="203183" y="160909"/>
                      <a:pt x="205096" y="169981"/>
                    </a:cubicBezTo>
                    <a:lnTo>
                      <a:pt x="224703" y="246849"/>
                    </a:lnTo>
                    <a:cubicBezTo>
                      <a:pt x="225659" y="252101"/>
                      <a:pt x="230920" y="259263"/>
                      <a:pt x="235702" y="262128"/>
                    </a:cubicBezTo>
                    <a:lnTo>
                      <a:pt x="305999" y="306530"/>
                    </a:lnTo>
                    <a:cubicBezTo>
                      <a:pt x="314607" y="312259"/>
                      <a:pt x="317476" y="324195"/>
                      <a:pt x="312216" y="333267"/>
                    </a:cubicBezTo>
                    <a:lnTo>
                      <a:pt x="306956" y="341383"/>
                    </a:lnTo>
                    <a:cubicBezTo>
                      <a:pt x="303608" y="347113"/>
                      <a:pt x="297391" y="350932"/>
                      <a:pt x="290218" y="350932"/>
                    </a:cubicBezTo>
                    <a:cubicBezTo>
                      <a:pt x="286871" y="350932"/>
                      <a:pt x="283523" y="349978"/>
                      <a:pt x="280654" y="348068"/>
                    </a:cubicBezTo>
                    <a:lnTo>
                      <a:pt x="205096" y="304620"/>
                    </a:lnTo>
                    <a:lnTo>
                      <a:pt x="205096" y="368120"/>
                    </a:lnTo>
                    <a:cubicBezTo>
                      <a:pt x="205096" y="369553"/>
                      <a:pt x="205096" y="370985"/>
                      <a:pt x="204618" y="372417"/>
                    </a:cubicBezTo>
                    <a:lnTo>
                      <a:pt x="212748" y="430666"/>
                    </a:lnTo>
                    <a:cubicBezTo>
                      <a:pt x="214182" y="440215"/>
                      <a:pt x="215617" y="455015"/>
                      <a:pt x="216095" y="464087"/>
                    </a:cubicBezTo>
                    <a:lnTo>
                      <a:pt x="221834" y="574377"/>
                    </a:lnTo>
                    <a:cubicBezTo>
                      <a:pt x="222312" y="586790"/>
                      <a:pt x="212748" y="597772"/>
                      <a:pt x="200792" y="599681"/>
                    </a:cubicBezTo>
                    <a:lnTo>
                      <a:pt x="180229" y="602546"/>
                    </a:lnTo>
                    <a:cubicBezTo>
                      <a:pt x="179273" y="602546"/>
                      <a:pt x="177838" y="602546"/>
                      <a:pt x="176882" y="602546"/>
                    </a:cubicBezTo>
                    <a:cubicBezTo>
                      <a:pt x="165405" y="602546"/>
                      <a:pt x="156318" y="593952"/>
                      <a:pt x="156318" y="582016"/>
                    </a:cubicBezTo>
                    <a:lnTo>
                      <a:pt x="153449" y="472681"/>
                    </a:lnTo>
                    <a:cubicBezTo>
                      <a:pt x="153449" y="464087"/>
                      <a:pt x="152015" y="449286"/>
                      <a:pt x="150102" y="441170"/>
                    </a:cubicBezTo>
                    <a:lnTo>
                      <a:pt x="139103" y="387218"/>
                    </a:lnTo>
                    <a:lnTo>
                      <a:pt x="134321" y="387218"/>
                    </a:lnTo>
                    <a:lnTo>
                      <a:pt x="75022" y="572467"/>
                    </a:lnTo>
                    <a:cubicBezTo>
                      <a:pt x="70718" y="585835"/>
                      <a:pt x="57806" y="595384"/>
                      <a:pt x="43460" y="595384"/>
                    </a:cubicBezTo>
                    <a:cubicBezTo>
                      <a:pt x="40590" y="595384"/>
                      <a:pt x="37721" y="594907"/>
                      <a:pt x="34852" y="594429"/>
                    </a:cubicBezTo>
                    <a:lnTo>
                      <a:pt x="31026" y="592997"/>
                    </a:lnTo>
                    <a:cubicBezTo>
                      <a:pt x="22897" y="591087"/>
                      <a:pt x="15723" y="585835"/>
                      <a:pt x="11898" y="578196"/>
                    </a:cubicBezTo>
                    <a:cubicBezTo>
                      <a:pt x="7594" y="571035"/>
                      <a:pt x="7116" y="562441"/>
                      <a:pt x="9507" y="554324"/>
                    </a:cubicBezTo>
                    <a:lnTo>
                      <a:pt x="72153" y="359049"/>
                    </a:lnTo>
                    <a:cubicBezTo>
                      <a:pt x="72153" y="358572"/>
                      <a:pt x="72153" y="358572"/>
                      <a:pt x="72631" y="358094"/>
                    </a:cubicBezTo>
                    <a:lnTo>
                      <a:pt x="72631" y="232049"/>
                    </a:lnTo>
                    <a:lnTo>
                      <a:pt x="60197" y="241120"/>
                    </a:lnTo>
                    <a:cubicBezTo>
                      <a:pt x="56372" y="243507"/>
                      <a:pt x="53502" y="250191"/>
                      <a:pt x="54459" y="254488"/>
                    </a:cubicBezTo>
                    <a:lnTo>
                      <a:pt x="68806" y="340429"/>
                    </a:lnTo>
                    <a:cubicBezTo>
                      <a:pt x="69762" y="345203"/>
                      <a:pt x="68806" y="350455"/>
                      <a:pt x="65458" y="354275"/>
                    </a:cubicBezTo>
                    <a:cubicBezTo>
                      <a:pt x="62588" y="358094"/>
                      <a:pt x="57806" y="360481"/>
                      <a:pt x="52546" y="360959"/>
                    </a:cubicBezTo>
                    <a:lnTo>
                      <a:pt x="42025" y="361436"/>
                    </a:lnTo>
                    <a:cubicBezTo>
                      <a:pt x="31983" y="361436"/>
                      <a:pt x="22897" y="353797"/>
                      <a:pt x="20984" y="344248"/>
                    </a:cubicBezTo>
                    <a:lnTo>
                      <a:pt x="421" y="233481"/>
                    </a:lnTo>
                    <a:cubicBezTo>
                      <a:pt x="-1492" y="223932"/>
                      <a:pt x="3290" y="212473"/>
                      <a:pt x="10941" y="207221"/>
                    </a:cubicBezTo>
                    <a:lnTo>
                      <a:pt x="78370" y="158999"/>
                    </a:lnTo>
                    <a:cubicBezTo>
                      <a:pt x="78848" y="158999"/>
                      <a:pt x="79326" y="158522"/>
                      <a:pt x="80283" y="158045"/>
                    </a:cubicBezTo>
                    <a:cubicBezTo>
                      <a:pt x="83152" y="155657"/>
                      <a:pt x="87456" y="154225"/>
                      <a:pt x="91760" y="154225"/>
                    </a:cubicBezTo>
                    <a:close/>
                    <a:moveTo>
                      <a:pt x="132621" y="0"/>
                    </a:moveTo>
                    <a:cubicBezTo>
                      <a:pt x="170779" y="0"/>
                      <a:pt x="201712" y="30899"/>
                      <a:pt x="201712" y="69014"/>
                    </a:cubicBezTo>
                    <a:cubicBezTo>
                      <a:pt x="201712" y="107129"/>
                      <a:pt x="170779" y="138028"/>
                      <a:pt x="132621" y="138028"/>
                    </a:cubicBezTo>
                    <a:cubicBezTo>
                      <a:pt x="94463" y="138028"/>
                      <a:pt x="63530" y="107129"/>
                      <a:pt x="63530" y="69014"/>
                    </a:cubicBezTo>
                    <a:cubicBezTo>
                      <a:pt x="63530" y="30899"/>
                      <a:pt x="94463" y="0"/>
                      <a:pt x="132621" y="0"/>
                    </a:cubicBezTo>
                    <a:close/>
                  </a:path>
                </a:pathLst>
              </a:custGeom>
              <a:solidFill>
                <a:srgbClr val="00B0F0"/>
              </a:solidFill>
              <a:ln>
                <a:noFill/>
              </a:ln>
            </p:spPr>
            <p:txBody>
              <a:bodyPr/>
              <a:lstStyle/>
              <a:p>
                <a:endParaRPr lang="zh-CN" altLang="en-US" sz="240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grpSp>
          <p:nvGrpSpPr>
            <p:cNvPr id="156" name="组合 155"/>
            <p:cNvGrpSpPr/>
            <p:nvPr/>
          </p:nvGrpSpPr>
          <p:grpSpPr>
            <a:xfrm>
              <a:off x="12157" y="7534"/>
              <a:ext cx="921" cy="921"/>
              <a:chOff x="11436" y="6452"/>
              <a:chExt cx="2326" cy="2326"/>
            </a:xfrm>
          </p:grpSpPr>
          <p:sp>
            <p:nvSpPr>
              <p:cNvPr id="157" name="弧形 156"/>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58" name="弧形 157"/>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59" name="组合 158"/>
              <p:cNvGrpSpPr/>
              <p:nvPr/>
            </p:nvGrpSpPr>
            <p:grpSpPr>
              <a:xfrm>
                <a:off x="11436" y="6452"/>
                <a:ext cx="2327" cy="2327"/>
                <a:chOff x="7629970" y="4277061"/>
                <a:chExt cx="1477958" cy="1477958"/>
              </a:xfrm>
            </p:grpSpPr>
            <p:sp>
              <p:nvSpPr>
                <p:cNvPr id="160" name="弧形 159"/>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61" name="弧形 160"/>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64" name="组合 163"/>
          <p:cNvGrpSpPr/>
          <p:nvPr/>
        </p:nvGrpSpPr>
        <p:grpSpPr>
          <a:xfrm>
            <a:off x="9685655" y="4444401"/>
            <a:ext cx="1002665" cy="997585"/>
            <a:chOff x="13252" y="7523"/>
            <a:chExt cx="1579" cy="1571"/>
          </a:xfrm>
        </p:grpSpPr>
        <p:sp>
          <p:nvSpPr>
            <p:cNvPr id="165" name="矩形 164"/>
            <p:cNvSpPr/>
            <p:nvPr/>
          </p:nvSpPr>
          <p:spPr>
            <a:xfrm>
              <a:off x="13252" y="8464"/>
              <a:ext cx="1579"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Object Removed</a:t>
              </a:r>
            </a:p>
          </p:txBody>
        </p:sp>
        <p:pic>
          <p:nvPicPr>
            <p:cNvPr id="167" name="图片 1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621" y="7615"/>
              <a:ext cx="643" cy="643"/>
            </a:xfrm>
            <a:prstGeom prst="rect">
              <a:avLst/>
            </a:prstGeom>
          </p:spPr>
        </p:pic>
        <p:grpSp>
          <p:nvGrpSpPr>
            <p:cNvPr id="168" name="组合 167"/>
            <p:cNvGrpSpPr/>
            <p:nvPr/>
          </p:nvGrpSpPr>
          <p:grpSpPr>
            <a:xfrm>
              <a:off x="13510" y="7523"/>
              <a:ext cx="921" cy="921"/>
              <a:chOff x="11436" y="6452"/>
              <a:chExt cx="2326" cy="2326"/>
            </a:xfrm>
          </p:grpSpPr>
          <p:sp>
            <p:nvSpPr>
              <p:cNvPr id="169" name="弧形 168"/>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70" name="弧形 169"/>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71" name="组合 170"/>
              <p:cNvGrpSpPr/>
              <p:nvPr/>
            </p:nvGrpSpPr>
            <p:grpSpPr>
              <a:xfrm>
                <a:off x="11436" y="6452"/>
                <a:ext cx="2327" cy="2327"/>
                <a:chOff x="7629970" y="4277061"/>
                <a:chExt cx="1477958" cy="1477958"/>
              </a:xfrm>
            </p:grpSpPr>
            <p:sp>
              <p:nvSpPr>
                <p:cNvPr id="172" name="弧形 171"/>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73" name="弧形 172"/>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74" name="组合 173"/>
          <p:cNvGrpSpPr/>
          <p:nvPr/>
        </p:nvGrpSpPr>
        <p:grpSpPr>
          <a:xfrm>
            <a:off x="10440035" y="4444401"/>
            <a:ext cx="1141730" cy="988060"/>
            <a:chOff x="14426" y="7523"/>
            <a:chExt cx="1798" cy="1556"/>
          </a:xfrm>
        </p:grpSpPr>
        <p:sp>
          <p:nvSpPr>
            <p:cNvPr id="175" name="矩形 174"/>
            <p:cNvSpPr/>
            <p:nvPr/>
          </p:nvSpPr>
          <p:spPr>
            <a:xfrm>
              <a:off x="14426" y="8449"/>
              <a:ext cx="1798"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Scene Change </a:t>
              </a:r>
            </a:p>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Detection</a:t>
              </a:r>
            </a:p>
          </p:txBody>
        </p:sp>
        <p:pic>
          <p:nvPicPr>
            <p:cNvPr id="176" name="图片 17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048" y="7654"/>
              <a:ext cx="560" cy="628"/>
            </a:xfrm>
            <a:prstGeom prst="rect">
              <a:avLst/>
            </a:prstGeom>
          </p:spPr>
        </p:pic>
        <p:grpSp>
          <p:nvGrpSpPr>
            <p:cNvPr id="177" name="组合 176"/>
            <p:cNvGrpSpPr/>
            <p:nvPr/>
          </p:nvGrpSpPr>
          <p:grpSpPr>
            <a:xfrm>
              <a:off x="14864" y="7523"/>
              <a:ext cx="921" cy="921"/>
              <a:chOff x="11436" y="6452"/>
              <a:chExt cx="2326" cy="2326"/>
            </a:xfrm>
          </p:grpSpPr>
          <p:sp>
            <p:nvSpPr>
              <p:cNvPr id="178" name="弧形 177"/>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79" name="弧形 178"/>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80" name="组合 179"/>
              <p:cNvGrpSpPr/>
              <p:nvPr/>
            </p:nvGrpSpPr>
            <p:grpSpPr>
              <a:xfrm>
                <a:off x="11436" y="6452"/>
                <a:ext cx="2327" cy="2327"/>
                <a:chOff x="7629970" y="4277061"/>
                <a:chExt cx="1477958" cy="1477958"/>
              </a:xfrm>
            </p:grpSpPr>
            <p:sp>
              <p:nvSpPr>
                <p:cNvPr id="181" name="弧形 180"/>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82" name="弧形 181"/>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83" name="组合 182"/>
          <p:cNvGrpSpPr/>
          <p:nvPr/>
        </p:nvGrpSpPr>
        <p:grpSpPr>
          <a:xfrm>
            <a:off x="8285823" y="5488305"/>
            <a:ext cx="1187450" cy="1022350"/>
            <a:chOff x="15811" y="7523"/>
            <a:chExt cx="1870" cy="1610"/>
          </a:xfrm>
        </p:grpSpPr>
        <p:sp>
          <p:nvSpPr>
            <p:cNvPr id="184" name="矩形 183"/>
            <p:cNvSpPr/>
            <p:nvPr/>
          </p:nvSpPr>
          <p:spPr>
            <a:xfrm>
              <a:off x="15811" y="8503"/>
              <a:ext cx="1870"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Defocus Detection</a:t>
              </a:r>
            </a:p>
          </p:txBody>
        </p:sp>
        <p:pic>
          <p:nvPicPr>
            <p:cNvPr id="185" name="图片 18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393" y="7655"/>
              <a:ext cx="613" cy="613"/>
            </a:xfrm>
            <a:prstGeom prst="rect">
              <a:avLst/>
            </a:prstGeom>
          </p:spPr>
        </p:pic>
        <p:grpSp>
          <p:nvGrpSpPr>
            <p:cNvPr id="186" name="组合 185"/>
            <p:cNvGrpSpPr/>
            <p:nvPr/>
          </p:nvGrpSpPr>
          <p:grpSpPr>
            <a:xfrm>
              <a:off x="16238" y="7523"/>
              <a:ext cx="921" cy="921"/>
              <a:chOff x="11436" y="6452"/>
              <a:chExt cx="2326" cy="2326"/>
            </a:xfrm>
          </p:grpSpPr>
          <p:sp>
            <p:nvSpPr>
              <p:cNvPr id="187" name="弧形 186"/>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88" name="弧形 187"/>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89" name="组合 188"/>
              <p:cNvGrpSpPr/>
              <p:nvPr/>
            </p:nvGrpSpPr>
            <p:grpSpPr>
              <a:xfrm>
                <a:off x="11436" y="6452"/>
                <a:ext cx="2327" cy="2327"/>
                <a:chOff x="7629970" y="4277061"/>
                <a:chExt cx="1477958" cy="1477958"/>
              </a:xfrm>
            </p:grpSpPr>
            <p:sp>
              <p:nvSpPr>
                <p:cNvPr id="190" name="弧形 189"/>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91" name="弧形 190"/>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192" name="组合 191"/>
          <p:cNvGrpSpPr/>
          <p:nvPr/>
        </p:nvGrpSpPr>
        <p:grpSpPr>
          <a:xfrm>
            <a:off x="10205085" y="5517718"/>
            <a:ext cx="966470" cy="974725"/>
            <a:chOff x="17246" y="7523"/>
            <a:chExt cx="1522" cy="1535"/>
          </a:xfrm>
        </p:grpSpPr>
        <p:sp>
          <p:nvSpPr>
            <p:cNvPr id="193" name="矩形 192"/>
            <p:cNvSpPr/>
            <p:nvPr/>
          </p:nvSpPr>
          <p:spPr>
            <a:xfrm>
              <a:off x="17246" y="8428"/>
              <a:ext cx="1522"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Cross Line</a:t>
              </a:r>
            </a:p>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Detection</a:t>
              </a:r>
            </a:p>
          </p:txBody>
        </p:sp>
        <p:grpSp>
          <p:nvGrpSpPr>
            <p:cNvPr id="194" name="组合 193"/>
            <p:cNvGrpSpPr/>
            <p:nvPr/>
          </p:nvGrpSpPr>
          <p:grpSpPr>
            <a:xfrm>
              <a:off x="17759" y="7754"/>
              <a:ext cx="523" cy="527"/>
              <a:chOff x="2443066" y="3205695"/>
              <a:chExt cx="332284" cy="334803"/>
            </a:xfrm>
            <a:solidFill>
              <a:srgbClr val="00B0F0"/>
            </a:solidFill>
          </p:grpSpPr>
          <p:cxnSp>
            <p:nvCxnSpPr>
              <p:cNvPr id="201" name="直接连接符 200"/>
              <p:cNvCxnSpPr/>
              <p:nvPr/>
            </p:nvCxnSpPr>
            <p:spPr>
              <a:xfrm flipH="1">
                <a:off x="2627165" y="3205695"/>
                <a:ext cx="115892" cy="334803"/>
              </a:xfrm>
              <a:prstGeom prst="line">
                <a:avLst/>
              </a:prstGeom>
              <a:grpFill/>
              <a:ln>
                <a:solidFill>
                  <a:srgbClr val="00B0F0"/>
                </a:solidFill>
              </a:ln>
            </p:spPr>
            <p:style>
              <a:lnRef idx="1">
                <a:schemeClr val="accent1"/>
              </a:lnRef>
              <a:fillRef idx="0">
                <a:schemeClr val="accent1"/>
              </a:fillRef>
              <a:effectRef idx="0">
                <a:schemeClr val="accent1"/>
              </a:effectRef>
              <a:fontRef idx="minor">
                <a:schemeClr val="tx1"/>
              </a:fontRef>
            </p:style>
          </p:cxnSp>
          <p:sp>
            <p:nvSpPr>
              <p:cNvPr id="202" name="one-man-walking_76905"/>
              <p:cNvSpPr>
                <a:spLocks noChangeAspect="1"/>
              </p:cNvSpPr>
              <p:nvPr/>
            </p:nvSpPr>
            <p:spPr bwMode="auto">
              <a:xfrm>
                <a:off x="2443066" y="3226545"/>
                <a:ext cx="119212" cy="229950"/>
              </a:xfrm>
              <a:custGeom>
                <a:avLst/>
                <a:gdLst>
                  <a:gd name="connsiteX0" fmla="*/ 91760 w 314856"/>
                  <a:gd name="connsiteY0" fmla="*/ 154225 h 602546"/>
                  <a:gd name="connsiteX1" fmla="*/ 185968 w 314856"/>
                  <a:gd name="connsiteY1" fmla="*/ 154225 h 602546"/>
                  <a:gd name="connsiteX2" fmla="*/ 205096 w 314856"/>
                  <a:gd name="connsiteY2" fmla="*/ 169981 h 602546"/>
                  <a:gd name="connsiteX3" fmla="*/ 224703 w 314856"/>
                  <a:gd name="connsiteY3" fmla="*/ 246849 h 602546"/>
                  <a:gd name="connsiteX4" fmla="*/ 235702 w 314856"/>
                  <a:gd name="connsiteY4" fmla="*/ 262128 h 602546"/>
                  <a:gd name="connsiteX5" fmla="*/ 305999 w 314856"/>
                  <a:gd name="connsiteY5" fmla="*/ 306530 h 602546"/>
                  <a:gd name="connsiteX6" fmla="*/ 312216 w 314856"/>
                  <a:gd name="connsiteY6" fmla="*/ 333267 h 602546"/>
                  <a:gd name="connsiteX7" fmla="*/ 306956 w 314856"/>
                  <a:gd name="connsiteY7" fmla="*/ 341383 h 602546"/>
                  <a:gd name="connsiteX8" fmla="*/ 290218 w 314856"/>
                  <a:gd name="connsiteY8" fmla="*/ 350932 h 602546"/>
                  <a:gd name="connsiteX9" fmla="*/ 280654 w 314856"/>
                  <a:gd name="connsiteY9" fmla="*/ 348068 h 602546"/>
                  <a:gd name="connsiteX10" fmla="*/ 205096 w 314856"/>
                  <a:gd name="connsiteY10" fmla="*/ 304620 h 602546"/>
                  <a:gd name="connsiteX11" fmla="*/ 205096 w 314856"/>
                  <a:gd name="connsiteY11" fmla="*/ 368120 h 602546"/>
                  <a:gd name="connsiteX12" fmla="*/ 204618 w 314856"/>
                  <a:gd name="connsiteY12" fmla="*/ 372417 h 602546"/>
                  <a:gd name="connsiteX13" fmla="*/ 212748 w 314856"/>
                  <a:gd name="connsiteY13" fmla="*/ 430666 h 602546"/>
                  <a:gd name="connsiteX14" fmla="*/ 216095 w 314856"/>
                  <a:gd name="connsiteY14" fmla="*/ 464087 h 602546"/>
                  <a:gd name="connsiteX15" fmla="*/ 221834 w 314856"/>
                  <a:gd name="connsiteY15" fmla="*/ 574377 h 602546"/>
                  <a:gd name="connsiteX16" fmla="*/ 200792 w 314856"/>
                  <a:gd name="connsiteY16" fmla="*/ 599681 h 602546"/>
                  <a:gd name="connsiteX17" fmla="*/ 180229 w 314856"/>
                  <a:gd name="connsiteY17" fmla="*/ 602546 h 602546"/>
                  <a:gd name="connsiteX18" fmla="*/ 176882 w 314856"/>
                  <a:gd name="connsiteY18" fmla="*/ 602546 h 602546"/>
                  <a:gd name="connsiteX19" fmla="*/ 156318 w 314856"/>
                  <a:gd name="connsiteY19" fmla="*/ 582016 h 602546"/>
                  <a:gd name="connsiteX20" fmla="*/ 153449 w 314856"/>
                  <a:gd name="connsiteY20" fmla="*/ 472681 h 602546"/>
                  <a:gd name="connsiteX21" fmla="*/ 150102 w 314856"/>
                  <a:gd name="connsiteY21" fmla="*/ 441170 h 602546"/>
                  <a:gd name="connsiteX22" fmla="*/ 139103 w 314856"/>
                  <a:gd name="connsiteY22" fmla="*/ 387218 h 602546"/>
                  <a:gd name="connsiteX23" fmla="*/ 134321 w 314856"/>
                  <a:gd name="connsiteY23" fmla="*/ 387218 h 602546"/>
                  <a:gd name="connsiteX24" fmla="*/ 75022 w 314856"/>
                  <a:gd name="connsiteY24" fmla="*/ 572467 h 602546"/>
                  <a:gd name="connsiteX25" fmla="*/ 43460 w 314856"/>
                  <a:gd name="connsiteY25" fmla="*/ 595384 h 602546"/>
                  <a:gd name="connsiteX26" fmla="*/ 34852 w 314856"/>
                  <a:gd name="connsiteY26" fmla="*/ 594429 h 602546"/>
                  <a:gd name="connsiteX27" fmla="*/ 31026 w 314856"/>
                  <a:gd name="connsiteY27" fmla="*/ 592997 h 602546"/>
                  <a:gd name="connsiteX28" fmla="*/ 11898 w 314856"/>
                  <a:gd name="connsiteY28" fmla="*/ 578196 h 602546"/>
                  <a:gd name="connsiteX29" fmla="*/ 9507 w 314856"/>
                  <a:gd name="connsiteY29" fmla="*/ 554324 h 602546"/>
                  <a:gd name="connsiteX30" fmla="*/ 72153 w 314856"/>
                  <a:gd name="connsiteY30" fmla="*/ 359049 h 602546"/>
                  <a:gd name="connsiteX31" fmla="*/ 72631 w 314856"/>
                  <a:gd name="connsiteY31" fmla="*/ 358094 h 602546"/>
                  <a:gd name="connsiteX32" fmla="*/ 72631 w 314856"/>
                  <a:gd name="connsiteY32" fmla="*/ 232049 h 602546"/>
                  <a:gd name="connsiteX33" fmla="*/ 60197 w 314856"/>
                  <a:gd name="connsiteY33" fmla="*/ 241120 h 602546"/>
                  <a:gd name="connsiteX34" fmla="*/ 54459 w 314856"/>
                  <a:gd name="connsiteY34" fmla="*/ 254488 h 602546"/>
                  <a:gd name="connsiteX35" fmla="*/ 68806 w 314856"/>
                  <a:gd name="connsiteY35" fmla="*/ 340429 h 602546"/>
                  <a:gd name="connsiteX36" fmla="*/ 65458 w 314856"/>
                  <a:gd name="connsiteY36" fmla="*/ 354275 h 602546"/>
                  <a:gd name="connsiteX37" fmla="*/ 52546 w 314856"/>
                  <a:gd name="connsiteY37" fmla="*/ 360959 h 602546"/>
                  <a:gd name="connsiteX38" fmla="*/ 42025 w 314856"/>
                  <a:gd name="connsiteY38" fmla="*/ 361436 h 602546"/>
                  <a:gd name="connsiteX39" fmla="*/ 20984 w 314856"/>
                  <a:gd name="connsiteY39" fmla="*/ 344248 h 602546"/>
                  <a:gd name="connsiteX40" fmla="*/ 421 w 314856"/>
                  <a:gd name="connsiteY40" fmla="*/ 233481 h 602546"/>
                  <a:gd name="connsiteX41" fmla="*/ 10941 w 314856"/>
                  <a:gd name="connsiteY41" fmla="*/ 207221 h 602546"/>
                  <a:gd name="connsiteX42" fmla="*/ 78370 w 314856"/>
                  <a:gd name="connsiteY42" fmla="*/ 158999 h 602546"/>
                  <a:gd name="connsiteX43" fmla="*/ 80283 w 314856"/>
                  <a:gd name="connsiteY43" fmla="*/ 158045 h 602546"/>
                  <a:gd name="connsiteX44" fmla="*/ 91760 w 314856"/>
                  <a:gd name="connsiteY44" fmla="*/ 154225 h 602546"/>
                  <a:gd name="connsiteX45" fmla="*/ 132621 w 314856"/>
                  <a:gd name="connsiteY45" fmla="*/ 0 h 602546"/>
                  <a:gd name="connsiteX46" fmla="*/ 201712 w 314856"/>
                  <a:gd name="connsiteY46" fmla="*/ 69014 h 602546"/>
                  <a:gd name="connsiteX47" fmla="*/ 132621 w 314856"/>
                  <a:gd name="connsiteY47" fmla="*/ 138028 h 602546"/>
                  <a:gd name="connsiteX48" fmla="*/ 63530 w 314856"/>
                  <a:gd name="connsiteY48" fmla="*/ 69014 h 602546"/>
                  <a:gd name="connsiteX49" fmla="*/ 132621 w 314856"/>
                  <a:gd name="connsiteY49" fmla="*/ 0 h 60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4856" h="602546">
                    <a:moveTo>
                      <a:pt x="91760" y="154225"/>
                    </a:moveTo>
                    <a:lnTo>
                      <a:pt x="185968" y="154225"/>
                    </a:lnTo>
                    <a:cubicBezTo>
                      <a:pt x="195532" y="154225"/>
                      <a:pt x="203183" y="160909"/>
                      <a:pt x="205096" y="169981"/>
                    </a:cubicBezTo>
                    <a:lnTo>
                      <a:pt x="224703" y="246849"/>
                    </a:lnTo>
                    <a:cubicBezTo>
                      <a:pt x="225659" y="252101"/>
                      <a:pt x="230920" y="259263"/>
                      <a:pt x="235702" y="262128"/>
                    </a:cubicBezTo>
                    <a:lnTo>
                      <a:pt x="305999" y="306530"/>
                    </a:lnTo>
                    <a:cubicBezTo>
                      <a:pt x="314607" y="312259"/>
                      <a:pt x="317476" y="324195"/>
                      <a:pt x="312216" y="333267"/>
                    </a:cubicBezTo>
                    <a:lnTo>
                      <a:pt x="306956" y="341383"/>
                    </a:lnTo>
                    <a:cubicBezTo>
                      <a:pt x="303608" y="347113"/>
                      <a:pt x="297391" y="350932"/>
                      <a:pt x="290218" y="350932"/>
                    </a:cubicBezTo>
                    <a:cubicBezTo>
                      <a:pt x="286871" y="350932"/>
                      <a:pt x="283523" y="349978"/>
                      <a:pt x="280654" y="348068"/>
                    </a:cubicBezTo>
                    <a:lnTo>
                      <a:pt x="205096" y="304620"/>
                    </a:lnTo>
                    <a:lnTo>
                      <a:pt x="205096" y="368120"/>
                    </a:lnTo>
                    <a:cubicBezTo>
                      <a:pt x="205096" y="369553"/>
                      <a:pt x="205096" y="370985"/>
                      <a:pt x="204618" y="372417"/>
                    </a:cubicBezTo>
                    <a:lnTo>
                      <a:pt x="212748" y="430666"/>
                    </a:lnTo>
                    <a:cubicBezTo>
                      <a:pt x="214182" y="440215"/>
                      <a:pt x="215617" y="455015"/>
                      <a:pt x="216095" y="464087"/>
                    </a:cubicBezTo>
                    <a:lnTo>
                      <a:pt x="221834" y="574377"/>
                    </a:lnTo>
                    <a:cubicBezTo>
                      <a:pt x="222312" y="586790"/>
                      <a:pt x="212748" y="597772"/>
                      <a:pt x="200792" y="599681"/>
                    </a:cubicBezTo>
                    <a:lnTo>
                      <a:pt x="180229" y="602546"/>
                    </a:lnTo>
                    <a:cubicBezTo>
                      <a:pt x="179273" y="602546"/>
                      <a:pt x="177838" y="602546"/>
                      <a:pt x="176882" y="602546"/>
                    </a:cubicBezTo>
                    <a:cubicBezTo>
                      <a:pt x="165405" y="602546"/>
                      <a:pt x="156318" y="593952"/>
                      <a:pt x="156318" y="582016"/>
                    </a:cubicBezTo>
                    <a:lnTo>
                      <a:pt x="153449" y="472681"/>
                    </a:lnTo>
                    <a:cubicBezTo>
                      <a:pt x="153449" y="464087"/>
                      <a:pt x="152015" y="449286"/>
                      <a:pt x="150102" y="441170"/>
                    </a:cubicBezTo>
                    <a:lnTo>
                      <a:pt x="139103" y="387218"/>
                    </a:lnTo>
                    <a:lnTo>
                      <a:pt x="134321" y="387218"/>
                    </a:lnTo>
                    <a:lnTo>
                      <a:pt x="75022" y="572467"/>
                    </a:lnTo>
                    <a:cubicBezTo>
                      <a:pt x="70718" y="585835"/>
                      <a:pt x="57806" y="595384"/>
                      <a:pt x="43460" y="595384"/>
                    </a:cubicBezTo>
                    <a:cubicBezTo>
                      <a:pt x="40590" y="595384"/>
                      <a:pt x="37721" y="594907"/>
                      <a:pt x="34852" y="594429"/>
                    </a:cubicBezTo>
                    <a:lnTo>
                      <a:pt x="31026" y="592997"/>
                    </a:lnTo>
                    <a:cubicBezTo>
                      <a:pt x="22897" y="591087"/>
                      <a:pt x="15723" y="585835"/>
                      <a:pt x="11898" y="578196"/>
                    </a:cubicBezTo>
                    <a:cubicBezTo>
                      <a:pt x="7594" y="571035"/>
                      <a:pt x="7116" y="562441"/>
                      <a:pt x="9507" y="554324"/>
                    </a:cubicBezTo>
                    <a:lnTo>
                      <a:pt x="72153" y="359049"/>
                    </a:lnTo>
                    <a:cubicBezTo>
                      <a:pt x="72153" y="358572"/>
                      <a:pt x="72153" y="358572"/>
                      <a:pt x="72631" y="358094"/>
                    </a:cubicBezTo>
                    <a:lnTo>
                      <a:pt x="72631" y="232049"/>
                    </a:lnTo>
                    <a:lnTo>
                      <a:pt x="60197" y="241120"/>
                    </a:lnTo>
                    <a:cubicBezTo>
                      <a:pt x="56372" y="243507"/>
                      <a:pt x="53502" y="250191"/>
                      <a:pt x="54459" y="254488"/>
                    </a:cubicBezTo>
                    <a:lnTo>
                      <a:pt x="68806" y="340429"/>
                    </a:lnTo>
                    <a:cubicBezTo>
                      <a:pt x="69762" y="345203"/>
                      <a:pt x="68806" y="350455"/>
                      <a:pt x="65458" y="354275"/>
                    </a:cubicBezTo>
                    <a:cubicBezTo>
                      <a:pt x="62588" y="358094"/>
                      <a:pt x="57806" y="360481"/>
                      <a:pt x="52546" y="360959"/>
                    </a:cubicBezTo>
                    <a:lnTo>
                      <a:pt x="42025" y="361436"/>
                    </a:lnTo>
                    <a:cubicBezTo>
                      <a:pt x="31983" y="361436"/>
                      <a:pt x="22897" y="353797"/>
                      <a:pt x="20984" y="344248"/>
                    </a:cubicBezTo>
                    <a:lnTo>
                      <a:pt x="421" y="233481"/>
                    </a:lnTo>
                    <a:cubicBezTo>
                      <a:pt x="-1492" y="223932"/>
                      <a:pt x="3290" y="212473"/>
                      <a:pt x="10941" y="207221"/>
                    </a:cubicBezTo>
                    <a:lnTo>
                      <a:pt x="78370" y="158999"/>
                    </a:lnTo>
                    <a:cubicBezTo>
                      <a:pt x="78848" y="158999"/>
                      <a:pt x="79326" y="158522"/>
                      <a:pt x="80283" y="158045"/>
                    </a:cubicBezTo>
                    <a:cubicBezTo>
                      <a:pt x="83152" y="155657"/>
                      <a:pt x="87456" y="154225"/>
                      <a:pt x="91760" y="154225"/>
                    </a:cubicBezTo>
                    <a:close/>
                    <a:moveTo>
                      <a:pt x="132621" y="0"/>
                    </a:moveTo>
                    <a:cubicBezTo>
                      <a:pt x="170779" y="0"/>
                      <a:pt x="201712" y="30899"/>
                      <a:pt x="201712" y="69014"/>
                    </a:cubicBezTo>
                    <a:cubicBezTo>
                      <a:pt x="201712" y="107129"/>
                      <a:pt x="170779" y="138028"/>
                      <a:pt x="132621" y="138028"/>
                    </a:cubicBezTo>
                    <a:cubicBezTo>
                      <a:pt x="94463" y="138028"/>
                      <a:pt x="63530" y="107129"/>
                      <a:pt x="63530" y="69014"/>
                    </a:cubicBezTo>
                    <a:cubicBezTo>
                      <a:pt x="63530" y="30899"/>
                      <a:pt x="94463" y="0"/>
                      <a:pt x="132621" y="0"/>
                    </a:cubicBezTo>
                    <a:close/>
                  </a:path>
                </a:pathLst>
              </a:custGeom>
              <a:grpFill/>
              <a:ln>
                <a:solidFill>
                  <a:srgbClr val="00B0F0"/>
                </a:solidFill>
              </a:ln>
            </p:spPr>
            <p:txBody>
              <a:bodyPr/>
              <a:lstStyle/>
              <a:p>
                <a:endParaRPr lang="zh-CN" altLang="en-US" sz="240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203" name="直接箭头连接符 202"/>
              <p:cNvCxnSpPr/>
              <p:nvPr/>
            </p:nvCxnSpPr>
            <p:spPr>
              <a:xfrm>
                <a:off x="2604832" y="3361010"/>
                <a:ext cx="170518" cy="58016"/>
              </a:xfrm>
              <a:prstGeom prst="straightConnector1">
                <a:avLst/>
              </a:prstGeom>
              <a:grpFill/>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grpSp>
          <p:nvGrpSpPr>
            <p:cNvPr id="195" name="组合 194"/>
            <p:cNvGrpSpPr/>
            <p:nvPr/>
          </p:nvGrpSpPr>
          <p:grpSpPr>
            <a:xfrm>
              <a:off x="17547" y="7523"/>
              <a:ext cx="921" cy="921"/>
              <a:chOff x="11436" y="6452"/>
              <a:chExt cx="2326" cy="2326"/>
            </a:xfrm>
          </p:grpSpPr>
          <p:sp>
            <p:nvSpPr>
              <p:cNvPr id="196" name="弧形 195"/>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197" name="弧形 196"/>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198" name="组合 197"/>
              <p:cNvGrpSpPr/>
              <p:nvPr/>
            </p:nvGrpSpPr>
            <p:grpSpPr>
              <a:xfrm>
                <a:off x="11436" y="6452"/>
                <a:ext cx="2327" cy="2327"/>
                <a:chOff x="7629970" y="4277061"/>
                <a:chExt cx="1477958" cy="1477958"/>
              </a:xfrm>
            </p:grpSpPr>
            <p:sp>
              <p:nvSpPr>
                <p:cNvPr id="199" name="弧形 198"/>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00" name="弧形 199"/>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204" name="组合 203"/>
          <p:cNvGrpSpPr/>
          <p:nvPr/>
        </p:nvGrpSpPr>
        <p:grpSpPr>
          <a:xfrm>
            <a:off x="6618564" y="5503900"/>
            <a:ext cx="1104265" cy="1003935"/>
            <a:chOff x="6769" y="9089"/>
            <a:chExt cx="1739" cy="1581"/>
          </a:xfrm>
        </p:grpSpPr>
        <p:sp>
          <p:nvSpPr>
            <p:cNvPr id="205" name="矩形 204"/>
            <p:cNvSpPr/>
            <p:nvPr/>
          </p:nvSpPr>
          <p:spPr>
            <a:xfrm>
              <a:off x="6769" y="10040"/>
              <a:ext cx="1739"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Intrusion Detection</a:t>
              </a:r>
            </a:p>
          </p:txBody>
        </p:sp>
        <p:pic>
          <p:nvPicPr>
            <p:cNvPr id="206" name="图片 20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61" y="9265"/>
              <a:ext cx="755" cy="676"/>
            </a:xfrm>
            <a:prstGeom prst="rect">
              <a:avLst/>
            </a:prstGeom>
          </p:spPr>
        </p:pic>
        <p:grpSp>
          <p:nvGrpSpPr>
            <p:cNvPr id="207" name="组合 206"/>
            <p:cNvGrpSpPr/>
            <p:nvPr/>
          </p:nvGrpSpPr>
          <p:grpSpPr>
            <a:xfrm>
              <a:off x="7086" y="9089"/>
              <a:ext cx="921" cy="921"/>
              <a:chOff x="11436" y="6452"/>
              <a:chExt cx="2326" cy="2326"/>
            </a:xfrm>
          </p:grpSpPr>
          <p:sp>
            <p:nvSpPr>
              <p:cNvPr id="208" name="弧形 207"/>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09" name="弧形 208"/>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210" name="组合 209"/>
              <p:cNvGrpSpPr/>
              <p:nvPr/>
            </p:nvGrpSpPr>
            <p:grpSpPr>
              <a:xfrm>
                <a:off x="11436" y="6452"/>
                <a:ext cx="2327" cy="2327"/>
                <a:chOff x="7629970" y="4277061"/>
                <a:chExt cx="1477958" cy="1477958"/>
              </a:xfrm>
            </p:grpSpPr>
            <p:sp>
              <p:nvSpPr>
                <p:cNvPr id="211" name="弧形 210"/>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12" name="弧形 211"/>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222" name="组合 221"/>
          <p:cNvGrpSpPr/>
          <p:nvPr/>
        </p:nvGrpSpPr>
        <p:grpSpPr>
          <a:xfrm>
            <a:off x="9318125" y="5503899"/>
            <a:ext cx="899795" cy="1003935"/>
            <a:chOff x="9844" y="9089"/>
            <a:chExt cx="1417" cy="1581"/>
          </a:xfrm>
        </p:grpSpPr>
        <p:sp>
          <p:nvSpPr>
            <p:cNvPr id="223" name="矩形 222"/>
            <p:cNvSpPr/>
            <p:nvPr/>
          </p:nvSpPr>
          <p:spPr>
            <a:xfrm>
              <a:off x="9844" y="10040"/>
              <a:ext cx="1417"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Object </a:t>
              </a:r>
            </a:p>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Left Behind</a:t>
              </a:r>
            </a:p>
          </p:txBody>
        </p:sp>
        <p:pic>
          <p:nvPicPr>
            <p:cNvPr id="224" name="图片 22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141" y="9157"/>
              <a:ext cx="781" cy="781"/>
            </a:xfrm>
            <a:prstGeom prst="rect">
              <a:avLst/>
            </a:prstGeom>
          </p:spPr>
        </p:pic>
        <p:grpSp>
          <p:nvGrpSpPr>
            <p:cNvPr id="225" name="组合 224"/>
            <p:cNvGrpSpPr/>
            <p:nvPr/>
          </p:nvGrpSpPr>
          <p:grpSpPr>
            <a:xfrm>
              <a:off x="10091" y="9089"/>
              <a:ext cx="921" cy="921"/>
              <a:chOff x="11436" y="6452"/>
              <a:chExt cx="2326" cy="2326"/>
            </a:xfrm>
          </p:grpSpPr>
          <p:sp>
            <p:nvSpPr>
              <p:cNvPr id="226" name="弧形 225"/>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27" name="弧形 226"/>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228" name="组合 227"/>
              <p:cNvGrpSpPr/>
              <p:nvPr/>
            </p:nvGrpSpPr>
            <p:grpSpPr>
              <a:xfrm>
                <a:off x="11436" y="6452"/>
                <a:ext cx="2327" cy="2327"/>
                <a:chOff x="7629970" y="4277061"/>
                <a:chExt cx="1477958" cy="1477958"/>
              </a:xfrm>
            </p:grpSpPr>
            <p:sp>
              <p:nvSpPr>
                <p:cNvPr id="229" name="弧形 228"/>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30" name="弧形 229"/>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grpSp>
        <p:nvGrpSpPr>
          <p:cNvPr id="231" name="组合 230"/>
          <p:cNvGrpSpPr/>
          <p:nvPr/>
        </p:nvGrpSpPr>
        <p:grpSpPr>
          <a:xfrm>
            <a:off x="7556936" y="5488709"/>
            <a:ext cx="845185" cy="1020445"/>
            <a:chOff x="11348" y="9042"/>
            <a:chExt cx="1331" cy="1607"/>
          </a:xfrm>
        </p:grpSpPr>
        <p:sp>
          <p:nvSpPr>
            <p:cNvPr id="232" name="矩形 231"/>
            <p:cNvSpPr/>
            <p:nvPr/>
          </p:nvSpPr>
          <p:spPr>
            <a:xfrm>
              <a:off x="11348" y="10019"/>
              <a:ext cx="1331" cy="630"/>
            </a:xfrm>
            <a:prstGeom prst="rect">
              <a:avLst/>
            </a:prstGeom>
          </p:spPr>
          <p:txBody>
            <a:bodyPr wrap="square">
              <a:spAutoFit/>
            </a:bodyPr>
            <a:lstStyle/>
            <a:p>
              <a:pPr lvl="0" algn="ctr">
                <a:buClrTx/>
                <a:buSzTx/>
                <a:buFontTx/>
              </a:pPr>
              <a:r>
                <a:rPr lang="en-US" altLang="zh-CN" sz="10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Auto Tracking</a:t>
              </a:r>
            </a:p>
          </p:txBody>
        </p:sp>
        <p:pic>
          <p:nvPicPr>
            <p:cNvPr id="233" name="图片 23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650" y="9184"/>
              <a:ext cx="645" cy="564"/>
            </a:xfrm>
            <a:prstGeom prst="rect">
              <a:avLst/>
            </a:prstGeom>
          </p:spPr>
        </p:pic>
        <p:grpSp>
          <p:nvGrpSpPr>
            <p:cNvPr id="234" name="组合 233"/>
            <p:cNvGrpSpPr/>
            <p:nvPr/>
          </p:nvGrpSpPr>
          <p:grpSpPr>
            <a:xfrm>
              <a:off x="11511" y="9042"/>
              <a:ext cx="921" cy="921"/>
              <a:chOff x="11436" y="6452"/>
              <a:chExt cx="2326" cy="2326"/>
            </a:xfrm>
          </p:grpSpPr>
          <p:sp>
            <p:nvSpPr>
              <p:cNvPr id="235" name="弧形 234"/>
              <p:cNvSpPr/>
              <p:nvPr/>
            </p:nvSpPr>
            <p:spPr>
              <a:xfrm>
                <a:off x="11676" y="6692"/>
                <a:ext cx="1848" cy="1848"/>
              </a:xfrm>
              <a:prstGeom prst="arc">
                <a:avLst>
                  <a:gd name="adj1" fmla="val 17770247"/>
                  <a:gd name="adj2" fmla="val 6991032"/>
                </a:avLst>
              </a:prstGeom>
              <a:noFill/>
              <a:ln w="6350" cap="rnd" cmpd="sng" algn="ctr">
                <a:gradFill flip="none" rotWithShape="1">
                  <a:gsLst>
                    <a:gs pos="0">
                      <a:schemeClr val="bg1">
                        <a:lumMod val="75000"/>
                      </a:schemeClr>
                    </a:gs>
                    <a:gs pos="100000">
                      <a:schemeClr val="bg1">
                        <a:lumMod val="75000"/>
                        <a:alpha val="0"/>
                      </a:schemeClr>
                    </a:gs>
                  </a:gsLst>
                  <a:lin ang="16200000" scaled="1"/>
                  <a:tileRect/>
                </a:gradFill>
                <a:prstDash val="dash"/>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36" name="弧形 235"/>
              <p:cNvSpPr/>
              <p:nvPr/>
            </p:nvSpPr>
            <p:spPr>
              <a:xfrm rot="10800000" flipV="1">
                <a:off x="11557" y="6573"/>
                <a:ext cx="2087" cy="2087"/>
              </a:xfrm>
              <a:prstGeom prst="arc">
                <a:avLst>
                  <a:gd name="adj1" fmla="val 4896234"/>
                  <a:gd name="adj2" fmla="val 17679751"/>
                </a:avLst>
              </a:prstGeom>
              <a:noFill/>
              <a:ln w="12700" cap="rnd" cmpd="sng" algn="ctr">
                <a:gradFill flip="none" rotWithShape="1">
                  <a:gsLst>
                    <a:gs pos="100000">
                      <a:schemeClr val="accent1">
                        <a:alpha val="0"/>
                      </a:schemeClr>
                    </a:gs>
                    <a:gs pos="0">
                      <a:schemeClr val="accent1"/>
                    </a:gs>
                  </a:gsLst>
                  <a:lin ang="54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nvGrpSpPr>
              <p:cNvPr id="237" name="组合 236"/>
              <p:cNvGrpSpPr/>
              <p:nvPr/>
            </p:nvGrpSpPr>
            <p:grpSpPr>
              <a:xfrm>
                <a:off x="11436" y="6452"/>
                <a:ext cx="2327" cy="2327"/>
                <a:chOff x="7629970" y="4277061"/>
                <a:chExt cx="1477958" cy="1477958"/>
              </a:xfrm>
            </p:grpSpPr>
            <p:sp>
              <p:nvSpPr>
                <p:cNvPr id="238" name="弧形 237"/>
                <p:cNvSpPr/>
                <p:nvPr/>
              </p:nvSpPr>
              <p:spPr>
                <a:xfrm rot="162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sp>
              <p:nvSpPr>
                <p:cNvPr id="239" name="弧形 238"/>
                <p:cNvSpPr/>
                <p:nvPr/>
              </p:nvSpPr>
              <p:spPr>
                <a:xfrm rot="5400000">
                  <a:off x="7629970" y="4277061"/>
                  <a:ext cx="1477958" cy="1477958"/>
                </a:xfrm>
                <a:prstGeom prst="arc">
                  <a:avLst>
                    <a:gd name="adj1" fmla="val 16625933"/>
                    <a:gd name="adj2" fmla="val 2780625"/>
                  </a:avLst>
                </a:prstGeom>
                <a:noFill/>
                <a:ln w="38100" cap="rnd" cmpd="sng" algn="ctr">
                  <a:gradFill flip="none" rotWithShape="1">
                    <a:gsLst>
                      <a:gs pos="0">
                        <a:schemeClr val="accent1"/>
                      </a:gs>
                      <a:gs pos="92000">
                        <a:schemeClr val="accent1">
                          <a:alpha val="0"/>
                        </a:schemeClr>
                      </a:gs>
                    </a:gsLst>
                    <a:lin ang="16200000" scaled="1"/>
                    <a:tileRect/>
                  </a:gradFill>
                  <a:prstDash val="solid"/>
                  <a:miter lim="800000"/>
                </a:ln>
                <a:effectLst/>
              </p:spPr>
              <p:txBody>
                <a:bodyPr rot="0" spcFirstLastPara="0" vertOverflow="overflow" horzOverflow="overflow" vert="horz" wrap="square" lIns="118530" tIns="59265" rIns="118530" bIns="59265" numCol="1" spcCol="0" rtlCol="0" fromWordArt="0" anchor="ctr" anchorCtr="0" forceAA="0" compatLnSpc="1">
                  <a:noAutofit/>
                </a:bodyPr>
                <a:lstStyle/>
                <a:p>
                  <a:pPr marL="0" marR="0" lvl="0" indent="0" algn="ctr" defTabSz="592455"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Segoe UI" panose="020B0502040204020203" pitchFamily="34" charset="0"/>
                    <a:ea typeface="微软雅黑" panose="020B0503020204020204" pitchFamily="34" charset="-122"/>
                    <a:sym typeface="Segoe UI" panose="020B0502040204020203" pitchFamily="34" charset="0"/>
                  </a:endParaRPr>
                </a:p>
              </p:txBody>
            </p:sp>
          </p:grpSp>
        </p:grpSp>
      </p:grpSp>
      <p:sp>
        <p:nvSpPr>
          <p:cNvPr id="240" name="矩形 239"/>
          <p:cNvSpPr/>
          <p:nvPr/>
        </p:nvSpPr>
        <p:spPr>
          <a:xfrm>
            <a:off x="3251200" y="4401185"/>
            <a:ext cx="2635250" cy="253916"/>
          </a:xfrm>
          <a:prstGeom prst="rect">
            <a:avLst/>
          </a:prstGeom>
        </p:spPr>
        <p:txBody>
          <a:bodyPr wrap="square">
            <a:spAutoFit/>
          </a:bodyPr>
          <a:lstStyle/>
          <a:p>
            <a:pPr marL="171450" indent="-171450">
              <a:buFont typeface="Wingdings" panose="05000000000000000000" charset="0"/>
              <a:buChar char="Ø"/>
            </a:pPr>
            <a:r>
              <a:rPr lang="zh-CN" altLang="en-US" sz="1050" b="1"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The calendar</a:t>
            </a:r>
            <a:endParaRPr lang="zh-CN" altLang="en-US" sz="1050"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endParaRPr>
          </a:p>
        </p:txBody>
      </p:sp>
      <p:sp>
        <p:nvSpPr>
          <p:cNvPr id="241" name="矩形 240"/>
          <p:cNvSpPr/>
          <p:nvPr/>
        </p:nvSpPr>
        <p:spPr>
          <a:xfrm>
            <a:off x="3237230" y="5681345"/>
            <a:ext cx="2753360" cy="253916"/>
          </a:xfrm>
          <a:prstGeom prst="rect">
            <a:avLst/>
          </a:prstGeom>
        </p:spPr>
        <p:txBody>
          <a:bodyPr wrap="square">
            <a:spAutoFit/>
          </a:bodyPr>
          <a:lstStyle/>
          <a:p>
            <a:pPr marL="171450" indent="-171450">
              <a:buFont typeface="Wingdings" panose="05000000000000000000" charset="0"/>
              <a:buChar char="Ø"/>
            </a:pPr>
            <a:r>
              <a:rPr lang="en-US" altLang="zh-CN" sz="1050" b="1"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T</a:t>
            </a:r>
            <a:r>
              <a:rPr lang="zh-CN" altLang="en-US" sz="1050" b="1"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he time axis</a:t>
            </a:r>
            <a:endParaRPr lang="en-US" sz="1050"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endParaRPr>
          </a:p>
        </p:txBody>
      </p:sp>
      <p:sp>
        <p:nvSpPr>
          <p:cNvPr id="242" name="矩形 241"/>
          <p:cNvSpPr/>
          <p:nvPr/>
        </p:nvSpPr>
        <p:spPr>
          <a:xfrm>
            <a:off x="3623945" y="3963035"/>
            <a:ext cx="1945213" cy="492443"/>
          </a:xfrm>
          <a:prstGeom prst="rect">
            <a:avLst/>
          </a:prstGeom>
        </p:spPr>
        <p:txBody>
          <a:bodyPr wrap="none">
            <a:spAutoFit/>
          </a:bodyPr>
          <a:lstStyle/>
          <a:p>
            <a:r>
              <a:rPr lang="en-US" altLang="zh-CN" sz="1400" b="1" dirty="0">
                <a:solidFill>
                  <a:srgbClr val="00B0F0"/>
                </a:solidFill>
                <a:latin typeface="Segoe UI" panose="020B0502040204020203" pitchFamily="34" charset="0"/>
                <a:ea typeface="微软雅黑" panose="020B0503020204020204" pitchFamily="34" charset="-122"/>
                <a:sym typeface="Segoe UI" panose="020B0502040204020203" pitchFamily="34" charset="0"/>
              </a:rPr>
              <a:t>Video tag</a:t>
            </a:r>
          </a:p>
          <a:p>
            <a:r>
              <a:rPr lang="en-US" altLang="zh-CN" sz="1200" dirty="0">
                <a:solidFill>
                  <a:schemeClr val="tx1">
                    <a:lumMod val="65000"/>
                    <a:lumOff val="35000"/>
                  </a:schemeClr>
                </a:solidFill>
                <a:ea typeface="微软雅黑" panose="020B0503020204020204" pitchFamily="34" charset="-122"/>
                <a:sym typeface="Segoe UI" panose="020B0502040204020203" pitchFamily="34" charset="0"/>
              </a:rPr>
              <a:t>Decrease the retrieval range</a:t>
            </a:r>
          </a:p>
        </p:txBody>
      </p:sp>
      <p:grpSp>
        <p:nvGrpSpPr>
          <p:cNvPr id="243" name="组合 242"/>
          <p:cNvGrpSpPr/>
          <p:nvPr/>
        </p:nvGrpSpPr>
        <p:grpSpPr>
          <a:xfrm>
            <a:off x="2962276" y="5897880"/>
            <a:ext cx="3108924" cy="467360"/>
            <a:chOff x="11077" y="4626"/>
            <a:chExt cx="8167" cy="736"/>
          </a:xfrm>
        </p:grpSpPr>
        <p:grpSp>
          <p:nvGrpSpPr>
            <p:cNvPr id="244" name="组合 243"/>
            <p:cNvGrpSpPr/>
            <p:nvPr/>
          </p:nvGrpSpPr>
          <p:grpSpPr>
            <a:xfrm>
              <a:off x="12429" y="4672"/>
              <a:ext cx="5518" cy="245"/>
              <a:chOff x="7549188" y="2909106"/>
              <a:chExt cx="3974466" cy="529569"/>
            </a:xfrm>
          </p:grpSpPr>
          <p:sp>
            <p:nvSpPr>
              <p:cNvPr id="251" name="五边形 250"/>
              <p:cNvSpPr/>
              <p:nvPr/>
            </p:nvSpPr>
            <p:spPr>
              <a:xfrm>
                <a:off x="7549188" y="2909106"/>
                <a:ext cx="3974466" cy="529031"/>
              </a:xfrm>
              <a:prstGeom prst="homePlate">
                <a:avLst/>
              </a:prstGeom>
              <a:solidFill>
                <a:srgbClr val="00B0F0">
                  <a:alpha val="81000"/>
                </a:srgbClr>
              </a:solidFill>
            </p:spPr>
            <p:txBody>
              <a:bodyPr wrap="square" rtlCol="0" anchor="ctr">
                <a:noAutofit/>
              </a:bodyPr>
              <a:lstStyle/>
              <a:p>
                <a:pPr algn="ctr">
                  <a:lnSpc>
                    <a:spcPct val="150000"/>
                  </a:lnSpc>
                </a:pPr>
                <a:endParaRPr lang="zh-CN" altLang="en-US" sz="16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52" name="矩形 251"/>
              <p:cNvSpPr/>
              <p:nvPr/>
            </p:nvSpPr>
            <p:spPr>
              <a:xfrm>
                <a:off x="8859993" y="2909106"/>
                <a:ext cx="914683" cy="529569"/>
              </a:xfrm>
              <a:prstGeom prst="rect">
                <a:avLst/>
              </a:prstGeom>
              <a:solidFill>
                <a:srgbClr val="FF0000"/>
              </a:solidFill>
              <a:ln>
                <a:noFill/>
              </a:ln>
            </p:spPr>
            <p:txBody>
              <a:bodyPr wrap="none" rtlCol="0" anchor="ctr">
                <a:noAutofit/>
              </a:bodyPr>
              <a:lstStyle/>
              <a:p>
                <a:pPr algn="ctr">
                  <a:lnSpc>
                    <a:spcPct val="150000"/>
                  </a:lnSpc>
                </a:pPr>
                <a:endParaRPr lang="zh-CN" altLang="en-US" sz="16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cxnSp>
          <p:nvCxnSpPr>
            <p:cNvPr id="245" name="直接箭头连接符 244"/>
            <p:cNvCxnSpPr/>
            <p:nvPr/>
          </p:nvCxnSpPr>
          <p:spPr>
            <a:xfrm flipH="1">
              <a:off x="14881" y="4804"/>
              <a:ext cx="3" cy="2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直接箭头连接符 245"/>
            <p:cNvCxnSpPr/>
            <p:nvPr/>
          </p:nvCxnSpPr>
          <p:spPr>
            <a:xfrm flipH="1">
              <a:off x="16894" y="4782"/>
              <a:ext cx="1" cy="298"/>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7" name="矩形 246"/>
            <p:cNvSpPr/>
            <p:nvPr/>
          </p:nvSpPr>
          <p:spPr>
            <a:xfrm>
              <a:off x="14136" y="4974"/>
              <a:ext cx="1504" cy="388"/>
            </a:xfrm>
            <a:prstGeom prst="rect">
              <a:avLst/>
            </a:prstGeom>
          </p:spPr>
          <p:txBody>
            <a:bodyPr wrap="square">
              <a:spAutoFit/>
            </a:bodyPr>
            <a:lstStyle/>
            <a:p>
              <a:r>
                <a:rPr lang="en-US" altLang="zh-CN" sz="1000" b="1"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Event</a:t>
              </a:r>
            </a:p>
          </p:txBody>
        </p:sp>
        <p:sp>
          <p:nvSpPr>
            <p:cNvPr id="248" name="矩形 247"/>
            <p:cNvSpPr/>
            <p:nvPr/>
          </p:nvSpPr>
          <p:spPr>
            <a:xfrm>
              <a:off x="16060" y="4974"/>
              <a:ext cx="1905" cy="388"/>
            </a:xfrm>
            <a:prstGeom prst="rect">
              <a:avLst/>
            </a:prstGeom>
          </p:spPr>
          <p:txBody>
            <a:bodyPr wrap="square">
              <a:spAutoFit/>
            </a:bodyPr>
            <a:lstStyle/>
            <a:p>
              <a:r>
                <a:rPr lang="en-US" altLang="zh-CN" sz="1000" b="1"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Normal</a:t>
              </a:r>
            </a:p>
          </p:txBody>
        </p:sp>
        <p:sp>
          <p:nvSpPr>
            <p:cNvPr id="249" name="文本框 248"/>
            <p:cNvSpPr txBox="1"/>
            <p:nvPr/>
          </p:nvSpPr>
          <p:spPr>
            <a:xfrm>
              <a:off x="11077" y="4626"/>
              <a:ext cx="1458" cy="388"/>
            </a:xfrm>
            <a:prstGeom prst="rect">
              <a:avLst/>
            </a:prstGeom>
            <a:noFill/>
          </p:spPr>
          <p:txBody>
            <a:bodyPr wrap="square" rtlCol="0">
              <a:spAutoFit/>
            </a:bodyPr>
            <a:lstStyle/>
            <a:p>
              <a:r>
                <a:rPr lang="en-US" altLang="zh-CN" sz="1000" b="1"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10:00</a:t>
              </a:r>
            </a:p>
          </p:txBody>
        </p:sp>
        <p:sp>
          <p:nvSpPr>
            <p:cNvPr id="250" name="文本框 249"/>
            <p:cNvSpPr txBox="1"/>
            <p:nvPr/>
          </p:nvSpPr>
          <p:spPr>
            <a:xfrm>
              <a:off x="17810" y="4626"/>
              <a:ext cx="1434" cy="388"/>
            </a:xfrm>
            <a:prstGeom prst="rect">
              <a:avLst/>
            </a:prstGeom>
            <a:noFill/>
          </p:spPr>
          <p:txBody>
            <a:bodyPr wrap="square" rtlCol="0">
              <a:spAutoFit/>
            </a:bodyPr>
            <a:lstStyle/>
            <a:p>
              <a:r>
                <a:rPr lang="en-US" altLang="zh-CN" sz="1000" b="1"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rPr>
                <a:t>16:00</a:t>
              </a:r>
            </a:p>
          </p:txBody>
        </p:sp>
      </p:grpSp>
      <p:grpSp>
        <p:nvGrpSpPr>
          <p:cNvPr id="253" name="组合 252"/>
          <p:cNvGrpSpPr/>
          <p:nvPr/>
        </p:nvGrpSpPr>
        <p:grpSpPr>
          <a:xfrm>
            <a:off x="3082290" y="4453890"/>
            <a:ext cx="1310640" cy="1178560"/>
            <a:chOff x="15483" y="3000"/>
            <a:chExt cx="2064" cy="1856"/>
          </a:xfrm>
        </p:grpSpPr>
        <p:grpSp>
          <p:nvGrpSpPr>
            <p:cNvPr id="254" name="组合 253"/>
            <p:cNvGrpSpPr/>
            <p:nvPr/>
          </p:nvGrpSpPr>
          <p:grpSpPr>
            <a:xfrm>
              <a:off x="15483" y="3000"/>
              <a:ext cx="2064" cy="1857"/>
              <a:chOff x="11968125" y="3643588"/>
              <a:chExt cx="1310759" cy="1179356"/>
            </a:xfrm>
          </p:grpSpPr>
          <p:grpSp>
            <p:nvGrpSpPr>
              <p:cNvPr id="256" name="组合 255"/>
              <p:cNvGrpSpPr/>
              <p:nvPr/>
            </p:nvGrpSpPr>
            <p:grpSpPr>
              <a:xfrm>
                <a:off x="11968125" y="3643588"/>
                <a:ext cx="1310759" cy="1179356"/>
                <a:chOff x="7665708" y="1300598"/>
                <a:chExt cx="1310759" cy="1300424"/>
              </a:xfrm>
            </p:grpSpPr>
            <p:pic>
              <p:nvPicPr>
                <p:cNvPr id="258" name="图片 25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665708" y="1300598"/>
                  <a:ext cx="1310759" cy="1300424"/>
                </a:xfrm>
                <a:prstGeom prst="rect">
                  <a:avLst/>
                </a:prstGeom>
              </p:spPr>
            </p:pic>
            <p:sp>
              <p:nvSpPr>
                <p:cNvPr id="259" name="矩形 258"/>
                <p:cNvSpPr/>
                <p:nvPr/>
              </p:nvSpPr>
              <p:spPr>
                <a:xfrm>
                  <a:off x="8021943" y="1944070"/>
                  <a:ext cx="137795" cy="131635"/>
                </a:xfrm>
                <a:prstGeom prst="rect">
                  <a:avLst/>
                </a:prstGeom>
                <a:solidFill>
                  <a:srgbClr val="FF0000"/>
                </a:solidFill>
                <a:ln>
                  <a:noFill/>
                </a:ln>
              </p:spPr>
              <p:txBody>
                <a:bodyPr wrap="square" rtlCol="0" anchor="ctr">
                  <a:noAutofit/>
                </a:bodyPr>
                <a:lstStyle/>
                <a:p>
                  <a:pPr algn="ctr">
                    <a:lnSpc>
                      <a:spcPct val="150000"/>
                    </a:lnSpc>
                  </a:pPr>
                  <a:endParaRPr lang="zh-CN" altLang="en-US"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0" name="矩形 259"/>
                <p:cNvSpPr/>
                <p:nvPr/>
              </p:nvSpPr>
              <p:spPr>
                <a:xfrm>
                  <a:off x="8357858" y="1784427"/>
                  <a:ext cx="130810" cy="129535"/>
                </a:xfrm>
                <a:prstGeom prst="rect">
                  <a:avLst/>
                </a:prstGeom>
                <a:solidFill>
                  <a:srgbClr val="FF0000"/>
                </a:solidFill>
                <a:ln>
                  <a:noFill/>
                </a:ln>
              </p:spPr>
              <p:txBody>
                <a:bodyPr wrap="square" rtlCol="0" anchor="ctr">
                  <a:noAutofit/>
                </a:bodyPr>
                <a:lstStyle/>
                <a:p>
                  <a:pPr algn="ctr">
                    <a:lnSpc>
                      <a:spcPct val="150000"/>
                    </a:lnSpc>
                  </a:pPr>
                  <a:endParaRPr lang="zh-CN" altLang="en-US"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sp>
            <p:nvSpPr>
              <p:cNvPr id="257" name="矩形 256"/>
              <p:cNvSpPr/>
              <p:nvPr/>
            </p:nvSpPr>
            <p:spPr>
              <a:xfrm>
                <a:off x="12498985" y="4376378"/>
                <a:ext cx="123825" cy="118745"/>
              </a:xfrm>
              <a:prstGeom prst="rect">
                <a:avLst/>
              </a:prstGeom>
              <a:solidFill>
                <a:srgbClr val="BFBFBF"/>
              </a:solidFill>
              <a:ln>
                <a:noFill/>
              </a:ln>
            </p:spPr>
            <p:txBody>
              <a:bodyPr wrap="square" rtlCol="0" anchor="ctr">
                <a:noAutofit/>
              </a:bodyPr>
              <a:lstStyle/>
              <a:p>
                <a:pPr algn="ctr">
                  <a:lnSpc>
                    <a:spcPct val="150000"/>
                  </a:lnSpc>
                </a:pPr>
                <a:endParaRPr lang="zh-CN" altLang="en-US"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sp>
          <p:nvSpPr>
            <p:cNvPr id="255" name="矩形 254"/>
            <p:cNvSpPr/>
            <p:nvPr/>
          </p:nvSpPr>
          <p:spPr>
            <a:xfrm>
              <a:off x="16573" y="4156"/>
              <a:ext cx="203" cy="187"/>
            </a:xfrm>
            <a:prstGeom prst="rect">
              <a:avLst/>
            </a:prstGeom>
            <a:solidFill>
              <a:srgbClr val="BFBFBF"/>
            </a:solidFill>
            <a:ln>
              <a:noFill/>
            </a:ln>
          </p:spPr>
          <p:txBody>
            <a:bodyPr wrap="square" rtlCol="0" anchor="ctr">
              <a:noAutofit/>
            </a:bodyPr>
            <a:lstStyle/>
            <a:p>
              <a:pPr algn="ctr">
                <a:lnSpc>
                  <a:spcPct val="150000"/>
                </a:lnSpc>
              </a:pPr>
              <a:endParaRPr lang="zh-CN" altLang="en-US"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grpSp>
        <p:nvGrpSpPr>
          <p:cNvPr id="261" name="组合 260"/>
          <p:cNvGrpSpPr/>
          <p:nvPr/>
        </p:nvGrpSpPr>
        <p:grpSpPr>
          <a:xfrm>
            <a:off x="4378960" y="4740277"/>
            <a:ext cx="788670" cy="651470"/>
            <a:chOff x="17601" y="3383"/>
            <a:chExt cx="1293" cy="1068"/>
          </a:xfrm>
        </p:grpSpPr>
        <p:sp>
          <p:nvSpPr>
            <p:cNvPr id="262" name="矩形 261"/>
            <p:cNvSpPr/>
            <p:nvPr/>
          </p:nvSpPr>
          <p:spPr>
            <a:xfrm>
              <a:off x="17781" y="3383"/>
              <a:ext cx="792" cy="378"/>
            </a:xfrm>
            <a:prstGeom prst="rect">
              <a:avLst/>
            </a:prstGeom>
          </p:spPr>
          <p:txBody>
            <a:bodyPr wrap="square">
              <a:spAutoFit/>
            </a:bodyPr>
            <a:lstStyle/>
            <a:p>
              <a:r>
                <a:rPr lang="en-US" altLang="zh-CN" sz="900"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Event</a:t>
              </a:r>
            </a:p>
          </p:txBody>
        </p:sp>
        <p:sp>
          <p:nvSpPr>
            <p:cNvPr id="263" name="矩形 262"/>
            <p:cNvSpPr/>
            <p:nvPr/>
          </p:nvSpPr>
          <p:spPr>
            <a:xfrm>
              <a:off x="17781" y="3730"/>
              <a:ext cx="969" cy="378"/>
            </a:xfrm>
            <a:prstGeom prst="rect">
              <a:avLst/>
            </a:prstGeom>
          </p:spPr>
          <p:txBody>
            <a:bodyPr wrap="square">
              <a:spAutoFit/>
            </a:bodyPr>
            <a:lstStyle/>
            <a:p>
              <a:r>
                <a:rPr lang="en-US" altLang="zh-CN" sz="900"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Normal</a:t>
              </a:r>
            </a:p>
          </p:txBody>
        </p:sp>
        <p:sp>
          <p:nvSpPr>
            <p:cNvPr id="264" name="矩形 263"/>
            <p:cNvSpPr/>
            <p:nvPr/>
          </p:nvSpPr>
          <p:spPr>
            <a:xfrm>
              <a:off x="17781" y="4073"/>
              <a:ext cx="1113" cy="378"/>
            </a:xfrm>
            <a:prstGeom prst="rect">
              <a:avLst/>
            </a:prstGeom>
          </p:spPr>
          <p:txBody>
            <a:bodyPr wrap="square">
              <a:spAutoFit/>
            </a:bodyPr>
            <a:lstStyle/>
            <a:p>
              <a:r>
                <a:rPr lang="en-US" altLang="zh-CN" sz="900" dirty="0">
                  <a:solidFill>
                    <a:schemeClr val="tx1">
                      <a:lumMod val="65000"/>
                      <a:lumOff val="3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No video</a:t>
              </a:r>
            </a:p>
          </p:txBody>
        </p:sp>
        <p:sp>
          <p:nvSpPr>
            <p:cNvPr id="265" name="矩形 264"/>
            <p:cNvSpPr/>
            <p:nvPr/>
          </p:nvSpPr>
          <p:spPr>
            <a:xfrm>
              <a:off x="17601" y="3475"/>
              <a:ext cx="206" cy="185"/>
            </a:xfrm>
            <a:prstGeom prst="rect">
              <a:avLst/>
            </a:prstGeom>
            <a:solidFill>
              <a:srgbClr val="FF0000"/>
            </a:solidFill>
            <a:ln>
              <a:noFill/>
            </a:ln>
          </p:spPr>
          <p:txBody>
            <a:bodyPr wrap="square" rtlCol="0" anchor="ctr">
              <a:noAutofit/>
            </a:bodyPr>
            <a:lstStyle/>
            <a:p>
              <a:pPr algn="ctr">
                <a:lnSpc>
                  <a:spcPct val="150000"/>
                </a:lnSpc>
              </a:pPr>
              <a:endParaRPr lang="zh-CN" altLang="en-US" sz="16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6" name="矩形 265"/>
            <p:cNvSpPr/>
            <p:nvPr/>
          </p:nvSpPr>
          <p:spPr>
            <a:xfrm>
              <a:off x="17601" y="4160"/>
              <a:ext cx="203" cy="187"/>
            </a:xfrm>
            <a:prstGeom prst="rect">
              <a:avLst/>
            </a:prstGeom>
            <a:solidFill>
              <a:srgbClr val="BFBFBF"/>
            </a:solidFill>
            <a:ln>
              <a:noFill/>
            </a:ln>
          </p:spPr>
          <p:txBody>
            <a:bodyPr wrap="square" rtlCol="0" anchor="ctr">
              <a:noAutofit/>
            </a:bodyPr>
            <a:lstStyle/>
            <a:p>
              <a:pPr algn="ctr">
                <a:lnSpc>
                  <a:spcPct val="150000"/>
                </a:lnSpc>
              </a:pPr>
              <a:endParaRPr lang="zh-CN" altLang="en-US" sz="16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7" name="矩形 266"/>
            <p:cNvSpPr/>
            <p:nvPr/>
          </p:nvSpPr>
          <p:spPr>
            <a:xfrm>
              <a:off x="17601" y="3818"/>
              <a:ext cx="206" cy="185"/>
            </a:xfrm>
            <a:prstGeom prst="rect">
              <a:avLst/>
            </a:prstGeom>
            <a:solidFill>
              <a:schemeClr val="accent1"/>
            </a:solidFill>
            <a:ln>
              <a:noFill/>
            </a:ln>
          </p:spPr>
          <p:txBody>
            <a:bodyPr wrap="square" rtlCol="0" anchor="ctr">
              <a:noAutofit/>
            </a:bodyPr>
            <a:lstStyle/>
            <a:p>
              <a:pPr algn="ctr">
                <a:lnSpc>
                  <a:spcPct val="150000"/>
                </a:lnSpc>
              </a:pPr>
              <a:endParaRPr lang="zh-CN" altLang="en-US" sz="1600" dirty="0">
                <a:solidFill>
                  <a:schemeClr val="tx1">
                    <a:lumMod val="65000"/>
                    <a:lumOff val="35000"/>
                  </a:schemeClr>
                </a:solidFill>
                <a:latin typeface="Segoe UI" panose="020B0502040204020203" pitchFamily="34" charset="0"/>
                <a:ea typeface="微软雅黑" panose="020B0503020204020204" pitchFamily="34" charset="-122"/>
                <a:sym typeface="Segoe UI" panose="020B0502040204020203" pitchFamily="34" charset="0"/>
              </a:endParaRPr>
            </a:p>
          </p:txBody>
        </p:sp>
      </p:grpSp>
      <p:sp>
        <p:nvSpPr>
          <p:cNvPr id="268" name="矩形 267"/>
          <p:cNvSpPr/>
          <p:nvPr/>
        </p:nvSpPr>
        <p:spPr>
          <a:xfrm>
            <a:off x="429895" y="913130"/>
            <a:ext cx="5617210" cy="5579745"/>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grpSp>
        <p:nvGrpSpPr>
          <p:cNvPr id="269" name="组合 268"/>
          <p:cNvGrpSpPr/>
          <p:nvPr/>
        </p:nvGrpSpPr>
        <p:grpSpPr>
          <a:xfrm>
            <a:off x="3201670" y="3931285"/>
            <a:ext cx="424180" cy="424180"/>
            <a:chOff x="10703" y="6534"/>
            <a:chExt cx="826" cy="826"/>
          </a:xfrm>
        </p:grpSpPr>
        <p:pic>
          <p:nvPicPr>
            <p:cNvPr id="270" name="图片 269" descr="圆形"/>
            <p:cNvPicPr>
              <a:picLocks noChangeAspect="1"/>
            </p:cNvPicPr>
            <p:nvPr/>
          </p:nvPicPr>
          <p:blipFill>
            <a:blip r:embed="rId17">
              <a:alphaModFix amt="90000"/>
            </a:blip>
            <a:stretch>
              <a:fillRect/>
            </a:stretch>
          </p:blipFill>
          <p:spPr>
            <a:xfrm>
              <a:off x="10703" y="6534"/>
              <a:ext cx="826" cy="826"/>
            </a:xfrm>
            <a:prstGeom prst="rect">
              <a:avLst/>
            </a:prstGeom>
          </p:spPr>
        </p:pic>
        <p:pic>
          <p:nvPicPr>
            <p:cNvPr id="271" name="图片 270" descr="24gf-tags4"/>
            <p:cNvPicPr>
              <a:picLocks noChangeAspect="1"/>
            </p:cNvPicPr>
            <p:nvPr/>
          </p:nvPicPr>
          <p:blipFill>
            <a:blip r:embed="rId18"/>
            <a:stretch>
              <a:fillRect/>
            </a:stretch>
          </p:blipFill>
          <p:spPr>
            <a:xfrm>
              <a:off x="10906" y="6703"/>
              <a:ext cx="488" cy="488"/>
            </a:xfrm>
            <a:prstGeom prst="rect">
              <a:avLst/>
            </a:prstGeom>
          </p:spPr>
        </p:pic>
      </p:grpSp>
      <p:grpSp>
        <p:nvGrpSpPr>
          <p:cNvPr id="272" name="组合 271"/>
          <p:cNvGrpSpPr/>
          <p:nvPr/>
        </p:nvGrpSpPr>
        <p:grpSpPr>
          <a:xfrm>
            <a:off x="512445" y="3919220"/>
            <a:ext cx="424180" cy="424180"/>
            <a:chOff x="13100" y="7959"/>
            <a:chExt cx="826" cy="826"/>
          </a:xfrm>
        </p:grpSpPr>
        <p:pic>
          <p:nvPicPr>
            <p:cNvPr id="273" name="图片 272" descr="圆形"/>
            <p:cNvPicPr>
              <a:picLocks noChangeAspect="1"/>
            </p:cNvPicPr>
            <p:nvPr/>
          </p:nvPicPr>
          <p:blipFill>
            <a:blip r:embed="rId17">
              <a:alphaModFix amt="90000"/>
            </a:blip>
            <a:stretch>
              <a:fillRect/>
            </a:stretch>
          </p:blipFill>
          <p:spPr>
            <a:xfrm>
              <a:off x="13100" y="7959"/>
              <a:ext cx="826" cy="826"/>
            </a:xfrm>
            <a:prstGeom prst="rect">
              <a:avLst/>
            </a:prstGeom>
          </p:spPr>
        </p:pic>
        <p:pic>
          <p:nvPicPr>
            <p:cNvPr id="274" name="图片 273" descr="同步回放"/>
            <p:cNvPicPr>
              <a:picLocks noChangeAspect="1"/>
            </p:cNvPicPr>
            <p:nvPr/>
          </p:nvPicPr>
          <p:blipFill>
            <a:blip r:embed="rId19"/>
            <a:stretch>
              <a:fillRect/>
            </a:stretch>
          </p:blipFill>
          <p:spPr>
            <a:xfrm>
              <a:off x="13254" y="8147"/>
              <a:ext cx="524" cy="524"/>
            </a:xfrm>
            <a:prstGeom prst="rect">
              <a:avLst/>
            </a:prstGeom>
          </p:spPr>
        </p:pic>
      </p:grpSp>
      <p:sp>
        <p:nvSpPr>
          <p:cNvPr id="275" name="文本框 274"/>
          <p:cNvSpPr txBox="1"/>
          <p:nvPr/>
        </p:nvSpPr>
        <p:spPr>
          <a:xfrm>
            <a:off x="6167755" y="913130"/>
            <a:ext cx="5654675" cy="584775"/>
          </a:xfrm>
          <a:prstGeom prst="rect">
            <a:avLst/>
          </a:prstGeom>
          <a:noFill/>
        </p:spPr>
        <p:txBody>
          <a:bodyPr wrap="square" rtlCol="0">
            <a:spAutoFit/>
          </a:bodyPr>
          <a:lstStyle/>
          <a:p>
            <a:pPr algn="ctr"/>
            <a:r>
              <a:rPr lang="en-US" altLang="zh-CN" sz="2000" b="1" dirty="0">
                <a:cs typeface="+mn-ea"/>
                <a:sym typeface="Segoe UI" panose="020B0502040204020203" pitchFamily="34" charset="0"/>
              </a:rPr>
              <a:t>Event retrieval </a:t>
            </a:r>
          </a:p>
          <a:p>
            <a:pPr algn="ctr"/>
            <a:r>
              <a:rPr lang="en-US" altLang="zh-CN" sz="1200" b="1" dirty="0">
                <a:solidFill>
                  <a:schemeClr val="tx1">
                    <a:lumMod val="65000"/>
                    <a:lumOff val="35000"/>
                  </a:schemeClr>
                </a:solidFill>
                <a:ea typeface="微软雅黑" panose="020B0503020204020204" pitchFamily="34" charset="-122"/>
                <a:sym typeface="Segoe UI" panose="020B0502040204020203" pitchFamily="34" charset="0"/>
              </a:rPr>
              <a:t>Focus on events</a:t>
            </a:r>
          </a:p>
        </p:txBody>
      </p:sp>
      <p:sp>
        <p:nvSpPr>
          <p:cNvPr id="276" name="矩形 275"/>
          <p:cNvSpPr/>
          <p:nvPr/>
        </p:nvSpPr>
        <p:spPr>
          <a:xfrm>
            <a:off x="6204585" y="913130"/>
            <a:ext cx="5617210" cy="5579745"/>
          </a:xfrm>
          <a:prstGeom prst="rect">
            <a:avLst/>
          </a:prstGeom>
          <a:noFill/>
          <a:ln>
            <a:gradFill>
              <a:gsLst>
                <a:gs pos="0">
                  <a:schemeClr val="accent1">
                    <a:lumMod val="75000"/>
                    <a:alpha val="26000"/>
                  </a:schemeClr>
                </a:gs>
                <a:gs pos="100000">
                  <a:schemeClr val="accent1">
                    <a:lumMod val="75000"/>
                  </a:schemeClr>
                </a:gs>
              </a:gsLst>
              <a:lin ang="2700000" scaled="1"/>
              <a:tileRect/>
            </a:gra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Segoe UI" panose="020B0502040204020203" pitchFamily="34" charset="0"/>
              <a:ea typeface="微软雅黑" panose="020B0503020204020204" pitchFamily="34" charset="-122"/>
              <a:sym typeface="Segoe UI" panose="020B0502040204020203" pitchFamily="34" charset="0"/>
            </a:endParaRPr>
          </a:p>
        </p:txBody>
      </p:sp>
      <p:grpSp>
        <p:nvGrpSpPr>
          <p:cNvPr id="277" name="组合 276"/>
          <p:cNvGrpSpPr/>
          <p:nvPr/>
        </p:nvGrpSpPr>
        <p:grpSpPr>
          <a:xfrm>
            <a:off x="6314440" y="3869717"/>
            <a:ext cx="424180" cy="424180"/>
            <a:chOff x="10305" y="445"/>
            <a:chExt cx="668" cy="668"/>
          </a:xfrm>
        </p:grpSpPr>
        <p:pic>
          <p:nvPicPr>
            <p:cNvPr id="278" name="图片 277" descr="圆形"/>
            <p:cNvPicPr>
              <a:picLocks noChangeAspect="1"/>
            </p:cNvPicPr>
            <p:nvPr/>
          </p:nvPicPr>
          <p:blipFill>
            <a:blip r:embed="rId17">
              <a:alphaModFix amt="90000"/>
            </a:blip>
            <a:stretch>
              <a:fillRect/>
            </a:stretch>
          </p:blipFill>
          <p:spPr>
            <a:xfrm>
              <a:off x="10305" y="445"/>
              <a:ext cx="668" cy="668"/>
            </a:xfrm>
            <a:prstGeom prst="rect">
              <a:avLst/>
            </a:prstGeom>
          </p:spPr>
        </p:pic>
        <p:pic>
          <p:nvPicPr>
            <p:cNvPr id="279" name="图片 278" descr="事件配置"/>
            <p:cNvPicPr>
              <a:picLocks noChangeAspect="1"/>
            </p:cNvPicPr>
            <p:nvPr/>
          </p:nvPicPr>
          <p:blipFill>
            <a:blip r:embed="rId20"/>
            <a:stretch>
              <a:fillRect/>
            </a:stretch>
          </p:blipFill>
          <p:spPr>
            <a:xfrm>
              <a:off x="10341" y="463"/>
              <a:ext cx="632" cy="632"/>
            </a:xfrm>
            <a:prstGeom prst="rect">
              <a:avLst/>
            </a:prstGeom>
          </p:spPr>
        </p:pic>
      </p:grpSp>
      <p:sp>
        <p:nvSpPr>
          <p:cNvPr id="280" name="文本框 279"/>
          <p:cNvSpPr txBox="1"/>
          <p:nvPr/>
        </p:nvSpPr>
        <p:spPr>
          <a:xfrm>
            <a:off x="3266440" y="5404476"/>
            <a:ext cx="2534989" cy="276999"/>
          </a:xfrm>
          <a:prstGeom prst="rect">
            <a:avLst/>
          </a:prstGeom>
          <a:noFill/>
        </p:spPr>
        <p:txBody>
          <a:bodyPr wrap="none" rtlCol="0" anchor="t">
            <a:spAutoFit/>
          </a:bodyPr>
          <a:lstStyle/>
          <a:p>
            <a:pPr indent="0">
              <a:buNone/>
            </a:pP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Shrink the</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range </a:t>
            </a: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from months</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a:t>
            </a: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to</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days</a:t>
            </a:r>
          </a:p>
        </p:txBody>
      </p:sp>
      <p:sp>
        <p:nvSpPr>
          <p:cNvPr id="281" name="文本框 280"/>
          <p:cNvSpPr txBox="1"/>
          <p:nvPr/>
        </p:nvSpPr>
        <p:spPr>
          <a:xfrm>
            <a:off x="3340893" y="6274577"/>
            <a:ext cx="2563972" cy="276999"/>
          </a:xfrm>
          <a:prstGeom prst="rect">
            <a:avLst/>
          </a:prstGeom>
          <a:noFill/>
        </p:spPr>
        <p:txBody>
          <a:bodyPr wrap="none" rtlCol="0" anchor="t">
            <a:spAutoFit/>
          </a:bodyPr>
          <a:lstStyle/>
          <a:p>
            <a:pPr indent="0">
              <a:buNone/>
            </a:pP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Shrink the</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range </a:t>
            </a: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from days</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a:t>
            </a:r>
            <a:r>
              <a:rPr lang="en-US" altLang="zh-CN"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to</a:t>
            </a:r>
            <a:r>
              <a:rPr lang="zh-CN"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 </a:t>
            </a:r>
            <a:r>
              <a:rPr 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rPr>
              <a:t>seconds</a:t>
            </a:r>
            <a:endParaRPr lang="en-US" altLang="en-US" sz="1200" dirty="0">
              <a:solidFill>
                <a:schemeClr val="tx1">
                  <a:lumMod val="65000"/>
                  <a:lumOff val="35000"/>
                </a:schemeClr>
              </a:solidFill>
              <a:ea typeface="微软雅黑" panose="020B0503020204020204" pitchFamily="34" charset="-122"/>
              <a:cs typeface="Segoe UI" panose="020B0502040204020203" pitchFamily="34" charset="0"/>
              <a:sym typeface="Segoe UI" panose="020B0502040204020203" pitchFamily="34" charset="0"/>
            </a:endParaRPr>
          </a:p>
        </p:txBody>
      </p:sp>
      <p:sp>
        <p:nvSpPr>
          <p:cNvPr id="213" name="矩形 212"/>
          <p:cNvSpPr/>
          <p:nvPr/>
        </p:nvSpPr>
        <p:spPr>
          <a:xfrm>
            <a:off x="372080" y="322014"/>
            <a:ext cx="8220520"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NVR</a:t>
            </a:r>
            <a:r>
              <a:rPr lang="zh-CN" altLang="en-US"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Video Retrieval, focused tags</a:t>
            </a:r>
          </a:p>
        </p:txBody>
      </p:sp>
    </p:spTree>
    <p:extLst>
      <p:ext uri="{BB962C8B-B14F-4D97-AF65-F5344CB8AC3E}">
        <p14:creationId xmlns:p14="http://schemas.microsoft.com/office/powerpoint/2010/main" val="388032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2f816f2e0b1d72482302d5d863e2de0"/>
          <p:cNvPicPr>
            <a:picLocks noChangeAspect="1"/>
          </p:cNvPicPr>
          <p:nvPr/>
        </p:nvPicPr>
        <p:blipFill>
          <a:blip r:embed="rId2"/>
          <a:stretch>
            <a:fillRect/>
          </a:stretch>
        </p:blipFill>
        <p:spPr>
          <a:xfrm>
            <a:off x="4390390" y="1009650"/>
            <a:ext cx="3409315" cy="544195"/>
          </a:xfrm>
          <a:prstGeom prst="rect">
            <a:avLst/>
          </a:prstGeom>
        </p:spPr>
      </p:pic>
      <p:pic>
        <p:nvPicPr>
          <p:cNvPr id="3" name="图片 2" descr="02f816f2e0b1d72482302d5d863e2de0"/>
          <p:cNvPicPr>
            <a:picLocks noChangeAspect="1"/>
          </p:cNvPicPr>
          <p:nvPr/>
        </p:nvPicPr>
        <p:blipFill>
          <a:blip r:embed="rId2"/>
          <a:stretch>
            <a:fillRect/>
          </a:stretch>
        </p:blipFill>
        <p:spPr>
          <a:xfrm>
            <a:off x="8305800" y="1009650"/>
            <a:ext cx="3409315" cy="544195"/>
          </a:xfrm>
          <a:prstGeom prst="rect">
            <a:avLst/>
          </a:prstGeom>
        </p:spPr>
      </p:pic>
      <p:pic>
        <p:nvPicPr>
          <p:cNvPr id="5" name="图片 4" descr="02f816f2e0b1d72482302d5d863e2de0"/>
          <p:cNvPicPr>
            <a:picLocks noChangeAspect="1"/>
          </p:cNvPicPr>
          <p:nvPr/>
        </p:nvPicPr>
        <p:blipFill>
          <a:blip r:embed="rId2"/>
          <a:stretch>
            <a:fillRect/>
          </a:stretch>
        </p:blipFill>
        <p:spPr>
          <a:xfrm>
            <a:off x="556260" y="1009650"/>
            <a:ext cx="3409315" cy="544195"/>
          </a:xfrm>
          <a:prstGeom prst="rect">
            <a:avLst/>
          </a:prstGeom>
        </p:spPr>
      </p:pic>
      <p:sp>
        <p:nvSpPr>
          <p:cNvPr id="6" name="圆角矩形 5"/>
          <p:cNvSpPr/>
          <p:nvPr/>
        </p:nvSpPr>
        <p:spPr>
          <a:xfrm>
            <a:off x="633095" y="1068070"/>
            <a:ext cx="3171825" cy="427355"/>
          </a:xfrm>
          <a:prstGeom prst="roundRect">
            <a:avLst>
              <a:gd name="adj" fmla="val 50000"/>
            </a:avLst>
          </a:prstGeom>
          <a:noFill/>
          <a:extLst>
            <a:ext uri="{909E8E84-426E-40DD-AFC4-6F175D3DCCD1}">
              <a14:hiddenFill xmlns:a14="http://schemas.microsoft.com/office/drawing/2010/main">
                <a:solidFill>
                  <a:schemeClr val="accent1">
                    <a:lumMod val="75000"/>
                  </a:schemeClr>
                </a:solidFill>
              </a14:hiddenFill>
            </a:ext>
          </a:extLst>
        </p:spPr>
        <p:txBody>
          <a:bodyPr wrap="square" anchor="ctr" anchorCtr="0">
            <a:noAutofit/>
          </a:bodyPr>
          <a:lstStyle/>
          <a:p>
            <a:pPr algn="ctr"/>
            <a:r>
              <a:rPr lang="en-US" altLang="zh-CN" b="1" dirty="0">
                <a:cs typeface="+mn-ea"/>
                <a:sym typeface="Segoe UI" panose="020B0502040204020203" pitchFamily="34" charset="0"/>
              </a:rPr>
              <a:t>Event retrieval</a:t>
            </a:r>
          </a:p>
        </p:txBody>
      </p:sp>
      <p:pic>
        <p:nvPicPr>
          <p:cNvPr id="7" name="图片 6" descr="7f83a9d694ca07a2b637797b684327b6"/>
          <p:cNvPicPr>
            <a:picLocks noChangeAspect="1"/>
          </p:cNvPicPr>
          <p:nvPr/>
        </p:nvPicPr>
        <p:blipFill>
          <a:blip r:embed="rId3"/>
          <a:stretch>
            <a:fillRect/>
          </a:stretch>
        </p:blipFill>
        <p:spPr>
          <a:xfrm>
            <a:off x="4495338" y="1492916"/>
            <a:ext cx="2999740" cy="2099945"/>
          </a:xfrm>
          <a:prstGeom prst="rect">
            <a:avLst/>
          </a:prstGeom>
        </p:spPr>
      </p:pic>
      <p:pic>
        <p:nvPicPr>
          <p:cNvPr id="8" name="图片 7" descr="7f83a9d694ca07a2b637797b684327b6"/>
          <p:cNvPicPr>
            <a:picLocks noChangeAspect="1"/>
          </p:cNvPicPr>
          <p:nvPr/>
        </p:nvPicPr>
        <p:blipFill>
          <a:blip r:embed="rId3"/>
          <a:stretch>
            <a:fillRect/>
          </a:stretch>
        </p:blipFill>
        <p:spPr>
          <a:xfrm>
            <a:off x="8364855" y="1606550"/>
            <a:ext cx="2999740" cy="2099945"/>
          </a:xfrm>
          <a:prstGeom prst="rect">
            <a:avLst/>
          </a:prstGeom>
        </p:spPr>
      </p:pic>
      <p:pic>
        <p:nvPicPr>
          <p:cNvPr id="9" name="图片 8" descr="7f83a9d694ca07a2b637797b684327b6"/>
          <p:cNvPicPr>
            <a:picLocks noChangeAspect="1"/>
          </p:cNvPicPr>
          <p:nvPr/>
        </p:nvPicPr>
        <p:blipFill>
          <a:blip r:embed="rId3"/>
          <a:stretch>
            <a:fillRect/>
          </a:stretch>
        </p:blipFill>
        <p:spPr>
          <a:xfrm>
            <a:off x="556895" y="1645285"/>
            <a:ext cx="2999740" cy="2099945"/>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10820" r="32895" b="17689"/>
          <a:stretch>
            <a:fillRect/>
          </a:stretch>
        </p:blipFill>
        <p:spPr>
          <a:xfrm>
            <a:off x="1613535" y="1404620"/>
            <a:ext cx="1096645" cy="1603375"/>
          </a:xfrm>
          <a:prstGeom prst="rect">
            <a:avLst/>
          </a:prstGeom>
        </p:spPr>
      </p:pic>
      <p:pic>
        <p:nvPicPr>
          <p:cNvPr id="11" name="图片 10"/>
          <p:cNvPicPr>
            <a:picLocks noChangeAspect="1"/>
          </p:cNvPicPr>
          <p:nvPr/>
        </p:nvPicPr>
        <p:blipFill>
          <a:blip r:embed="rId5"/>
          <a:stretch>
            <a:fillRect/>
          </a:stretch>
        </p:blipFill>
        <p:spPr>
          <a:xfrm>
            <a:off x="4526280" y="3795395"/>
            <a:ext cx="3138805" cy="1872615"/>
          </a:xfrm>
          <a:prstGeom prst="rect">
            <a:avLst/>
          </a:prstGeom>
          <a:ln w="3175">
            <a:gradFill>
              <a:gsLst>
                <a:gs pos="0">
                  <a:srgbClr val="00B0F0"/>
                </a:gs>
                <a:gs pos="100000">
                  <a:srgbClr val="01E6ED">
                    <a:alpha val="40000"/>
                  </a:srgbClr>
                </a:gs>
              </a:gsLst>
              <a:lin ang="18780000" scaled="0"/>
            </a:gradFill>
          </a:ln>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670" y="3795395"/>
            <a:ext cx="3143250" cy="1870075"/>
          </a:xfrm>
          <a:prstGeom prst="rect">
            <a:avLst/>
          </a:prstGeom>
          <a:ln w="3175">
            <a:gradFill>
              <a:gsLst>
                <a:gs pos="0">
                  <a:srgbClr val="00B0F0"/>
                </a:gs>
                <a:gs pos="100000">
                  <a:srgbClr val="01E6ED">
                    <a:alpha val="40000"/>
                  </a:srgbClr>
                </a:gs>
              </a:gsLst>
              <a:lin ang="18780000" scaled="0"/>
            </a:gradFill>
          </a:ln>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86445" y="3795395"/>
            <a:ext cx="3147060" cy="1872615"/>
          </a:xfrm>
          <a:prstGeom prst="rect">
            <a:avLst/>
          </a:prstGeom>
          <a:ln w="3175">
            <a:gradFill>
              <a:gsLst>
                <a:gs pos="0">
                  <a:srgbClr val="00B0F0"/>
                </a:gs>
                <a:gs pos="100000">
                  <a:srgbClr val="01E6ED">
                    <a:alpha val="40000"/>
                  </a:srgbClr>
                </a:gs>
              </a:gsLst>
              <a:lin ang="18780000" scaled="0"/>
            </a:gradFill>
          </a:ln>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63870" y="1709420"/>
            <a:ext cx="1062990" cy="1257300"/>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09075" y="1495425"/>
            <a:ext cx="1701800" cy="1539240"/>
          </a:xfrm>
          <a:prstGeom prst="rect">
            <a:avLst/>
          </a:prstGeom>
        </p:spPr>
      </p:pic>
      <p:sp>
        <p:nvSpPr>
          <p:cNvPr id="16" name="文本框 15"/>
          <p:cNvSpPr txBox="1"/>
          <p:nvPr/>
        </p:nvSpPr>
        <p:spPr>
          <a:xfrm>
            <a:off x="555625" y="5751830"/>
            <a:ext cx="3410585" cy="398780"/>
          </a:xfrm>
          <a:prstGeom prst="rect">
            <a:avLst/>
          </a:prstGeom>
          <a:noFill/>
        </p:spPr>
        <p:txBody>
          <a:bodyPr wrap="square" rtlCol="0" anchor="t">
            <a:spAutoFit/>
          </a:bodyPr>
          <a:lstStyle/>
          <a:p>
            <a:pPr marL="171450" indent="-171450">
              <a:spcBef>
                <a:spcPts val="1800"/>
              </a:spcBef>
              <a:buFont typeface="Wingdings" panose="05000000000000000000" charset="0"/>
              <a:buChar char="Ø"/>
            </a:pPr>
            <a:r>
              <a:rPr lang="en-US" altLang="zh-CN" sz="1000" dirty="0">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Snapshot and corresponding video (10s before and after the alarm)</a:t>
            </a:r>
          </a:p>
        </p:txBody>
      </p:sp>
      <p:sp>
        <p:nvSpPr>
          <p:cNvPr id="17" name="文本框 16"/>
          <p:cNvSpPr txBox="1"/>
          <p:nvPr/>
        </p:nvSpPr>
        <p:spPr>
          <a:xfrm>
            <a:off x="4431030" y="5759450"/>
            <a:ext cx="3410585" cy="783590"/>
          </a:xfrm>
          <a:prstGeom prst="rect">
            <a:avLst/>
          </a:prstGeom>
          <a:noFill/>
        </p:spPr>
        <p:txBody>
          <a:bodyPr wrap="square" rtlCol="0" anchor="t">
            <a:spAutoFit/>
          </a:bodyPr>
          <a:lstStyle/>
          <a:p>
            <a:pPr marL="171450" indent="-171450" fontAlgn="auto">
              <a:spcBef>
                <a:spcPts val="600"/>
              </a:spcBef>
              <a:buFont typeface="Wingdings" panose="05000000000000000000" charset="0"/>
              <a:buChar char="Ø"/>
            </a:pPr>
            <a:r>
              <a:rPr lang="en-US" altLang="zh-CN" sz="1000" dirty="0">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Snapshot and corresponding video (10s before and after the alarm) </a:t>
            </a:r>
          </a:p>
          <a:p>
            <a:pPr marL="171450" indent="-171450" fontAlgn="auto">
              <a:spcBef>
                <a:spcPts val="600"/>
              </a:spcBef>
              <a:buFont typeface="Wingdings" panose="05000000000000000000" charset="0"/>
              <a:buChar char="Ø"/>
            </a:pPr>
            <a:r>
              <a:rPr lang="en-US" altLang="zh-CN" sz="1000" dirty="0">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Support fuzzy query, using “ *”  to represent one or more characters</a:t>
            </a:r>
          </a:p>
        </p:txBody>
      </p:sp>
      <p:sp>
        <p:nvSpPr>
          <p:cNvPr id="18" name="文本框 17"/>
          <p:cNvSpPr txBox="1"/>
          <p:nvPr/>
        </p:nvSpPr>
        <p:spPr>
          <a:xfrm>
            <a:off x="8305800" y="5768975"/>
            <a:ext cx="3410585" cy="629920"/>
          </a:xfrm>
          <a:prstGeom prst="rect">
            <a:avLst/>
          </a:prstGeom>
          <a:noFill/>
        </p:spPr>
        <p:txBody>
          <a:bodyPr wrap="square" rtlCol="0" anchor="t">
            <a:spAutoFit/>
          </a:bodyPr>
          <a:lstStyle/>
          <a:p>
            <a:pPr marL="171450" indent="-171450">
              <a:spcBef>
                <a:spcPts val="1800"/>
              </a:spcBef>
              <a:buFont typeface="Wingdings" panose="05000000000000000000" charset="0"/>
              <a:buChar char="Ø"/>
            </a:pPr>
            <a:r>
              <a:rPr lang="en-US" altLang="zh-CN" sz="1000" dirty="0">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Snapshot and corresponding video (10s before and after the alarm)</a:t>
            </a:r>
          </a:p>
          <a:p>
            <a:pPr marL="171450" indent="-171450" fontAlgn="auto">
              <a:spcBef>
                <a:spcPts val="600"/>
              </a:spcBef>
              <a:buFont typeface="Wingdings" panose="05000000000000000000" charset="0"/>
              <a:buChar char="Ø"/>
            </a:pPr>
            <a:r>
              <a:rPr lang="en-US" altLang="zh-CN" sz="1000" dirty="0">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Fuzzy searching is not supported </a:t>
            </a:r>
          </a:p>
        </p:txBody>
      </p:sp>
      <p:sp>
        <p:nvSpPr>
          <p:cNvPr id="19" name="矩形 18"/>
          <p:cNvSpPr/>
          <p:nvPr/>
        </p:nvSpPr>
        <p:spPr>
          <a:xfrm>
            <a:off x="633095" y="3445510"/>
            <a:ext cx="2921000" cy="230832"/>
          </a:xfrm>
          <a:prstGeom prst="rect">
            <a:avLst/>
          </a:prstGeom>
        </p:spPr>
        <p:txBody>
          <a:bodyPr wrap="square">
            <a:spAutoFit/>
          </a:bodyPr>
          <a:lstStyle/>
          <a:p>
            <a:pPr algn="ctr"/>
            <a:r>
              <a:rPr lang="en-US" altLang="zh-CN" sz="900" dirty="0">
                <a:solidFill>
                  <a:schemeClr val="tx1">
                    <a:lumMod val="85000"/>
                    <a:lumOff val="1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Channel, time, alarm type, target type</a:t>
            </a:r>
          </a:p>
        </p:txBody>
      </p:sp>
      <p:sp>
        <p:nvSpPr>
          <p:cNvPr id="20" name="矩形 19"/>
          <p:cNvSpPr/>
          <p:nvPr/>
        </p:nvSpPr>
        <p:spPr>
          <a:xfrm>
            <a:off x="4521835" y="3445510"/>
            <a:ext cx="2921000" cy="230832"/>
          </a:xfrm>
          <a:prstGeom prst="rect">
            <a:avLst/>
          </a:prstGeom>
        </p:spPr>
        <p:txBody>
          <a:bodyPr wrap="square">
            <a:spAutoFit/>
          </a:bodyPr>
          <a:lstStyle/>
          <a:p>
            <a:pPr algn="ctr"/>
            <a:r>
              <a:rPr lang="en-US" altLang="zh-CN" sz="900" dirty="0">
                <a:solidFill>
                  <a:schemeClr val="tx1">
                    <a:lumMod val="85000"/>
                    <a:lumOff val="1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Channel, time, gender, age, glasses and face</a:t>
            </a:r>
          </a:p>
        </p:txBody>
      </p:sp>
      <p:sp>
        <p:nvSpPr>
          <p:cNvPr id="21" name="矩形 20"/>
          <p:cNvSpPr/>
          <p:nvPr/>
        </p:nvSpPr>
        <p:spPr>
          <a:xfrm>
            <a:off x="8164830" y="3451860"/>
            <a:ext cx="3334385" cy="230832"/>
          </a:xfrm>
          <a:prstGeom prst="rect">
            <a:avLst/>
          </a:prstGeom>
        </p:spPr>
        <p:txBody>
          <a:bodyPr wrap="square">
            <a:spAutoFit/>
          </a:bodyPr>
          <a:lstStyle/>
          <a:p>
            <a:pPr algn="ctr"/>
            <a:r>
              <a:rPr lang="en-US" altLang="zh-CN" sz="900" dirty="0">
                <a:solidFill>
                  <a:schemeClr val="tx1">
                    <a:lumMod val="85000"/>
                    <a:lumOff val="15000"/>
                  </a:schemeClr>
                </a:solidFill>
                <a:latin typeface="Segoe UI" panose="020B0502040204020203" pitchFamily="34" charset="0"/>
                <a:ea typeface="微软雅黑" panose="020B0503020204020204" pitchFamily="34" charset="-122"/>
                <a:cs typeface="Segoe UI" panose="020B0502040204020203" pitchFamily="34" charset="0"/>
                <a:sym typeface="Segoe UI" panose="020B0502040204020203" pitchFamily="34" charset="0"/>
              </a:rPr>
              <a:t>Channel, time, plate number, plate color, vehicle color</a:t>
            </a:r>
          </a:p>
        </p:txBody>
      </p:sp>
      <p:sp>
        <p:nvSpPr>
          <p:cNvPr id="22" name="圆角矩形 21"/>
          <p:cNvSpPr/>
          <p:nvPr/>
        </p:nvSpPr>
        <p:spPr>
          <a:xfrm>
            <a:off x="4526280" y="1068070"/>
            <a:ext cx="3171825" cy="427355"/>
          </a:xfrm>
          <a:prstGeom prst="roundRect">
            <a:avLst>
              <a:gd name="adj" fmla="val 50000"/>
            </a:avLst>
          </a:prstGeom>
          <a:noFill/>
          <a:extLst>
            <a:ext uri="{909E8E84-426E-40DD-AFC4-6F175D3DCCD1}">
              <a14:hiddenFill xmlns:a14="http://schemas.microsoft.com/office/drawing/2010/main">
                <a:solidFill>
                  <a:schemeClr val="accent1">
                    <a:lumMod val="75000"/>
                  </a:schemeClr>
                </a:solidFill>
              </a14:hiddenFill>
            </a:ext>
          </a:extLst>
        </p:spPr>
        <p:txBody>
          <a:bodyPr wrap="square" anchor="ctr" anchorCtr="0">
            <a:noAutofit/>
          </a:bodyPr>
          <a:lstStyle/>
          <a:p>
            <a:pPr lvl="0" algn="ctr">
              <a:buClrTx/>
              <a:buSzTx/>
              <a:buFontTx/>
            </a:pPr>
            <a:r>
              <a:rPr lang="en-US" altLang="zh-CN" b="1" dirty="0">
                <a:cs typeface="+mn-ea"/>
                <a:sym typeface="Segoe UI" panose="020B0502040204020203" pitchFamily="34" charset="0"/>
              </a:rPr>
              <a:t>Face retrieval</a:t>
            </a:r>
          </a:p>
        </p:txBody>
      </p:sp>
      <p:sp>
        <p:nvSpPr>
          <p:cNvPr id="23" name="圆角矩形 22"/>
          <p:cNvSpPr/>
          <p:nvPr/>
        </p:nvSpPr>
        <p:spPr>
          <a:xfrm>
            <a:off x="8374380" y="1068070"/>
            <a:ext cx="3171825" cy="427355"/>
          </a:xfrm>
          <a:prstGeom prst="roundRect">
            <a:avLst>
              <a:gd name="adj" fmla="val 50000"/>
            </a:avLst>
          </a:prstGeom>
          <a:noFill/>
          <a:extLst>
            <a:ext uri="{909E8E84-426E-40DD-AFC4-6F175D3DCCD1}">
              <a14:hiddenFill xmlns:a14="http://schemas.microsoft.com/office/drawing/2010/main">
                <a:solidFill>
                  <a:schemeClr val="accent1">
                    <a:lumMod val="75000"/>
                  </a:schemeClr>
                </a:solidFill>
              </a14:hiddenFill>
            </a:ext>
          </a:extLst>
        </p:spPr>
        <p:txBody>
          <a:bodyPr wrap="square" anchor="ctr" anchorCtr="0">
            <a:noAutofit/>
          </a:bodyPr>
          <a:lstStyle/>
          <a:p>
            <a:pPr lvl="0" algn="ctr">
              <a:buClrTx/>
              <a:buSzTx/>
              <a:buFontTx/>
            </a:pPr>
            <a:r>
              <a:rPr lang="en-US" altLang="zh-CN" b="1" dirty="0">
                <a:cs typeface="+mn-ea"/>
                <a:sym typeface="Segoe UI" panose="020B0502040204020203" pitchFamily="34" charset="0"/>
              </a:rPr>
              <a:t>Vehicle retrieval</a:t>
            </a:r>
          </a:p>
        </p:txBody>
      </p:sp>
      <p:pic>
        <p:nvPicPr>
          <p:cNvPr id="24" name="图片 23" descr="5摄像头"/>
          <p:cNvPicPr>
            <a:picLocks noChangeAspect="1"/>
          </p:cNvPicPr>
          <p:nvPr/>
        </p:nvPicPr>
        <p:blipFill>
          <a:blip r:embed="rId10"/>
          <a:stretch>
            <a:fillRect/>
          </a:stretch>
        </p:blipFill>
        <p:spPr>
          <a:xfrm>
            <a:off x="1130300" y="1638935"/>
            <a:ext cx="312420" cy="312420"/>
          </a:xfrm>
          <a:prstGeom prst="rect">
            <a:avLst/>
          </a:prstGeom>
        </p:spPr>
      </p:pic>
      <p:pic>
        <p:nvPicPr>
          <p:cNvPr id="25" name="图片 24" descr="出行人次"/>
          <p:cNvPicPr>
            <a:picLocks noChangeAspect="1"/>
          </p:cNvPicPr>
          <p:nvPr/>
        </p:nvPicPr>
        <p:blipFill>
          <a:blip r:embed="rId11"/>
          <a:stretch>
            <a:fillRect/>
          </a:stretch>
        </p:blipFill>
        <p:spPr>
          <a:xfrm>
            <a:off x="458968" y="2339349"/>
            <a:ext cx="256814" cy="256814"/>
          </a:xfrm>
          <a:prstGeom prst="rect">
            <a:avLst/>
          </a:prstGeom>
        </p:spPr>
      </p:pic>
      <p:pic>
        <p:nvPicPr>
          <p:cNvPr id="26" name="图片 25" descr="自行车"/>
          <p:cNvPicPr>
            <a:picLocks noChangeAspect="1"/>
          </p:cNvPicPr>
          <p:nvPr/>
        </p:nvPicPr>
        <p:blipFill>
          <a:blip r:embed="rId12"/>
          <a:stretch>
            <a:fillRect/>
          </a:stretch>
        </p:blipFill>
        <p:spPr>
          <a:xfrm>
            <a:off x="455005" y="2727035"/>
            <a:ext cx="260438" cy="260438"/>
          </a:xfrm>
          <a:prstGeom prst="rect">
            <a:avLst/>
          </a:prstGeom>
        </p:spPr>
      </p:pic>
      <p:pic>
        <p:nvPicPr>
          <p:cNvPr id="27" name="图片 26" descr="车辆-01"/>
          <p:cNvPicPr>
            <a:picLocks noChangeAspect="1"/>
          </p:cNvPicPr>
          <p:nvPr/>
        </p:nvPicPr>
        <p:blipFill>
          <a:blip r:embed="rId13"/>
          <a:stretch>
            <a:fillRect/>
          </a:stretch>
        </p:blipFill>
        <p:spPr>
          <a:xfrm>
            <a:off x="822049" y="3140177"/>
            <a:ext cx="270284" cy="269300"/>
          </a:xfrm>
          <a:prstGeom prst="rect">
            <a:avLst/>
          </a:prstGeom>
        </p:spPr>
      </p:pic>
      <p:pic>
        <p:nvPicPr>
          <p:cNvPr id="28" name="图片 27" descr="时间 (1)"/>
          <p:cNvPicPr>
            <a:picLocks noChangeAspect="1"/>
          </p:cNvPicPr>
          <p:nvPr/>
        </p:nvPicPr>
        <p:blipFill>
          <a:blip r:embed="rId14"/>
          <a:stretch>
            <a:fillRect/>
          </a:stretch>
        </p:blipFill>
        <p:spPr>
          <a:xfrm>
            <a:off x="661670" y="1922780"/>
            <a:ext cx="354965" cy="354965"/>
          </a:xfrm>
          <a:prstGeom prst="rect">
            <a:avLst/>
          </a:prstGeom>
        </p:spPr>
      </p:pic>
      <p:grpSp>
        <p:nvGrpSpPr>
          <p:cNvPr id="29" name="组合 28"/>
          <p:cNvGrpSpPr/>
          <p:nvPr/>
        </p:nvGrpSpPr>
        <p:grpSpPr>
          <a:xfrm>
            <a:off x="2668905" y="1600200"/>
            <a:ext cx="360680" cy="322580"/>
            <a:chOff x="4203" y="2520"/>
            <a:chExt cx="568" cy="508"/>
          </a:xfrm>
        </p:grpSpPr>
        <p:grpSp>
          <p:nvGrpSpPr>
            <p:cNvPr id="30" name="组合 29"/>
            <p:cNvGrpSpPr/>
            <p:nvPr/>
          </p:nvGrpSpPr>
          <p:grpSpPr>
            <a:xfrm>
              <a:off x="4513" y="2520"/>
              <a:ext cx="259" cy="508"/>
              <a:chOff x="13702712" y="3156389"/>
              <a:chExt cx="170518" cy="334803"/>
            </a:xfrm>
          </p:grpSpPr>
          <p:cxnSp>
            <p:nvCxnSpPr>
              <p:cNvPr id="32" name="直接连接符 31"/>
              <p:cNvCxnSpPr/>
              <p:nvPr/>
            </p:nvCxnSpPr>
            <p:spPr>
              <a:xfrm flipH="1">
                <a:off x="13725045" y="3156389"/>
                <a:ext cx="115892" cy="33480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13702712" y="3311704"/>
                <a:ext cx="170518" cy="5801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pic>
          <p:nvPicPr>
            <p:cNvPr id="31" name="图片 30" descr="出行人次"/>
            <p:cNvPicPr>
              <a:picLocks noChangeAspect="1"/>
            </p:cNvPicPr>
            <p:nvPr/>
          </p:nvPicPr>
          <p:blipFill>
            <a:blip r:embed="rId11"/>
            <a:stretch>
              <a:fillRect/>
            </a:stretch>
          </p:blipFill>
          <p:spPr>
            <a:xfrm>
              <a:off x="4203" y="2530"/>
              <a:ext cx="404" cy="404"/>
            </a:xfrm>
            <a:prstGeom prst="rect">
              <a:avLst/>
            </a:prstGeom>
          </p:spPr>
        </p:pic>
      </p:grpSp>
      <p:grpSp>
        <p:nvGrpSpPr>
          <p:cNvPr id="34" name="组合 33"/>
          <p:cNvGrpSpPr/>
          <p:nvPr/>
        </p:nvGrpSpPr>
        <p:grpSpPr>
          <a:xfrm>
            <a:off x="3030220" y="1951355"/>
            <a:ext cx="625475" cy="333375"/>
            <a:chOff x="4772" y="3158"/>
            <a:chExt cx="985" cy="525"/>
          </a:xfrm>
        </p:grpSpPr>
        <p:grpSp>
          <p:nvGrpSpPr>
            <p:cNvPr id="35" name="组合 34"/>
            <p:cNvGrpSpPr/>
            <p:nvPr/>
          </p:nvGrpSpPr>
          <p:grpSpPr>
            <a:xfrm>
              <a:off x="5139" y="3179"/>
              <a:ext cx="618" cy="505"/>
              <a:chOff x="3402007" y="2255998"/>
              <a:chExt cx="407131" cy="332688"/>
            </a:xfrm>
          </p:grpSpPr>
          <p:sp>
            <p:nvSpPr>
              <p:cNvPr id="37" name="平行四边形 36"/>
              <p:cNvSpPr/>
              <p:nvPr/>
            </p:nvSpPr>
            <p:spPr>
              <a:xfrm>
                <a:off x="3402007" y="2255998"/>
                <a:ext cx="407131" cy="332688"/>
              </a:xfrm>
              <a:prstGeom prst="parallelogram">
                <a:avLst/>
              </a:prstGeom>
              <a:noFill/>
              <a:ln>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38" name="直接箭头连接符 37"/>
              <p:cNvCxnSpPr/>
              <p:nvPr/>
            </p:nvCxnSpPr>
            <p:spPr>
              <a:xfrm>
                <a:off x="3402007" y="2311295"/>
                <a:ext cx="170518" cy="5801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pic>
          <p:nvPicPr>
            <p:cNvPr id="36" name="图片 35" descr="出行人次"/>
            <p:cNvPicPr>
              <a:picLocks noChangeAspect="1"/>
            </p:cNvPicPr>
            <p:nvPr/>
          </p:nvPicPr>
          <p:blipFill>
            <a:blip r:embed="rId11"/>
            <a:stretch>
              <a:fillRect/>
            </a:stretch>
          </p:blipFill>
          <p:spPr>
            <a:xfrm>
              <a:off x="4772" y="3158"/>
              <a:ext cx="404" cy="404"/>
            </a:xfrm>
            <a:prstGeom prst="rect">
              <a:avLst/>
            </a:prstGeom>
          </p:spPr>
        </p:pic>
      </p:grpSp>
      <p:grpSp>
        <p:nvGrpSpPr>
          <p:cNvPr id="39" name="组合 38"/>
          <p:cNvGrpSpPr/>
          <p:nvPr/>
        </p:nvGrpSpPr>
        <p:grpSpPr>
          <a:xfrm>
            <a:off x="3254375" y="2529205"/>
            <a:ext cx="606425" cy="321310"/>
            <a:chOff x="4957" y="3973"/>
            <a:chExt cx="955" cy="506"/>
          </a:xfrm>
        </p:grpSpPr>
        <p:grpSp>
          <p:nvGrpSpPr>
            <p:cNvPr id="40" name="组合 39"/>
            <p:cNvGrpSpPr/>
            <p:nvPr/>
          </p:nvGrpSpPr>
          <p:grpSpPr>
            <a:xfrm>
              <a:off x="5294" y="3975"/>
              <a:ext cx="618" cy="505"/>
              <a:chOff x="2910128" y="2810075"/>
              <a:chExt cx="407131" cy="332688"/>
            </a:xfrm>
          </p:grpSpPr>
          <p:sp>
            <p:nvSpPr>
              <p:cNvPr id="42" name="平行四边形 41"/>
              <p:cNvSpPr/>
              <p:nvPr/>
            </p:nvSpPr>
            <p:spPr>
              <a:xfrm>
                <a:off x="2910128" y="2810075"/>
                <a:ext cx="407131" cy="332688"/>
              </a:xfrm>
              <a:prstGeom prst="parallelogram">
                <a:avLst/>
              </a:prstGeom>
              <a:noFill/>
              <a:ln>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iconfont-10163-5002462"/>
              <p:cNvSpPr>
                <a:spLocks noChangeAspect="1"/>
              </p:cNvSpPr>
              <p:nvPr/>
            </p:nvSpPr>
            <p:spPr bwMode="auto">
              <a:xfrm>
                <a:off x="3145435" y="2822954"/>
                <a:ext cx="147883" cy="148063"/>
              </a:xfrm>
              <a:custGeom>
                <a:avLst/>
                <a:gdLst>
                  <a:gd name="connsiteX0" fmla="*/ 308034 w 547685"/>
                  <a:gd name="connsiteY0" fmla="*/ 291706 h 547685"/>
                  <a:gd name="connsiteX1" fmla="*/ 308566 w 547685"/>
                  <a:gd name="connsiteY1" fmla="*/ 291706 h 547685"/>
                  <a:gd name="connsiteX2" fmla="*/ 375913 w 547685"/>
                  <a:gd name="connsiteY2" fmla="*/ 359053 h 547685"/>
                  <a:gd name="connsiteX3" fmla="*/ 375913 w 547685"/>
                  <a:gd name="connsiteY3" fmla="*/ 375913 h 547685"/>
                  <a:gd name="connsiteX4" fmla="*/ 359053 w 547685"/>
                  <a:gd name="connsiteY4" fmla="*/ 375913 h 547685"/>
                  <a:gd name="connsiteX5" fmla="*/ 291706 w 547685"/>
                  <a:gd name="connsiteY5" fmla="*/ 308566 h 547685"/>
                  <a:gd name="connsiteX6" fmla="*/ 291706 w 547685"/>
                  <a:gd name="connsiteY6" fmla="*/ 308034 h 547685"/>
                  <a:gd name="connsiteX7" fmla="*/ 303250 w 547685"/>
                  <a:gd name="connsiteY7" fmla="*/ 303250 h 547685"/>
                  <a:gd name="connsiteX8" fmla="*/ 273793 w 547685"/>
                  <a:gd name="connsiteY8" fmla="*/ 255937 h 547685"/>
                  <a:gd name="connsiteX9" fmla="*/ 255937 w 547685"/>
                  <a:gd name="connsiteY9" fmla="*/ 273793 h 547685"/>
                  <a:gd name="connsiteX10" fmla="*/ 273793 w 547685"/>
                  <a:gd name="connsiteY10" fmla="*/ 291649 h 547685"/>
                  <a:gd name="connsiteX11" fmla="*/ 291649 w 547685"/>
                  <a:gd name="connsiteY11" fmla="*/ 273793 h 547685"/>
                  <a:gd name="connsiteX12" fmla="*/ 273793 w 547685"/>
                  <a:gd name="connsiteY12" fmla="*/ 255937 h 547685"/>
                  <a:gd name="connsiteX13" fmla="*/ 263645 w 547685"/>
                  <a:gd name="connsiteY13" fmla="*/ 236343 h 547685"/>
                  <a:gd name="connsiteX14" fmla="*/ 265395 w 547685"/>
                  <a:gd name="connsiteY14" fmla="*/ 240544 h 547685"/>
                  <a:gd name="connsiteX15" fmla="*/ 273793 w 547685"/>
                  <a:gd name="connsiteY15" fmla="*/ 244032 h 547685"/>
                  <a:gd name="connsiteX16" fmla="*/ 282209 w 547685"/>
                  <a:gd name="connsiteY16" fmla="*/ 240544 h 547685"/>
                  <a:gd name="connsiteX17" fmla="*/ 283950 w 547685"/>
                  <a:gd name="connsiteY17" fmla="*/ 236344 h 547685"/>
                  <a:gd name="connsiteX18" fmla="*/ 303250 w 547685"/>
                  <a:gd name="connsiteY18" fmla="*/ 244354 h 547685"/>
                  <a:gd name="connsiteX19" fmla="*/ 315457 w 547685"/>
                  <a:gd name="connsiteY19" fmla="*/ 273793 h 547685"/>
                  <a:gd name="connsiteX20" fmla="*/ 308034 w 547685"/>
                  <a:gd name="connsiteY20" fmla="*/ 291706 h 547685"/>
                  <a:gd name="connsiteX21" fmla="*/ 291706 w 547685"/>
                  <a:gd name="connsiteY21" fmla="*/ 291706 h 547685"/>
                  <a:gd name="connsiteX22" fmla="*/ 291706 w 547685"/>
                  <a:gd name="connsiteY22" fmla="*/ 308034 h 547685"/>
                  <a:gd name="connsiteX23" fmla="*/ 273793 w 547685"/>
                  <a:gd name="connsiteY23" fmla="*/ 315457 h 547685"/>
                  <a:gd name="connsiteX24" fmla="*/ 232129 w 547685"/>
                  <a:gd name="connsiteY24" fmla="*/ 273793 h 547685"/>
                  <a:gd name="connsiteX25" fmla="*/ 244354 w 547685"/>
                  <a:gd name="connsiteY25" fmla="*/ 244354 h 547685"/>
                  <a:gd name="connsiteX26" fmla="*/ 273793 w 547685"/>
                  <a:gd name="connsiteY26" fmla="*/ 136896 h 547685"/>
                  <a:gd name="connsiteX27" fmla="*/ 285697 w 547685"/>
                  <a:gd name="connsiteY27" fmla="*/ 148800 h 547685"/>
                  <a:gd name="connsiteX28" fmla="*/ 285697 w 547685"/>
                  <a:gd name="connsiteY28" fmla="*/ 232128 h 547685"/>
                  <a:gd name="connsiteX29" fmla="*/ 283950 w 547685"/>
                  <a:gd name="connsiteY29" fmla="*/ 236344 h 547685"/>
                  <a:gd name="connsiteX30" fmla="*/ 273793 w 547685"/>
                  <a:gd name="connsiteY30" fmla="*/ 232129 h 547685"/>
                  <a:gd name="connsiteX31" fmla="*/ 263645 w 547685"/>
                  <a:gd name="connsiteY31" fmla="*/ 236343 h 547685"/>
                  <a:gd name="connsiteX32" fmla="*/ 261889 w 547685"/>
                  <a:gd name="connsiteY32" fmla="*/ 232128 h 547685"/>
                  <a:gd name="connsiteX33" fmla="*/ 261889 w 547685"/>
                  <a:gd name="connsiteY33" fmla="*/ 148800 h 547685"/>
                  <a:gd name="connsiteX34" fmla="*/ 273793 w 547685"/>
                  <a:gd name="connsiteY34" fmla="*/ 136896 h 547685"/>
                  <a:gd name="connsiteX35" fmla="*/ 273792 w 547685"/>
                  <a:gd name="connsiteY35" fmla="*/ 83334 h 547685"/>
                  <a:gd name="connsiteX36" fmla="*/ 139087 w 547685"/>
                  <a:gd name="connsiteY36" fmla="*/ 139105 h 547685"/>
                  <a:gd name="connsiteX37" fmla="*/ 83328 w 547685"/>
                  <a:gd name="connsiteY37" fmla="*/ 273842 h 547685"/>
                  <a:gd name="connsiteX38" fmla="*/ 139087 w 547685"/>
                  <a:gd name="connsiteY38" fmla="*/ 408580 h 547685"/>
                  <a:gd name="connsiteX39" fmla="*/ 273792 w 547685"/>
                  <a:gd name="connsiteY39" fmla="*/ 464351 h 547685"/>
                  <a:gd name="connsiteX40" fmla="*/ 408498 w 547685"/>
                  <a:gd name="connsiteY40" fmla="*/ 408580 h 547685"/>
                  <a:gd name="connsiteX41" fmla="*/ 464257 w 547685"/>
                  <a:gd name="connsiteY41" fmla="*/ 273842 h 547685"/>
                  <a:gd name="connsiteX42" fmla="*/ 408498 w 547685"/>
                  <a:gd name="connsiteY42" fmla="*/ 139105 h 547685"/>
                  <a:gd name="connsiteX43" fmla="*/ 273792 w 547685"/>
                  <a:gd name="connsiteY43" fmla="*/ 83334 h 547685"/>
                  <a:gd name="connsiteX44" fmla="*/ 273792 w 547685"/>
                  <a:gd name="connsiteY44" fmla="*/ 59520 h 547685"/>
                  <a:gd name="connsiteX45" fmla="*/ 357168 w 547685"/>
                  <a:gd name="connsiteY45" fmla="*/ 76380 h 547685"/>
                  <a:gd name="connsiteX46" fmla="*/ 425259 w 547685"/>
                  <a:gd name="connsiteY46" fmla="*/ 122245 h 547685"/>
                  <a:gd name="connsiteX47" fmla="*/ 471161 w 547685"/>
                  <a:gd name="connsiteY47" fmla="*/ 190352 h 547685"/>
                  <a:gd name="connsiteX48" fmla="*/ 488065 w 547685"/>
                  <a:gd name="connsiteY48" fmla="*/ 273842 h 547685"/>
                  <a:gd name="connsiteX49" fmla="*/ 471209 w 547685"/>
                  <a:gd name="connsiteY49" fmla="*/ 357238 h 547685"/>
                  <a:gd name="connsiteX50" fmla="*/ 425355 w 547685"/>
                  <a:gd name="connsiteY50" fmla="*/ 425345 h 547685"/>
                  <a:gd name="connsiteX51" fmla="*/ 357264 w 547685"/>
                  <a:gd name="connsiteY51" fmla="*/ 471257 h 547685"/>
                  <a:gd name="connsiteX52" fmla="*/ 273792 w 547685"/>
                  <a:gd name="connsiteY52" fmla="*/ 488165 h 547685"/>
                  <a:gd name="connsiteX53" fmla="*/ 190417 w 547685"/>
                  <a:gd name="connsiteY53" fmla="*/ 471305 h 547685"/>
                  <a:gd name="connsiteX54" fmla="*/ 122326 w 547685"/>
                  <a:gd name="connsiteY54" fmla="*/ 425440 h 547685"/>
                  <a:gd name="connsiteX55" fmla="*/ 76424 w 547685"/>
                  <a:gd name="connsiteY55" fmla="*/ 357333 h 547685"/>
                  <a:gd name="connsiteX56" fmla="*/ 59520 w 547685"/>
                  <a:gd name="connsiteY56" fmla="*/ 273842 h 547685"/>
                  <a:gd name="connsiteX57" fmla="*/ 76376 w 547685"/>
                  <a:gd name="connsiteY57" fmla="*/ 190447 h 547685"/>
                  <a:gd name="connsiteX58" fmla="*/ 122230 w 547685"/>
                  <a:gd name="connsiteY58" fmla="*/ 122340 h 547685"/>
                  <a:gd name="connsiteX59" fmla="*/ 190321 w 547685"/>
                  <a:gd name="connsiteY59" fmla="*/ 76428 h 547685"/>
                  <a:gd name="connsiteX60" fmla="*/ 273792 w 547685"/>
                  <a:gd name="connsiteY60" fmla="*/ 59520 h 547685"/>
                  <a:gd name="connsiteX61" fmla="*/ 273819 w 547685"/>
                  <a:gd name="connsiteY61" fmla="*/ 23812 h 547685"/>
                  <a:gd name="connsiteX62" fmla="*/ 176482 w 547685"/>
                  <a:gd name="connsiteY62" fmla="*/ 43481 h 547685"/>
                  <a:gd name="connsiteX63" fmla="*/ 97051 w 547685"/>
                  <a:gd name="connsiteY63" fmla="*/ 97059 h 547685"/>
                  <a:gd name="connsiteX64" fmla="*/ 43478 w 547685"/>
                  <a:gd name="connsiteY64" fmla="*/ 176497 h 547685"/>
                  <a:gd name="connsiteX65" fmla="*/ 23810 w 547685"/>
                  <a:gd name="connsiteY65" fmla="*/ 273842 h 547685"/>
                  <a:gd name="connsiteX66" fmla="*/ 43478 w 547685"/>
                  <a:gd name="connsiteY66" fmla="*/ 371188 h 547685"/>
                  <a:gd name="connsiteX67" fmla="*/ 97051 w 547685"/>
                  <a:gd name="connsiteY67" fmla="*/ 450673 h 547685"/>
                  <a:gd name="connsiteX68" fmla="*/ 176482 w 547685"/>
                  <a:gd name="connsiteY68" fmla="*/ 504251 h 547685"/>
                  <a:gd name="connsiteX69" fmla="*/ 273819 w 547685"/>
                  <a:gd name="connsiteY69" fmla="*/ 523873 h 547685"/>
                  <a:gd name="connsiteX70" fmla="*/ 371155 w 547685"/>
                  <a:gd name="connsiteY70" fmla="*/ 504251 h 547685"/>
                  <a:gd name="connsiteX71" fmla="*/ 450634 w 547685"/>
                  <a:gd name="connsiteY71" fmla="*/ 450673 h 547685"/>
                  <a:gd name="connsiteX72" fmla="*/ 504207 w 547685"/>
                  <a:gd name="connsiteY72" fmla="*/ 371188 h 547685"/>
                  <a:gd name="connsiteX73" fmla="*/ 523827 w 547685"/>
                  <a:gd name="connsiteY73" fmla="*/ 273842 h 547685"/>
                  <a:gd name="connsiteX74" fmla="*/ 504207 w 547685"/>
                  <a:gd name="connsiteY74" fmla="*/ 176497 h 547685"/>
                  <a:gd name="connsiteX75" fmla="*/ 450634 w 547685"/>
                  <a:gd name="connsiteY75" fmla="*/ 97059 h 547685"/>
                  <a:gd name="connsiteX76" fmla="*/ 371155 w 547685"/>
                  <a:gd name="connsiteY76" fmla="*/ 43481 h 547685"/>
                  <a:gd name="connsiteX77" fmla="*/ 273819 w 547685"/>
                  <a:gd name="connsiteY77" fmla="*/ 23812 h 547685"/>
                  <a:gd name="connsiteX78" fmla="*/ 273819 w 547685"/>
                  <a:gd name="connsiteY78" fmla="*/ 0 h 547685"/>
                  <a:gd name="connsiteX79" fmla="*/ 380441 w 547685"/>
                  <a:gd name="connsiteY79" fmla="*/ 21574 h 547685"/>
                  <a:gd name="connsiteX80" fmla="*/ 467444 w 547685"/>
                  <a:gd name="connsiteY80" fmla="*/ 80248 h 547685"/>
                  <a:gd name="connsiteX81" fmla="*/ 526160 w 547685"/>
                  <a:gd name="connsiteY81" fmla="*/ 167306 h 547685"/>
                  <a:gd name="connsiteX82" fmla="*/ 547685 w 547685"/>
                  <a:gd name="connsiteY82" fmla="*/ 273890 h 547685"/>
                  <a:gd name="connsiteX83" fmla="*/ 526160 w 547685"/>
                  <a:gd name="connsiteY83" fmla="*/ 380522 h 547685"/>
                  <a:gd name="connsiteX84" fmla="*/ 467444 w 547685"/>
                  <a:gd name="connsiteY84" fmla="*/ 467580 h 547685"/>
                  <a:gd name="connsiteX85" fmla="*/ 380441 w 547685"/>
                  <a:gd name="connsiteY85" fmla="*/ 526254 h 547685"/>
                  <a:gd name="connsiteX86" fmla="*/ 273819 w 547685"/>
                  <a:gd name="connsiteY86" fmla="*/ 547685 h 547685"/>
                  <a:gd name="connsiteX87" fmla="*/ 167196 w 547685"/>
                  <a:gd name="connsiteY87" fmla="*/ 526159 h 547685"/>
                  <a:gd name="connsiteX88" fmla="*/ 80193 w 547685"/>
                  <a:gd name="connsiteY88" fmla="*/ 467437 h 547685"/>
                  <a:gd name="connsiteX89" fmla="*/ 21477 w 547685"/>
                  <a:gd name="connsiteY89" fmla="*/ 380427 h 547685"/>
                  <a:gd name="connsiteX90" fmla="*/ 0 w 547685"/>
                  <a:gd name="connsiteY90" fmla="*/ 273842 h 547685"/>
                  <a:gd name="connsiteX91" fmla="*/ 21572 w 547685"/>
                  <a:gd name="connsiteY91" fmla="*/ 167211 h 547685"/>
                  <a:gd name="connsiteX92" fmla="*/ 80241 w 547685"/>
                  <a:gd name="connsiteY92" fmla="*/ 80200 h 547685"/>
                  <a:gd name="connsiteX93" fmla="*/ 167291 w 547685"/>
                  <a:gd name="connsiteY93" fmla="*/ 21479 h 547685"/>
                  <a:gd name="connsiteX94" fmla="*/ 273819 w 547685"/>
                  <a:gd name="connsiteY94" fmla="*/ 0 h 54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47685" h="547685">
                    <a:moveTo>
                      <a:pt x="308034" y="291706"/>
                    </a:moveTo>
                    <a:lnTo>
                      <a:pt x="308566" y="291706"/>
                    </a:lnTo>
                    <a:lnTo>
                      <a:pt x="375913" y="359053"/>
                    </a:lnTo>
                    <a:cubicBezTo>
                      <a:pt x="380533" y="363720"/>
                      <a:pt x="380533" y="371245"/>
                      <a:pt x="375913" y="375913"/>
                    </a:cubicBezTo>
                    <a:cubicBezTo>
                      <a:pt x="371245" y="380533"/>
                      <a:pt x="363720" y="380533"/>
                      <a:pt x="359053" y="375913"/>
                    </a:cubicBezTo>
                    <a:lnTo>
                      <a:pt x="291706" y="308566"/>
                    </a:lnTo>
                    <a:lnTo>
                      <a:pt x="291706" y="308034"/>
                    </a:lnTo>
                    <a:lnTo>
                      <a:pt x="303250" y="303250"/>
                    </a:lnTo>
                    <a:close/>
                    <a:moveTo>
                      <a:pt x="273793" y="255937"/>
                    </a:moveTo>
                    <a:cubicBezTo>
                      <a:pt x="263984" y="255937"/>
                      <a:pt x="255937" y="263984"/>
                      <a:pt x="255937" y="273793"/>
                    </a:cubicBezTo>
                    <a:cubicBezTo>
                      <a:pt x="255937" y="283602"/>
                      <a:pt x="263984" y="291649"/>
                      <a:pt x="273793" y="291649"/>
                    </a:cubicBezTo>
                    <a:cubicBezTo>
                      <a:pt x="283602" y="291649"/>
                      <a:pt x="291649" y="283602"/>
                      <a:pt x="291649" y="273793"/>
                    </a:cubicBezTo>
                    <a:cubicBezTo>
                      <a:pt x="291649" y="263984"/>
                      <a:pt x="283602" y="255937"/>
                      <a:pt x="273793" y="255937"/>
                    </a:cubicBezTo>
                    <a:close/>
                    <a:moveTo>
                      <a:pt x="263645" y="236343"/>
                    </a:moveTo>
                    <a:lnTo>
                      <a:pt x="265395" y="240544"/>
                    </a:lnTo>
                    <a:cubicBezTo>
                      <a:pt x="267556" y="242699"/>
                      <a:pt x="270532" y="244032"/>
                      <a:pt x="273793" y="244032"/>
                    </a:cubicBezTo>
                    <a:cubicBezTo>
                      <a:pt x="277079" y="244032"/>
                      <a:pt x="280055" y="242699"/>
                      <a:pt x="282209" y="240544"/>
                    </a:cubicBezTo>
                    <a:lnTo>
                      <a:pt x="283950" y="236344"/>
                    </a:lnTo>
                    <a:lnTo>
                      <a:pt x="303250" y="244354"/>
                    </a:lnTo>
                    <a:cubicBezTo>
                      <a:pt x="310791" y="251902"/>
                      <a:pt x="315457" y="262318"/>
                      <a:pt x="315457" y="273793"/>
                    </a:cubicBezTo>
                    <a:lnTo>
                      <a:pt x="308034" y="291706"/>
                    </a:lnTo>
                    <a:lnTo>
                      <a:pt x="291706" y="291706"/>
                    </a:lnTo>
                    <a:lnTo>
                      <a:pt x="291706" y="308034"/>
                    </a:lnTo>
                    <a:lnTo>
                      <a:pt x="273793" y="315457"/>
                    </a:lnTo>
                    <a:cubicBezTo>
                      <a:pt x="250842" y="315457"/>
                      <a:pt x="232129" y="296792"/>
                      <a:pt x="232129" y="273793"/>
                    </a:cubicBezTo>
                    <a:cubicBezTo>
                      <a:pt x="232129" y="262318"/>
                      <a:pt x="236807" y="251902"/>
                      <a:pt x="244354" y="244354"/>
                    </a:cubicBezTo>
                    <a:close/>
                    <a:moveTo>
                      <a:pt x="273793" y="136896"/>
                    </a:moveTo>
                    <a:cubicBezTo>
                      <a:pt x="280364" y="136896"/>
                      <a:pt x="285697" y="142277"/>
                      <a:pt x="285697" y="148800"/>
                    </a:cubicBezTo>
                    <a:lnTo>
                      <a:pt x="285697" y="232128"/>
                    </a:lnTo>
                    <a:lnTo>
                      <a:pt x="283950" y="236344"/>
                    </a:lnTo>
                    <a:lnTo>
                      <a:pt x="273793" y="232129"/>
                    </a:lnTo>
                    <a:lnTo>
                      <a:pt x="263645" y="236343"/>
                    </a:lnTo>
                    <a:lnTo>
                      <a:pt x="261889" y="232128"/>
                    </a:lnTo>
                    <a:lnTo>
                      <a:pt x="261889" y="148800"/>
                    </a:lnTo>
                    <a:cubicBezTo>
                      <a:pt x="261889" y="142277"/>
                      <a:pt x="267270" y="136896"/>
                      <a:pt x="273793" y="136896"/>
                    </a:cubicBezTo>
                    <a:close/>
                    <a:moveTo>
                      <a:pt x="273792" y="83334"/>
                    </a:moveTo>
                    <a:cubicBezTo>
                      <a:pt x="222891" y="83334"/>
                      <a:pt x="175132" y="103147"/>
                      <a:pt x="139087" y="139105"/>
                    </a:cubicBezTo>
                    <a:cubicBezTo>
                      <a:pt x="103136" y="175159"/>
                      <a:pt x="83328" y="222929"/>
                      <a:pt x="83328" y="273842"/>
                    </a:cubicBezTo>
                    <a:cubicBezTo>
                      <a:pt x="83328" y="324756"/>
                      <a:pt x="103136" y="372574"/>
                      <a:pt x="139087" y="408580"/>
                    </a:cubicBezTo>
                    <a:cubicBezTo>
                      <a:pt x="175132" y="444538"/>
                      <a:pt x="222891" y="464351"/>
                      <a:pt x="273792" y="464351"/>
                    </a:cubicBezTo>
                    <a:cubicBezTo>
                      <a:pt x="324694" y="464351"/>
                      <a:pt x="372501" y="444538"/>
                      <a:pt x="408498" y="408580"/>
                    </a:cubicBezTo>
                    <a:cubicBezTo>
                      <a:pt x="444449" y="372574"/>
                      <a:pt x="464257" y="324756"/>
                      <a:pt x="464257" y="273842"/>
                    </a:cubicBezTo>
                    <a:cubicBezTo>
                      <a:pt x="464257" y="222929"/>
                      <a:pt x="444449" y="175159"/>
                      <a:pt x="408498" y="139105"/>
                    </a:cubicBezTo>
                    <a:cubicBezTo>
                      <a:pt x="372501" y="103147"/>
                      <a:pt x="324694" y="83334"/>
                      <a:pt x="273792" y="83334"/>
                    </a:cubicBezTo>
                    <a:close/>
                    <a:moveTo>
                      <a:pt x="273792" y="59520"/>
                    </a:moveTo>
                    <a:cubicBezTo>
                      <a:pt x="302743" y="59520"/>
                      <a:pt x="330741" y="65188"/>
                      <a:pt x="357168" y="76380"/>
                    </a:cubicBezTo>
                    <a:cubicBezTo>
                      <a:pt x="382738" y="87144"/>
                      <a:pt x="405642" y="102623"/>
                      <a:pt x="425259" y="122245"/>
                    </a:cubicBezTo>
                    <a:cubicBezTo>
                      <a:pt x="444972" y="141963"/>
                      <a:pt x="460400" y="164919"/>
                      <a:pt x="471161" y="190352"/>
                    </a:cubicBezTo>
                    <a:cubicBezTo>
                      <a:pt x="482399" y="216880"/>
                      <a:pt x="488065" y="244933"/>
                      <a:pt x="488065" y="273842"/>
                    </a:cubicBezTo>
                    <a:cubicBezTo>
                      <a:pt x="488065" y="302800"/>
                      <a:pt x="482399" y="330805"/>
                      <a:pt x="471209" y="357238"/>
                    </a:cubicBezTo>
                    <a:cubicBezTo>
                      <a:pt x="460448" y="382814"/>
                      <a:pt x="444972" y="405722"/>
                      <a:pt x="425355" y="425345"/>
                    </a:cubicBezTo>
                    <a:cubicBezTo>
                      <a:pt x="405642" y="445062"/>
                      <a:pt x="382738" y="460494"/>
                      <a:pt x="357264" y="471257"/>
                    </a:cubicBezTo>
                    <a:cubicBezTo>
                      <a:pt x="330741" y="482497"/>
                      <a:pt x="302743" y="488165"/>
                      <a:pt x="273792" y="488165"/>
                    </a:cubicBezTo>
                    <a:cubicBezTo>
                      <a:pt x="244890" y="488165"/>
                      <a:pt x="216844" y="482497"/>
                      <a:pt x="190417" y="471305"/>
                    </a:cubicBezTo>
                    <a:cubicBezTo>
                      <a:pt x="164894" y="460541"/>
                      <a:pt x="141943" y="445062"/>
                      <a:pt x="122326" y="425440"/>
                    </a:cubicBezTo>
                    <a:cubicBezTo>
                      <a:pt x="102613" y="405722"/>
                      <a:pt x="87185" y="382814"/>
                      <a:pt x="76424" y="357333"/>
                    </a:cubicBezTo>
                    <a:cubicBezTo>
                      <a:pt x="65186" y="330805"/>
                      <a:pt x="59520" y="302800"/>
                      <a:pt x="59520" y="273842"/>
                    </a:cubicBezTo>
                    <a:cubicBezTo>
                      <a:pt x="59520" y="244933"/>
                      <a:pt x="65186" y="216880"/>
                      <a:pt x="76376" y="190447"/>
                    </a:cubicBezTo>
                    <a:cubicBezTo>
                      <a:pt x="87137" y="164919"/>
                      <a:pt x="102613" y="141963"/>
                      <a:pt x="122230" y="122340"/>
                    </a:cubicBezTo>
                    <a:cubicBezTo>
                      <a:pt x="141943" y="102623"/>
                      <a:pt x="164894" y="87191"/>
                      <a:pt x="190321" y="76428"/>
                    </a:cubicBezTo>
                    <a:cubicBezTo>
                      <a:pt x="216844" y="65188"/>
                      <a:pt x="244890" y="59520"/>
                      <a:pt x="273792" y="59520"/>
                    </a:cubicBezTo>
                    <a:close/>
                    <a:moveTo>
                      <a:pt x="273819" y="23812"/>
                    </a:moveTo>
                    <a:cubicBezTo>
                      <a:pt x="240056" y="23812"/>
                      <a:pt x="207340" y="30432"/>
                      <a:pt x="176482" y="43481"/>
                    </a:cubicBezTo>
                    <a:cubicBezTo>
                      <a:pt x="146719" y="56054"/>
                      <a:pt x="120004" y="74057"/>
                      <a:pt x="97051" y="97059"/>
                    </a:cubicBezTo>
                    <a:cubicBezTo>
                      <a:pt x="74050" y="120014"/>
                      <a:pt x="56002" y="146732"/>
                      <a:pt x="43478" y="176497"/>
                    </a:cubicBezTo>
                    <a:cubicBezTo>
                      <a:pt x="30430" y="207358"/>
                      <a:pt x="23810" y="240077"/>
                      <a:pt x="23810" y="273842"/>
                    </a:cubicBezTo>
                    <a:cubicBezTo>
                      <a:pt x="23810" y="307608"/>
                      <a:pt x="30430" y="340327"/>
                      <a:pt x="43478" y="371188"/>
                    </a:cubicBezTo>
                    <a:cubicBezTo>
                      <a:pt x="56049" y="400953"/>
                      <a:pt x="74050" y="427671"/>
                      <a:pt x="97051" y="450673"/>
                    </a:cubicBezTo>
                    <a:cubicBezTo>
                      <a:pt x="120004" y="473628"/>
                      <a:pt x="146719" y="491678"/>
                      <a:pt x="176482" y="504251"/>
                    </a:cubicBezTo>
                    <a:cubicBezTo>
                      <a:pt x="207340" y="517253"/>
                      <a:pt x="240056" y="523873"/>
                      <a:pt x="273819" y="523873"/>
                    </a:cubicBezTo>
                    <a:cubicBezTo>
                      <a:pt x="307582" y="523873"/>
                      <a:pt x="340297" y="517253"/>
                      <a:pt x="371155" y="504251"/>
                    </a:cubicBezTo>
                    <a:cubicBezTo>
                      <a:pt x="400918" y="491631"/>
                      <a:pt x="427633" y="473628"/>
                      <a:pt x="450634" y="450673"/>
                    </a:cubicBezTo>
                    <a:cubicBezTo>
                      <a:pt x="473587" y="427671"/>
                      <a:pt x="491636" y="400953"/>
                      <a:pt x="504207" y="371188"/>
                    </a:cubicBezTo>
                    <a:cubicBezTo>
                      <a:pt x="517208" y="340327"/>
                      <a:pt x="523827" y="307608"/>
                      <a:pt x="523827" y="273842"/>
                    </a:cubicBezTo>
                    <a:cubicBezTo>
                      <a:pt x="523827" y="240077"/>
                      <a:pt x="517208" y="207358"/>
                      <a:pt x="504207" y="176497"/>
                    </a:cubicBezTo>
                    <a:cubicBezTo>
                      <a:pt x="491588" y="146732"/>
                      <a:pt x="473587" y="120014"/>
                      <a:pt x="450634" y="97059"/>
                    </a:cubicBezTo>
                    <a:cubicBezTo>
                      <a:pt x="427633" y="74057"/>
                      <a:pt x="400918" y="56007"/>
                      <a:pt x="371155" y="43481"/>
                    </a:cubicBezTo>
                    <a:cubicBezTo>
                      <a:pt x="340297" y="30432"/>
                      <a:pt x="307582" y="23812"/>
                      <a:pt x="273819" y="23812"/>
                    </a:cubicBezTo>
                    <a:close/>
                    <a:moveTo>
                      <a:pt x="273819" y="0"/>
                    </a:moveTo>
                    <a:cubicBezTo>
                      <a:pt x="310772" y="0"/>
                      <a:pt x="346631" y="7287"/>
                      <a:pt x="380441" y="21574"/>
                    </a:cubicBezTo>
                    <a:cubicBezTo>
                      <a:pt x="413061" y="35385"/>
                      <a:pt x="442348" y="55054"/>
                      <a:pt x="467444" y="80248"/>
                    </a:cubicBezTo>
                    <a:cubicBezTo>
                      <a:pt x="492588" y="105394"/>
                      <a:pt x="512350" y="134683"/>
                      <a:pt x="526160" y="167306"/>
                    </a:cubicBezTo>
                    <a:cubicBezTo>
                      <a:pt x="540447" y="201024"/>
                      <a:pt x="547685" y="236933"/>
                      <a:pt x="547685" y="273890"/>
                    </a:cubicBezTo>
                    <a:cubicBezTo>
                      <a:pt x="547685" y="310895"/>
                      <a:pt x="540447" y="346708"/>
                      <a:pt x="526160" y="380522"/>
                    </a:cubicBezTo>
                    <a:cubicBezTo>
                      <a:pt x="512350" y="413145"/>
                      <a:pt x="492636" y="442434"/>
                      <a:pt x="467444" y="467580"/>
                    </a:cubicBezTo>
                    <a:cubicBezTo>
                      <a:pt x="442253" y="492678"/>
                      <a:pt x="413061" y="512443"/>
                      <a:pt x="380441" y="526254"/>
                    </a:cubicBezTo>
                    <a:cubicBezTo>
                      <a:pt x="346631" y="540446"/>
                      <a:pt x="310772" y="547685"/>
                      <a:pt x="273819" y="547685"/>
                    </a:cubicBezTo>
                    <a:cubicBezTo>
                      <a:pt x="236865" y="547685"/>
                      <a:pt x="201007" y="540446"/>
                      <a:pt x="167196" y="526159"/>
                    </a:cubicBezTo>
                    <a:cubicBezTo>
                      <a:pt x="134576" y="512300"/>
                      <a:pt x="105289" y="492631"/>
                      <a:pt x="80193" y="467437"/>
                    </a:cubicBezTo>
                    <a:cubicBezTo>
                      <a:pt x="55049" y="442291"/>
                      <a:pt x="35287" y="413050"/>
                      <a:pt x="21477" y="380427"/>
                    </a:cubicBezTo>
                    <a:cubicBezTo>
                      <a:pt x="7286" y="346661"/>
                      <a:pt x="0" y="310799"/>
                      <a:pt x="0" y="273842"/>
                    </a:cubicBezTo>
                    <a:cubicBezTo>
                      <a:pt x="0" y="236886"/>
                      <a:pt x="7286" y="201024"/>
                      <a:pt x="21572" y="167211"/>
                    </a:cubicBezTo>
                    <a:cubicBezTo>
                      <a:pt x="35382" y="134588"/>
                      <a:pt x="55049" y="105298"/>
                      <a:pt x="80241" y="80200"/>
                    </a:cubicBezTo>
                    <a:cubicBezTo>
                      <a:pt x="105432" y="55054"/>
                      <a:pt x="134671" y="35290"/>
                      <a:pt x="167291" y="21479"/>
                    </a:cubicBezTo>
                    <a:cubicBezTo>
                      <a:pt x="201007" y="7287"/>
                      <a:pt x="236865" y="0"/>
                      <a:pt x="273819" y="0"/>
                    </a:cubicBezTo>
                    <a:close/>
                  </a:path>
                </a:pathLst>
              </a:custGeom>
              <a:solidFill>
                <a:schemeClr val="accent1"/>
              </a:solidFill>
              <a:ln>
                <a:solidFill>
                  <a:srgbClr val="00B0F0"/>
                </a:solidFill>
              </a:ln>
            </p:spPr>
            <p:txBody>
              <a:bodyPr/>
              <a:lstStyle/>
              <a:p>
                <a:endParaRPr lang="zh-CN" altLang="en-US">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grpSp>
        <p:pic>
          <p:nvPicPr>
            <p:cNvPr id="41" name="图片 40" descr="出行人次"/>
            <p:cNvPicPr>
              <a:picLocks noChangeAspect="1"/>
            </p:cNvPicPr>
            <p:nvPr/>
          </p:nvPicPr>
          <p:blipFill>
            <a:blip r:embed="rId11"/>
            <a:stretch>
              <a:fillRect/>
            </a:stretch>
          </p:blipFill>
          <p:spPr>
            <a:xfrm>
              <a:off x="4957" y="3973"/>
              <a:ext cx="404" cy="404"/>
            </a:xfrm>
            <a:prstGeom prst="rect">
              <a:avLst/>
            </a:prstGeom>
          </p:spPr>
        </p:pic>
      </p:grpSp>
      <p:grpSp>
        <p:nvGrpSpPr>
          <p:cNvPr id="44" name="组合 43"/>
          <p:cNvGrpSpPr/>
          <p:nvPr/>
        </p:nvGrpSpPr>
        <p:grpSpPr>
          <a:xfrm>
            <a:off x="3145790" y="3088640"/>
            <a:ext cx="430530" cy="320040"/>
            <a:chOff x="4850" y="4864"/>
            <a:chExt cx="678" cy="504"/>
          </a:xfrm>
        </p:grpSpPr>
        <p:grpSp>
          <p:nvGrpSpPr>
            <p:cNvPr id="45" name="组合 44"/>
            <p:cNvGrpSpPr/>
            <p:nvPr/>
          </p:nvGrpSpPr>
          <p:grpSpPr>
            <a:xfrm>
              <a:off x="4850" y="4864"/>
              <a:ext cx="679" cy="505"/>
              <a:chOff x="3534649" y="1567580"/>
              <a:chExt cx="447573" cy="332688"/>
            </a:xfrm>
          </p:grpSpPr>
          <p:sp>
            <p:nvSpPr>
              <p:cNvPr id="47" name="平行四边形 46"/>
              <p:cNvSpPr/>
              <p:nvPr/>
            </p:nvSpPr>
            <p:spPr>
              <a:xfrm>
                <a:off x="3534649" y="1567580"/>
                <a:ext cx="407131" cy="332688"/>
              </a:xfrm>
              <a:prstGeom prst="parallelogram">
                <a:avLst/>
              </a:prstGeom>
              <a:noFill/>
              <a:ln>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48" name="直接箭头连接符 47"/>
              <p:cNvCxnSpPr/>
              <p:nvPr/>
            </p:nvCxnSpPr>
            <p:spPr>
              <a:xfrm>
                <a:off x="3811704" y="1656115"/>
                <a:ext cx="170518" cy="58016"/>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pic>
          <p:nvPicPr>
            <p:cNvPr id="46" name="图片 45" descr="出行人次"/>
            <p:cNvPicPr>
              <a:picLocks noChangeAspect="1"/>
            </p:cNvPicPr>
            <p:nvPr/>
          </p:nvPicPr>
          <p:blipFill>
            <a:blip r:embed="rId11"/>
            <a:stretch>
              <a:fillRect/>
            </a:stretch>
          </p:blipFill>
          <p:spPr>
            <a:xfrm>
              <a:off x="4890" y="4904"/>
              <a:ext cx="404" cy="404"/>
            </a:xfrm>
            <a:prstGeom prst="rect">
              <a:avLst/>
            </a:prstGeom>
          </p:spPr>
        </p:pic>
      </p:grpSp>
      <p:pic>
        <p:nvPicPr>
          <p:cNvPr id="49" name="图片 48" descr="5摄像头"/>
          <p:cNvPicPr>
            <a:picLocks noChangeAspect="1"/>
          </p:cNvPicPr>
          <p:nvPr/>
        </p:nvPicPr>
        <p:blipFill>
          <a:blip r:embed="rId10"/>
          <a:stretch>
            <a:fillRect/>
          </a:stretch>
        </p:blipFill>
        <p:spPr>
          <a:xfrm>
            <a:off x="4904740" y="1668145"/>
            <a:ext cx="312420" cy="312420"/>
          </a:xfrm>
          <a:prstGeom prst="rect">
            <a:avLst/>
          </a:prstGeom>
        </p:spPr>
      </p:pic>
      <p:pic>
        <p:nvPicPr>
          <p:cNvPr id="50" name="图片 49" descr="时间 (1)"/>
          <p:cNvPicPr>
            <a:picLocks noChangeAspect="1"/>
          </p:cNvPicPr>
          <p:nvPr/>
        </p:nvPicPr>
        <p:blipFill>
          <a:blip r:embed="rId14"/>
          <a:stretch>
            <a:fillRect/>
          </a:stretch>
        </p:blipFill>
        <p:spPr>
          <a:xfrm>
            <a:off x="4431030" y="2290445"/>
            <a:ext cx="354965" cy="354965"/>
          </a:xfrm>
          <a:prstGeom prst="rect">
            <a:avLst/>
          </a:prstGeom>
        </p:spPr>
      </p:pic>
      <p:pic>
        <p:nvPicPr>
          <p:cNvPr id="51" name="图片 50" descr="性别"/>
          <p:cNvPicPr>
            <a:picLocks noChangeAspect="1"/>
          </p:cNvPicPr>
          <p:nvPr/>
        </p:nvPicPr>
        <p:blipFill>
          <a:blip r:embed="rId15"/>
          <a:stretch>
            <a:fillRect/>
          </a:stretch>
        </p:blipFill>
        <p:spPr>
          <a:xfrm>
            <a:off x="4617085" y="2996565"/>
            <a:ext cx="344805" cy="344805"/>
          </a:xfrm>
          <a:prstGeom prst="rect">
            <a:avLst/>
          </a:prstGeom>
        </p:spPr>
      </p:pic>
      <p:pic>
        <p:nvPicPr>
          <p:cNvPr id="52" name="图片 51" descr="年龄"/>
          <p:cNvPicPr>
            <a:picLocks noChangeAspect="1"/>
          </p:cNvPicPr>
          <p:nvPr/>
        </p:nvPicPr>
        <p:blipFill>
          <a:blip r:embed="rId16"/>
          <a:stretch>
            <a:fillRect/>
          </a:stretch>
        </p:blipFill>
        <p:spPr>
          <a:xfrm>
            <a:off x="6992620" y="1668145"/>
            <a:ext cx="277495" cy="277495"/>
          </a:xfrm>
          <a:prstGeom prst="rect">
            <a:avLst/>
          </a:prstGeom>
        </p:spPr>
      </p:pic>
      <p:pic>
        <p:nvPicPr>
          <p:cNvPr id="53" name="图片 52" descr="眼镜"/>
          <p:cNvPicPr>
            <a:picLocks noChangeAspect="1"/>
          </p:cNvPicPr>
          <p:nvPr/>
        </p:nvPicPr>
        <p:blipFill>
          <a:blip r:embed="rId17"/>
          <a:stretch>
            <a:fillRect/>
          </a:stretch>
        </p:blipFill>
        <p:spPr>
          <a:xfrm>
            <a:off x="7290435" y="2270760"/>
            <a:ext cx="374650" cy="374650"/>
          </a:xfrm>
          <a:prstGeom prst="rect">
            <a:avLst/>
          </a:prstGeom>
        </p:spPr>
      </p:pic>
      <p:pic>
        <p:nvPicPr>
          <p:cNvPr id="54" name="图片 53" descr="人脸 (1)"/>
          <p:cNvPicPr>
            <a:picLocks noChangeAspect="1"/>
          </p:cNvPicPr>
          <p:nvPr/>
        </p:nvPicPr>
        <p:blipFill>
          <a:blip r:embed="rId18"/>
          <a:stretch>
            <a:fillRect/>
          </a:stretch>
        </p:blipFill>
        <p:spPr>
          <a:xfrm>
            <a:off x="7145020" y="2997200"/>
            <a:ext cx="373380" cy="373380"/>
          </a:xfrm>
          <a:prstGeom prst="rect">
            <a:avLst/>
          </a:prstGeom>
        </p:spPr>
      </p:pic>
      <p:pic>
        <p:nvPicPr>
          <p:cNvPr id="55" name="图片 54" descr="5摄像头"/>
          <p:cNvPicPr>
            <a:picLocks noChangeAspect="1"/>
          </p:cNvPicPr>
          <p:nvPr/>
        </p:nvPicPr>
        <p:blipFill>
          <a:blip r:embed="rId10"/>
          <a:stretch>
            <a:fillRect/>
          </a:stretch>
        </p:blipFill>
        <p:spPr>
          <a:xfrm>
            <a:off x="8860155" y="1648460"/>
            <a:ext cx="312420" cy="312420"/>
          </a:xfrm>
          <a:prstGeom prst="rect">
            <a:avLst/>
          </a:prstGeom>
        </p:spPr>
      </p:pic>
      <p:pic>
        <p:nvPicPr>
          <p:cNvPr id="56" name="图片 55" descr="时间 (1)"/>
          <p:cNvPicPr>
            <a:picLocks noChangeAspect="1"/>
          </p:cNvPicPr>
          <p:nvPr/>
        </p:nvPicPr>
        <p:blipFill>
          <a:blip r:embed="rId14"/>
          <a:stretch>
            <a:fillRect/>
          </a:stretch>
        </p:blipFill>
        <p:spPr>
          <a:xfrm>
            <a:off x="8386445" y="2330450"/>
            <a:ext cx="354965" cy="354965"/>
          </a:xfrm>
          <a:prstGeom prst="rect">
            <a:avLst/>
          </a:prstGeom>
        </p:spPr>
      </p:pic>
      <p:pic>
        <p:nvPicPr>
          <p:cNvPr id="57" name="图片 56" descr="车牌 (1)"/>
          <p:cNvPicPr>
            <a:picLocks noChangeAspect="1"/>
          </p:cNvPicPr>
          <p:nvPr/>
        </p:nvPicPr>
        <p:blipFill>
          <a:blip r:embed="rId19"/>
          <a:stretch>
            <a:fillRect/>
          </a:stretch>
        </p:blipFill>
        <p:spPr>
          <a:xfrm>
            <a:off x="10810875" y="1645285"/>
            <a:ext cx="482600" cy="348615"/>
          </a:xfrm>
          <a:prstGeom prst="rect">
            <a:avLst/>
          </a:prstGeom>
        </p:spPr>
      </p:pic>
      <p:pic>
        <p:nvPicPr>
          <p:cNvPr id="58" name="图片 57" descr="颜色 (1)"/>
          <p:cNvPicPr>
            <a:picLocks noChangeAspect="1"/>
          </p:cNvPicPr>
          <p:nvPr/>
        </p:nvPicPr>
        <p:blipFill>
          <a:blip r:embed="rId20"/>
          <a:stretch>
            <a:fillRect/>
          </a:stretch>
        </p:blipFill>
        <p:spPr>
          <a:xfrm>
            <a:off x="11176000" y="2358390"/>
            <a:ext cx="368935" cy="368935"/>
          </a:xfrm>
          <a:prstGeom prst="rect">
            <a:avLst/>
          </a:prstGeom>
        </p:spPr>
      </p:pic>
      <p:sp>
        <p:nvSpPr>
          <p:cNvPr id="59" name="矩形 58"/>
          <p:cNvSpPr/>
          <p:nvPr/>
        </p:nvSpPr>
        <p:spPr>
          <a:xfrm>
            <a:off x="375723" y="323301"/>
            <a:ext cx="9959778"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NVR</a:t>
            </a:r>
            <a:r>
              <a:rPr lang="zh-CN" altLang="en-US"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 Image Retrieval, detailed classification</a:t>
            </a:r>
          </a:p>
        </p:txBody>
      </p:sp>
    </p:spTree>
    <p:extLst>
      <p:ext uri="{BB962C8B-B14F-4D97-AF65-F5344CB8AC3E}">
        <p14:creationId xmlns:p14="http://schemas.microsoft.com/office/powerpoint/2010/main" val="8397090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77897" y="321752"/>
            <a:ext cx="4750018"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NVR</a:t>
            </a:r>
            <a:r>
              <a:rPr lang="zh-CN" altLang="en-US"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 </a:t>
            </a: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Highlight -Data Safe</a:t>
            </a:r>
          </a:p>
        </p:txBody>
      </p:sp>
      <p:sp>
        <p:nvSpPr>
          <p:cNvPr id="15" name="文本框 14"/>
          <p:cNvSpPr txBox="1">
            <a:spLocks noChangeArrowheads="1"/>
          </p:cNvSpPr>
          <p:nvPr/>
        </p:nvSpPr>
        <p:spPr bwMode="auto">
          <a:xfrm>
            <a:off x="7893317" y="3884840"/>
            <a:ext cx="372099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lnSpc>
                <a:spcPct val="150000"/>
              </a:lnSpc>
              <a:buClrTx/>
              <a:buSzTx/>
              <a:buFontTx/>
            </a:pPr>
            <a:r>
              <a:rPr lang="en-US" altLang="zh-CN" sz="2400" b="1" dirty="0">
                <a:solidFill>
                  <a:srgbClr val="3189C2"/>
                </a:solidFill>
                <a:latin typeface="微软雅黑" panose="020B0503020204020204" pitchFamily="34" charset="-122"/>
                <a:ea typeface="微软雅黑" panose="020B0503020204020204" pitchFamily="34" charset="-122"/>
                <a:cs typeface="Calibri" panose="020F0502020204030204" pitchFamily="34" charset="0"/>
              </a:rPr>
              <a:t>N+1 Hot Spare</a:t>
            </a:r>
          </a:p>
          <a:p>
            <a:pPr lvl="0"/>
            <a:r>
              <a:rPr lang="en-US" altLang="zh-CN" dirty="0">
                <a:solidFill>
                  <a:srgbClr val="565656"/>
                </a:solidFill>
                <a:ea typeface="+mn-ea"/>
                <a:cs typeface="Calibri" panose="020F0502020204030204" pitchFamily="34" charset="0"/>
              </a:rPr>
              <a:t>When an NVR fails, the hot spare automatically takes over services. When the faulty NVR recovers, the hot spare releases services and migrates data back.</a:t>
            </a:r>
          </a:p>
        </p:txBody>
      </p:sp>
      <p:pic>
        <p:nvPicPr>
          <p:cNvPr id="16" name="图片 15"/>
          <p:cNvPicPr>
            <a:picLocks noChangeAspect="1"/>
          </p:cNvPicPr>
          <p:nvPr/>
        </p:nvPicPr>
        <p:blipFill>
          <a:blip r:embed="rId3"/>
          <a:stretch>
            <a:fillRect/>
          </a:stretch>
        </p:blipFill>
        <p:spPr>
          <a:xfrm>
            <a:off x="792995" y="3663683"/>
            <a:ext cx="6660428" cy="2410100"/>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l="23666" t="35841" r="27224" b="35012"/>
          <a:stretch>
            <a:fillRect/>
          </a:stretch>
        </p:blipFill>
        <p:spPr>
          <a:xfrm>
            <a:off x="792996" y="2322591"/>
            <a:ext cx="940252" cy="470252"/>
          </a:xfrm>
          <a:prstGeom prst="rect">
            <a:avLst/>
          </a:prstGeom>
        </p:spPr>
      </p:pic>
      <p:sp>
        <p:nvSpPr>
          <p:cNvPr id="23" name="矩形 22"/>
          <p:cNvSpPr/>
          <p:nvPr/>
        </p:nvSpPr>
        <p:spPr>
          <a:xfrm>
            <a:off x="7893317" y="1131592"/>
            <a:ext cx="3794568" cy="2031325"/>
          </a:xfrm>
          <a:prstGeom prst="rect">
            <a:avLst/>
          </a:prstGeom>
        </p:spPr>
        <p:txBody>
          <a:bodyPr wrap="square">
            <a:spAutoFit/>
          </a:bodyPr>
          <a:lstStyle/>
          <a:p>
            <a:pPr>
              <a:lnSpc>
                <a:spcPct val="150000"/>
              </a:lnSpc>
            </a:pPr>
            <a:r>
              <a:rPr lang="en-US" altLang="zh-CN" sz="2400" b="1" dirty="0">
                <a:solidFill>
                  <a:srgbClr val="3189C2"/>
                </a:solidFill>
                <a:latin typeface="微软雅黑" panose="020B0503020204020204" pitchFamily="34" charset="-122"/>
                <a:ea typeface="微软雅黑" panose="020B0503020204020204" pitchFamily="34" charset="-122"/>
                <a:cs typeface="Calibri" panose="020F0502020204030204" pitchFamily="34" charset="0"/>
              </a:rPr>
              <a:t>ANR technology</a:t>
            </a:r>
          </a:p>
          <a:p>
            <a:r>
              <a:rPr lang="en-US" altLang="zh-CN" dirty="0">
                <a:solidFill>
                  <a:srgbClr val="565656"/>
                </a:solidFill>
                <a:latin typeface="Calibri" panose="020F0502020204030204" pitchFamily="34" charset="0"/>
                <a:cs typeface="Calibri" panose="020F0502020204030204" pitchFamily="34" charset="0"/>
              </a:rPr>
              <a:t>When the network is broken, the camera's video will be stored to the SD card of the device. After the network is restored, the video will be automatically synchronized to the NVR.</a:t>
            </a:r>
          </a:p>
        </p:txBody>
      </p:sp>
      <p:cxnSp>
        <p:nvCxnSpPr>
          <p:cNvPr id="29" name="直接箭头连接符 28"/>
          <p:cNvCxnSpPr/>
          <p:nvPr/>
        </p:nvCxnSpPr>
        <p:spPr>
          <a:xfrm>
            <a:off x="1944260" y="2525230"/>
            <a:ext cx="3423971" cy="0"/>
          </a:xfrm>
          <a:prstGeom prst="straightConnector1">
            <a:avLst/>
          </a:prstGeom>
          <a:ln w="19050">
            <a:headEnd type="none" w="med" len="med"/>
            <a:tailEnd type="triangle"/>
          </a:ln>
        </p:spPr>
        <p:style>
          <a:lnRef idx="3">
            <a:schemeClr val="accent4"/>
          </a:lnRef>
          <a:fillRef idx="0">
            <a:schemeClr val="accent4"/>
          </a:fillRef>
          <a:effectRef idx="2">
            <a:schemeClr val="accent4"/>
          </a:effectRef>
          <a:fontRef idx="minor">
            <a:schemeClr val="tx1"/>
          </a:fontRef>
        </p:style>
      </p:cxnSp>
      <p:grpSp>
        <p:nvGrpSpPr>
          <p:cNvPr id="30" name="组合 29"/>
          <p:cNvGrpSpPr/>
          <p:nvPr/>
        </p:nvGrpSpPr>
        <p:grpSpPr>
          <a:xfrm>
            <a:off x="3218525" y="1132462"/>
            <a:ext cx="867553" cy="1084247"/>
            <a:chOff x="3045" y="2967"/>
            <a:chExt cx="1113" cy="1391"/>
          </a:xfrm>
        </p:grpSpPr>
        <p:pic>
          <p:nvPicPr>
            <p:cNvPr id="31" name="图片 30" descr="SD卡"/>
            <p:cNvPicPr>
              <a:picLocks noChangeAspect="1"/>
            </p:cNvPicPr>
            <p:nvPr/>
          </p:nvPicPr>
          <p:blipFill>
            <a:blip r:embed="rId5" cstate="print"/>
            <a:stretch>
              <a:fillRect/>
            </a:stretch>
          </p:blipFill>
          <p:spPr>
            <a:xfrm rot="3217173">
              <a:off x="2906" y="3106"/>
              <a:ext cx="1391" cy="1113"/>
            </a:xfrm>
            <a:prstGeom prst="rect">
              <a:avLst/>
            </a:prstGeom>
          </p:spPr>
        </p:pic>
        <p:sp>
          <p:nvSpPr>
            <p:cNvPr id="32" name="TextBox 35"/>
            <p:cNvSpPr txBox="1">
              <a:spLocks noChangeArrowheads="1"/>
            </p:cNvSpPr>
            <p:nvPr/>
          </p:nvSpPr>
          <p:spPr bwMode="auto">
            <a:xfrm>
              <a:off x="3098" y="3505"/>
              <a:ext cx="994" cy="316"/>
            </a:xfrm>
            <a:prstGeom prst="rect">
              <a:avLst/>
            </a:prstGeom>
            <a:noFill/>
            <a:ln w="9525">
              <a:noFill/>
              <a:miter lim="800000"/>
            </a:ln>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SD</a:t>
              </a:r>
              <a:r>
                <a:rPr lang="zh-CN" altLang="en-US" sz="1000" dirty="0">
                  <a:solidFill>
                    <a:schemeClr val="bg1"/>
                  </a:solidFill>
                  <a:latin typeface="微软雅黑" panose="020B0503020204020204" pitchFamily="34" charset="-122"/>
                  <a:ea typeface="微软雅黑" panose="020B0503020204020204" pitchFamily="34" charset="-122"/>
                </a:rPr>
                <a:t> </a:t>
              </a:r>
              <a:r>
                <a:rPr lang="en-US" altLang="zh-CN" sz="1000" dirty="0">
                  <a:solidFill>
                    <a:schemeClr val="bg1"/>
                  </a:solidFill>
                  <a:latin typeface="微软雅黑" panose="020B0503020204020204" pitchFamily="34" charset="-122"/>
                  <a:ea typeface="微软雅黑" panose="020B0503020204020204" pitchFamily="34" charset="-122"/>
                </a:rPr>
                <a:t>Card</a:t>
              </a:r>
            </a:p>
          </p:txBody>
        </p:sp>
      </p:grpSp>
      <p:sp>
        <p:nvSpPr>
          <p:cNvPr id="33" name="弧形 32"/>
          <p:cNvSpPr/>
          <p:nvPr/>
        </p:nvSpPr>
        <p:spPr>
          <a:xfrm>
            <a:off x="3085827" y="1648311"/>
            <a:ext cx="2127149" cy="1448494"/>
          </a:xfrm>
          <a:prstGeom prst="arc">
            <a:avLst>
              <a:gd name="adj1" fmla="val 16245499"/>
              <a:gd name="adj2" fmla="val 0"/>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p>
        </p:txBody>
      </p:sp>
      <p:sp>
        <p:nvSpPr>
          <p:cNvPr id="34" name="弧形 33"/>
          <p:cNvSpPr/>
          <p:nvPr/>
        </p:nvSpPr>
        <p:spPr>
          <a:xfrm rot="18214990">
            <a:off x="1523366" y="1875556"/>
            <a:ext cx="2693709" cy="2097948"/>
          </a:xfrm>
          <a:prstGeom prst="arc">
            <a:avLst>
              <a:gd name="adj1" fmla="val 16200000"/>
              <a:gd name="adj2" fmla="val 20650832"/>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p>
        </p:txBody>
      </p:sp>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7034" t="35038" r="7410" b="22482"/>
          <a:stretch/>
        </p:blipFill>
        <p:spPr>
          <a:xfrm flipH="1">
            <a:off x="5448868" y="2086433"/>
            <a:ext cx="1957963" cy="645586"/>
          </a:xfrm>
          <a:prstGeom prst="rect">
            <a:avLst/>
          </a:prstGeom>
        </p:spPr>
      </p:pic>
      <p:pic>
        <p:nvPicPr>
          <p:cNvPr id="18" name="图片 17"/>
          <p:cNvPicPr>
            <a:picLocks noChangeAspect="1"/>
          </p:cNvPicPr>
          <p:nvPr/>
        </p:nvPicPr>
        <p:blipFill rotWithShape="1">
          <a:blip r:embed="rId7" cstate="print">
            <a:extLst>
              <a:ext uri="{28A0092B-C50C-407E-A947-70E740481C1C}">
                <a14:useLocalDpi xmlns:a14="http://schemas.microsoft.com/office/drawing/2010/main" val="0"/>
              </a:ext>
            </a:extLst>
          </a:blip>
          <a:srcRect l="7034" t="35038" r="7410" b="22482"/>
          <a:stretch/>
        </p:blipFill>
        <p:spPr>
          <a:xfrm flipH="1">
            <a:off x="3029821" y="3701251"/>
            <a:ext cx="1503816" cy="495843"/>
          </a:xfrm>
          <a:prstGeom prst="rect">
            <a:avLst/>
          </a:prstGeom>
        </p:spPr>
      </p:pic>
      <p:pic>
        <p:nvPicPr>
          <p:cNvPr id="20" name="图片 19"/>
          <p:cNvPicPr>
            <a:picLocks noChangeAspect="1"/>
          </p:cNvPicPr>
          <p:nvPr/>
        </p:nvPicPr>
        <p:blipFill rotWithShape="1">
          <a:blip r:embed="rId7" cstate="print">
            <a:extLst>
              <a:ext uri="{28A0092B-C50C-407E-A947-70E740481C1C}">
                <a14:useLocalDpi xmlns:a14="http://schemas.microsoft.com/office/drawing/2010/main" val="0"/>
              </a:ext>
            </a:extLst>
          </a:blip>
          <a:srcRect l="7034" t="35038" r="7410" b="22482"/>
          <a:stretch/>
        </p:blipFill>
        <p:spPr>
          <a:xfrm flipH="1">
            <a:off x="3056310" y="5042395"/>
            <a:ext cx="1503816" cy="495843"/>
          </a:xfrm>
          <a:prstGeom prst="rect">
            <a:avLst/>
          </a:prstGeom>
        </p:spPr>
      </p:pic>
      <p:pic>
        <p:nvPicPr>
          <p:cNvPr id="22" name="图片 21"/>
          <p:cNvPicPr>
            <a:picLocks noChangeAspect="1"/>
          </p:cNvPicPr>
          <p:nvPr/>
        </p:nvPicPr>
        <p:blipFill rotWithShape="1">
          <a:blip r:embed="rId7" cstate="print">
            <a:extLst>
              <a:ext uri="{28A0092B-C50C-407E-A947-70E740481C1C}">
                <a14:useLocalDpi xmlns:a14="http://schemas.microsoft.com/office/drawing/2010/main" val="0"/>
              </a:ext>
            </a:extLst>
          </a:blip>
          <a:srcRect l="7034" t="35038" r="7410" b="22482"/>
          <a:stretch/>
        </p:blipFill>
        <p:spPr>
          <a:xfrm flipH="1">
            <a:off x="5814584" y="4916294"/>
            <a:ext cx="1503816" cy="495843"/>
          </a:xfrm>
          <a:prstGeom prst="rect">
            <a:avLst/>
          </a:prstGeom>
        </p:spPr>
      </p:pic>
    </p:spTree>
    <p:extLst>
      <p:ext uri="{BB962C8B-B14F-4D97-AF65-F5344CB8AC3E}">
        <p14:creationId xmlns:p14="http://schemas.microsoft.com/office/powerpoint/2010/main" val="40371926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KSO_Shape"/>
          <p:cNvSpPr/>
          <p:nvPr/>
        </p:nvSpPr>
        <p:spPr bwMode="auto">
          <a:xfrm>
            <a:off x="9444038" y="777418"/>
            <a:ext cx="1191758" cy="1140115"/>
          </a:xfrm>
          <a:custGeom>
            <a:avLst/>
            <a:gdLst>
              <a:gd name="T0" fmla="*/ 859152 w 2887663"/>
              <a:gd name="T1" fmla="*/ 1613541 h 2762250"/>
              <a:gd name="T2" fmla="*/ 660904 w 2887663"/>
              <a:gd name="T3" fmla="*/ 1631599 h 2762250"/>
              <a:gd name="T4" fmla="*/ 582760 w 2887663"/>
              <a:gd name="T5" fmla="*/ 1615068 h 2762250"/>
              <a:gd name="T6" fmla="*/ 995462 w 2887663"/>
              <a:gd name="T7" fmla="*/ 1633083 h 2762250"/>
              <a:gd name="T8" fmla="*/ 794773 w 2887663"/>
              <a:gd name="T9" fmla="*/ 1314259 h 2762250"/>
              <a:gd name="T10" fmla="*/ 610807 w 2887663"/>
              <a:gd name="T11" fmla="*/ 1237111 h 2762250"/>
              <a:gd name="T12" fmla="*/ 1010000 w 2887663"/>
              <a:gd name="T13" fmla="*/ 1258119 h 2762250"/>
              <a:gd name="T14" fmla="*/ 971706 w 2887663"/>
              <a:gd name="T15" fmla="*/ 1228164 h 2762250"/>
              <a:gd name="T16" fmla="*/ 1592768 w 2887663"/>
              <a:gd name="T17" fmla="*/ 1051361 h 2762250"/>
              <a:gd name="T18" fmla="*/ 1541332 w 2887663"/>
              <a:gd name="T19" fmla="*/ 1069171 h 2762250"/>
              <a:gd name="T20" fmla="*/ 1858757 w 2887663"/>
              <a:gd name="T21" fmla="*/ 1072313 h 2762250"/>
              <a:gd name="T22" fmla="*/ 1791171 w 2887663"/>
              <a:gd name="T23" fmla="*/ 1051365 h 2762250"/>
              <a:gd name="T24" fmla="*/ 1711030 w 2887663"/>
              <a:gd name="T25" fmla="*/ 968622 h 2762250"/>
              <a:gd name="T26" fmla="*/ 151645 w 2887663"/>
              <a:gd name="T27" fmla="*/ 762046 h 2762250"/>
              <a:gd name="T28" fmla="*/ 981201 w 2887663"/>
              <a:gd name="T29" fmla="*/ 768990 h 2762250"/>
              <a:gd name="T30" fmla="*/ 971764 w 2887663"/>
              <a:gd name="T31" fmla="*/ 1009888 h 2762250"/>
              <a:gd name="T32" fmla="*/ 1026917 w 2887663"/>
              <a:gd name="T33" fmla="*/ 1583646 h 2762250"/>
              <a:gd name="T34" fmla="*/ 718440 w 2887663"/>
              <a:gd name="T35" fmla="*/ 1721482 h 2762250"/>
              <a:gd name="T36" fmla="*/ 610651 w 2887663"/>
              <a:gd name="T37" fmla="*/ 1478698 h 2762250"/>
              <a:gd name="T38" fmla="*/ 560741 w 2887663"/>
              <a:gd name="T39" fmla="*/ 1185640 h 2762250"/>
              <a:gd name="T40" fmla="*/ 815324 w 2887663"/>
              <a:gd name="T41" fmla="*/ 771713 h 2762250"/>
              <a:gd name="T42" fmla="*/ 136146 w 2887663"/>
              <a:gd name="T43" fmla="*/ 816029 h 2762250"/>
              <a:gd name="T44" fmla="*/ 1067177 w 2887663"/>
              <a:gd name="T45" fmla="*/ 813407 h 2762250"/>
              <a:gd name="T46" fmla="*/ 1528817 w 2887663"/>
              <a:gd name="T47" fmla="*/ 756426 h 2762250"/>
              <a:gd name="T48" fmla="*/ 1840906 w 2887663"/>
              <a:gd name="T49" fmla="*/ 737034 h 2762250"/>
              <a:gd name="T50" fmla="*/ 1292342 w 2887663"/>
              <a:gd name="T51" fmla="*/ 568311 h 2762250"/>
              <a:gd name="T52" fmla="*/ 47127 w 2887663"/>
              <a:gd name="T53" fmla="*/ 541498 h 2762250"/>
              <a:gd name="T54" fmla="*/ 1204370 w 2887663"/>
              <a:gd name="T55" fmla="*/ 510077 h 2762250"/>
              <a:gd name="T56" fmla="*/ 1155777 w 2887663"/>
              <a:gd name="T57" fmla="*/ 521860 h 2762250"/>
              <a:gd name="T58" fmla="*/ 1096152 w 2887663"/>
              <a:gd name="T59" fmla="*/ 532321 h 2762250"/>
              <a:gd name="T60" fmla="*/ 1242636 w 2887663"/>
              <a:gd name="T61" fmla="*/ 504891 h 2762250"/>
              <a:gd name="T62" fmla="*/ 870122 w 2887663"/>
              <a:gd name="T63" fmla="*/ 534990 h 2762250"/>
              <a:gd name="T64" fmla="*/ 913650 w 2887663"/>
              <a:gd name="T65" fmla="*/ 644448 h 2762250"/>
              <a:gd name="T66" fmla="*/ 779299 w 2887663"/>
              <a:gd name="T67" fmla="*/ 746385 h 2762250"/>
              <a:gd name="T68" fmla="*/ 691197 w 2887663"/>
              <a:gd name="T69" fmla="*/ 575724 h 2762250"/>
              <a:gd name="T70" fmla="*/ 1168871 w 2887663"/>
              <a:gd name="T71" fmla="*/ 480811 h 2762250"/>
              <a:gd name="T72" fmla="*/ 1840343 w 2887663"/>
              <a:gd name="T73" fmla="*/ 706985 h 2762250"/>
              <a:gd name="T74" fmla="*/ 1885331 w 2887663"/>
              <a:gd name="T75" fmla="*/ 1036912 h 2762250"/>
              <a:gd name="T76" fmla="*/ 1588622 w 2887663"/>
              <a:gd name="T77" fmla="*/ 1119655 h 2762250"/>
              <a:gd name="T78" fmla="*/ 1576695 w 2887663"/>
              <a:gd name="T79" fmla="*/ 720602 h 2762250"/>
              <a:gd name="T80" fmla="*/ 1493833 w 2887663"/>
              <a:gd name="T81" fmla="*/ 411832 h 2762250"/>
              <a:gd name="T82" fmla="*/ 1275484 w 2887663"/>
              <a:gd name="T83" fmla="*/ 362396 h 2762250"/>
              <a:gd name="T84" fmla="*/ 1107388 w 2887663"/>
              <a:gd name="T85" fmla="*/ 362576 h 2762250"/>
              <a:gd name="T86" fmla="*/ 326123 w 2887663"/>
              <a:gd name="T87" fmla="*/ 320344 h 2762250"/>
              <a:gd name="T88" fmla="*/ 258049 w 2887663"/>
              <a:gd name="T89" fmla="*/ 723731 h 2762250"/>
              <a:gd name="T90" fmla="*/ 204010 w 2887663"/>
              <a:gd name="T91" fmla="*/ 839314 h 2762250"/>
              <a:gd name="T92" fmla="*/ 59276 w 2887663"/>
              <a:gd name="T93" fmla="*/ 675484 h 2762250"/>
              <a:gd name="T94" fmla="*/ 32256 w 2887663"/>
              <a:gd name="T95" fmla="*/ 329155 h 2762250"/>
              <a:gd name="T96" fmla="*/ 1290906 w 2887663"/>
              <a:gd name="T97" fmla="*/ 155423 h 2762250"/>
              <a:gd name="T98" fmla="*/ 1253293 w 2887663"/>
              <a:gd name="T99" fmla="*/ 489815 h 2762250"/>
              <a:gd name="T100" fmla="*/ 1112660 w 2887663"/>
              <a:gd name="T101" fmla="*/ 568754 h 2762250"/>
              <a:gd name="T102" fmla="*/ 1105555 w 2887663"/>
              <a:gd name="T103" fmla="*/ 323142 h 2762250"/>
              <a:gd name="T104" fmla="*/ 1200843 w 2887663"/>
              <a:gd name="T105" fmla="*/ 214889 h 2762250"/>
              <a:gd name="T106" fmla="*/ 1747182 w 2887663"/>
              <a:gd name="T107" fmla="*/ 188111 h 2762250"/>
              <a:gd name="T108" fmla="*/ 1769224 w 2887663"/>
              <a:gd name="T109" fmla="*/ 298086 h 2762250"/>
              <a:gd name="T110" fmla="*/ 1613878 w 2887663"/>
              <a:gd name="T111" fmla="*/ 273578 h 2762250"/>
              <a:gd name="T112" fmla="*/ 1622904 w 2887663"/>
              <a:gd name="T113" fmla="*/ 148101 h 2762250"/>
              <a:gd name="T114" fmla="*/ 198167 w 2887663"/>
              <a:gd name="T115" fmla="*/ 155541 h 2762250"/>
              <a:gd name="T116" fmla="*/ 216304 w 2887663"/>
              <a:gd name="T117" fmla="*/ 266289 h 2762250"/>
              <a:gd name="T118" fmla="*/ 120615 w 2887663"/>
              <a:gd name="T119" fmla="*/ 174765 h 2762250"/>
              <a:gd name="T120" fmla="*/ 1223671 w 2887663"/>
              <a:gd name="T121" fmla="*/ 34092 h 2762250"/>
              <a:gd name="T122" fmla="*/ 1232241 w 2887663"/>
              <a:gd name="T123" fmla="*/ 84078 h 2762250"/>
              <a:gd name="T124" fmla="*/ 1135246 w 2887663"/>
              <a:gd name="T125" fmla="*/ 56889 h 27622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87663" h="2762250">
                <a:moveTo>
                  <a:pt x="873134" y="2527300"/>
                </a:moveTo>
                <a:lnTo>
                  <a:pt x="877887" y="2538366"/>
                </a:lnTo>
                <a:lnTo>
                  <a:pt x="723573" y="2601913"/>
                </a:lnTo>
                <a:lnTo>
                  <a:pt x="719137" y="2590848"/>
                </a:lnTo>
                <a:lnTo>
                  <a:pt x="873134" y="2527300"/>
                </a:lnTo>
                <a:close/>
                <a:moveTo>
                  <a:pt x="1277937" y="2406650"/>
                </a:moveTo>
                <a:lnTo>
                  <a:pt x="1369498" y="2406650"/>
                </a:lnTo>
                <a:lnTo>
                  <a:pt x="1373617" y="2409226"/>
                </a:lnTo>
                <a:lnTo>
                  <a:pt x="1384072" y="2416632"/>
                </a:lnTo>
                <a:lnTo>
                  <a:pt x="1390725" y="2421462"/>
                </a:lnTo>
                <a:lnTo>
                  <a:pt x="1398012" y="2426935"/>
                </a:lnTo>
                <a:lnTo>
                  <a:pt x="1404665" y="2432409"/>
                </a:lnTo>
                <a:lnTo>
                  <a:pt x="1411318" y="2438527"/>
                </a:lnTo>
                <a:lnTo>
                  <a:pt x="1417021" y="2444645"/>
                </a:lnTo>
                <a:lnTo>
                  <a:pt x="1419556" y="2447865"/>
                </a:lnTo>
                <a:lnTo>
                  <a:pt x="1421457" y="2450763"/>
                </a:lnTo>
                <a:lnTo>
                  <a:pt x="1423358" y="2453661"/>
                </a:lnTo>
                <a:lnTo>
                  <a:pt x="1424625" y="2456559"/>
                </a:lnTo>
                <a:lnTo>
                  <a:pt x="1425258" y="2459135"/>
                </a:lnTo>
                <a:lnTo>
                  <a:pt x="1425575" y="2461389"/>
                </a:lnTo>
                <a:lnTo>
                  <a:pt x="1425258" y="2464287"/>
                </a:lnTo>
                <a:lnTo>
                  <a:pt x="1423991" y="2466219"/>
                </a:lnTo>
                <a:lnTo>
                  <a:pt x="1422724" y="2468473"/>
                </a:lnTo>
                <a:lnTo>
                  <a:pt x="1419872" y="2469761"/>
                </a:lnTo>
                <a:lnTo>
                  <a:pt x="1417021" y="2471371"/>
                </a:lnTo>
                <a:lnTo>
                  <a:pt x="1412902" y="2472981"/>
                </a:lnTo>
                <a:lnTo>
                  <a:pt x="1408150" y="2473625"/>
                </a:lnTo>
                <a:lnTo>
                  <a:pt x="1402131" y="2474591"/>
                </a:lnTo>
                <a:lnTo>
                  <a:pt x="1394844" y="2474913"/>
                </a:lnTo>
                <a:lnTo>
                  <a:pt x="1387874" y="2474913"/>
                </a:lnTo>
                <a:lnTo>
                  <a:pt x="1380904" y="2474591"/>
                </a:lnTo>
                <a:lnTo>
                  <a:pt x="1374567" y="2473303"/>
                </a:lnTo>
                <a:lnTo>
                  <a:pt x="1368548" y="2472337"/>
                </a:lnTo>
                <a:lnTo>
                  <a:pt x="1362528" y="2471049"/>
                </a:lnTo>
                <a:lnTo>
                  <a:pt x="1357459" y="2469117"/>
                </a:lnTo>
                <a:lnTo>
                  <a:pt x="1351756" y="2467185"/>
                </a:lnTo>
                <a:lnTo>
                  <a:pt x="1347004" y="2464931"/>
                </a:lnTo>
                <a:lnTo>
                  <a:pt x="1341618" y="2462677"/>
                </a:lnTo>
                <a:lnTo>
                  <a:pt x="1332113" y="2456881"/>
                </a:lnTo>
                <a:lnTo>
                  <a:pt x="1323242" y="2451085"/>
                </a:lnTo>
                <a:lnTo>
                  <a:pt x="1314055" y="2444645"/>
                </a:lnTo>
                <a:lnTo>
                  <a:pt x="1310570" y="2442069"/>
                </a:lnTo>
                <a:lnTo>
                  <a:pt x="1307718" y="2440781"/>
                </a:lnTo>
                <a:lnTo>
                  <a:pt x="1306768" y="2440781"/>
                </a:lnTo>
                <a:lnTo>
                  <a:pt x="1305817" y="2440781"/>
                </a:lnTo>
                <a:lnTo>
                  <a:pt x="1305184" y="2441747"/>
                </a:lnTo>
                <a:lnTo>
                  <a:pt x="1304550" y="2442713"/>
                </a:lnTo>
                <a:lnTo>
                  <a:pt x="1304233" y="2444001"/>
                </a:lnTo>
                <a:lnTo>
                  <a:pt x="1303283" y="2444967"/>
                </a:lnTo>
                <a:lnTo>
                  <a:pt x="1302649" y="2444967"/>
                </a:lnTo>
                <a:lnTo>
                  <a:pt x="1302332" y="2445611"/>
                </a:lnTo>
                <a:lnTo>
                  <a:pt x="1291560" y="2444967"/>
                </a:lnTo>
                <a:lnTo>
                  <a:pt x="1286175" y="2444323"/>
                </a:lnTo>
                <a:lnTo>
                  <a:pt x="1283957" y="2444001"/>
                </a:lnTo>
                <a:lnTo>
                  <a:pt x="1282373" y="2443357"/>
                </a:lnTo>
                <a:lnTo>
                  <a:pt x="1280472" y="2434341"/>
                </a:lnTo>
                <a:lnTo>
                  <a:pt x="1279205" y="2426935"/>
                </a:lnTo>
                <a:lnTo>
                  <a:pt x="1278571" y="2421140"/>
                </a:lnTo>
                <a:lnTo>
                  <a:pt x="1278571" y="2416632"/>
                </a:lnTo>
                <a:lnTo>
                  <a:pt x="1278571" y="2413090"/>
                </a:lnTo>
                <a:lnTo>
                  <a:pt x="1278888" y="2411158"/>
                </a:lnTo>
                <a:lnTo>
                  <a:pt x="1279205" y="2409226"/>
                </a:lnTo>
                <a:lnTo>
                  <a:pt x="1277937" y="2406650"/>
                </a:lnTo>
                <a:close/>
                <a:moveTo>
                  <a:pt x="1045692" y="2406650"/>
                </a:moveTo>
                <a:lnTo>
                  <a:pt x="1138237" y="2406650"/>
                </a:lnTo>
                <a:lnTo>
                  <a:pt x="1136956" y="2409226"/>
                </a:lnTo>
                <a:lnTo>
                  <a:pt x="1137277" y="2411158"/>
                </a:lnTo>
                <a:lnTo>
                  <a:pt x="1137597" y="2413090"/>
                </a:lnTo>
                <a:lnTo>
                  <a:pt x="1137597" y="2416632"/>
                </a:lnTo>
                <a:lnTo>
                  <a:pt x="1137597" y="2421140"/>
                </a:lnTo>
                <a:lnTo>
                  <a:pt x="1136956" y="2426935"/>
                </a:lnTo>
                <a:lnTo>
                  <a:pt x="1135675" y="2434341"/>
                </a:lnTo>
                <a:lnTo>
                  <a:pt x="1133754" y="2443357"/>
                </a:lnTo>
                <a:lnTo>
                  <a:pt x="1132153" y="2444001"/>
                </a:lnTo>
                <a:lnTo>
                  <a:pt x="1129911" y="2444323"/>
                </a:lnTo>
                <a:lnTo>
                  <a:pt x="1124147" y="2444967"/>
                </a:lnTo>
                <a:lnTo>
                  <a:pt x="1113580" y="2445611"/>
                </a:lnTo>
                <a:lnTo>
                  <a:pt x="1113260" y="2444967"/>
                </a:lnTo>
                <a:lnTo>
                  <a:pt x="1112619" y="2444967"/>
                </a:lnTo>
                <a:lnTo>
                  <a:pt x="1112299" y="2444001"/>
                </a:lnTo>
                <a:lnTo>
                  <a:pt x="1111338" y="2442713"/>
                </a:lnTo>
                <a:lnTo>
                  <a:pt x="1110698" y="2441747"/>
                </a:lnTo>
                <a:lnTo>
                  <a:pt x="1109737" y="2440781"/>
                </a:lnTo>
                <a:lnTo>
                  <a:pt x="1109097" y="2440781"/>
                </a:lnTo>
                <a:lnTo>
                  <a:pt x="1107816" y="2440781"/>
                </a:lnTo>
                <a:lnTo>
                  <a:pt x="1105254" y="2442069"/>
                </a:lnTo>
                <a:lnTo>
                  <a:pt x="1101411" y="2444645"/>
                </a:lnTo>
                <a:lnTo>
                  <a:pt x="1092445" y="2451085"/>
                </a:lnTo>
                <a:lnTo>
                  <a:pt x="1083479" y="2456881"/>
                </a:lnTo>
                <a:lnTo>
                  <a:pt x="1073872" y="2462677"/>
                </a:lnTo>
                <a:lnTo>
                  <a:pt x="1069069" y="2464931"/>
                </a:lnTo>
                <a:lnTo>
                  <a:pt x="1063625" y="2467185"/>
                </a:lnTo>
                <a:lnTo>
                  <a:pt x="1057861" y="2469117"/>
                </a:lnTo>
                <a:lnTo>
                  <a:pt x="1052737" y="2471049"/>
                </a:lnTo>
                <a:lnTo>
                  <a:pt x="1046653" y="2472337"/>
                </a:lnTo>
                <a:lnTo>
                  <a:pt x="1040569" y="2473303"/>
                </a:lnTo>
                <a:lnTo>
                  <a:pt x="1034164" y="2474591"/>
                </a:lnTo>
                <a:lnTo>
                  <a:pt x="1027119" y="2474913"/>
                </a:lnTo>
                <a:lnTo>
                  <a:pt x="1020394" y="2474913"/>
                </a:lnTo>
                <a:lnTo>
                  <a:pt x="1012709" y="2474591"/>
                </a:lnTo>
                <a:lnTo>
                  <a:pt x="1006625" y="2473625"/>
                </a:lnTo>
                <a:lnTo>
                  <a:pt x="1001821" y="2472981"/>
                </a:lnTo>
                <a:lnTo>
                  <a:pt x="997658" y="2471371"/>
                </a:lnTo>
                <a:lnTo>
                  <a:pt x="994456" y="2469761"/>
                </a:lnTo>
                <a:lnTo>
                  <a:pt x="991894" y="2468473"/>
                </a:lnTo>
                <a:lnTo>
                  <a:pt x="990293" y="2466219"/>
                </a:lnTo>
                <a:lnTo>
                  <a:pt x="989332" y="2464287"/>
                </a:lnTo>
                <a:lnTo>
                  <a:pt x="989012" y="2461389"/>
                </a:lnTo>
                <a:lnTo>
                  <a:pt x="989332" y="2459135"/>
                </a:lnTo>
                <a:lnTo>
                  <a:pt x="989973" y="2456559"/>
                </a:lnTo>
                <a:lnTo>
                  <a:pt x="991254" y="2453661"/>
                </a:lnTo>
                <a:lnTo>
                  <a:pt x="993175" y="2450763"/>
                </a:lnTo>
                <a:lnTo>
                  <a:pt x="995417" y="2447865"/>
                </a:lnTo>
                <a:lnTo>
                  <a:pt x="997658" y="2444645"/>
                </a:lnTo>
                <a:lnTo>
                  <a:pt x="1003422" y="2438527"/>
                </a:lnTo>
                <a:lnTo>
                  <a:pt x="1010147" y="2432409"/>
                </a:lnTo>
                <a:lnTo>
                  <a:pt x="1017192" y="2426935"/>
                </a:lnTo>
                <a:lnTo>
                  <a:pt x="1024237" y="2421462"/>
                </a:lnTo>
                <a:lnTo>
                  <a:pt x="1030962" y="2416632"/>
                </a:lnTo>
                <a:lnTo>
                  <a:pt x="1041529" y="2409226"/>
                </a:lnTo>
                <a:lnTo>
                  <a:pt x="1045692" y="2406650"/>
                </a:lnTo>
                <a:close/>
                <a:moveTo>
                  <a:pt x="1201246" y="2330132"/>
                </a:moveTo>
                <a:lnTo>
                  <a:pt x="1182492" y="2330450"/>
                </a:lnTo>
                <a:lnTo>
                  <a:pt x="1164372" y="2331085"/>
                </a:lnTo>
                <a:lnTo>
                  <a:pt x="1157061" y="2331720"/>
                </a:lnTo>
                <a:lnTo>
                  <a:pt x="1155472" y="2331720"/>
                </a:lnTo>
                <a:lnTo>
                  <a:pt x="1153565" y="2344420"/>
                </a:lnTo>
                <a:lnTo>
                  <a:pt x="1148796" y="2388235"/>
                </a:lnTo>
                <a:lnTo>
                  <a:pt x="1139896" y="2388235"/>
                </a:lnTo>
                <a:lnTo>
                  <a:pt x="1042943" y="2389822"/>
                </a:lnTo>
                <a:lnTo>
                  <a:pt x="1039764" y="2347277"/>
                </a:lnTo>
                <a:lnTo>
                  <a:pt x="1022280" y="2352040"/>
                </a:lnTo>
                <a:lnTo>
                  <a:pt x="1005115" y="2356802"/>
                </a:lnTo>
                <a:lnTo>
                  <a:pt x="989539" y="2361565"/>
                </a:lnTo>
                <a:lnTo>
                  <a:pt x="974281" y="2367280"/>
                </a:lnTo>
                <a:lnTo>
                  <a:pt x="960930" y="2372995"/>
                </a:lnTo>
                <a:lnTo>
                  <a:pt x="947579" y="2379027"/>
                </a:lnTo>
                <a:lnTo>
                  <a:pt x="935817" y="2385377"/>
                </a:lnTo>
                <a:lnTo>
                  <a:pt x="925009" y="2391727"/>
                </a:lnTo>
                <a:lnTo>
                  <a:pt x="915791" y="2398395"/>
                </a:lnTo>
                <a:lnTo>
                  <a:pt x="907208" y="2405380"/>
                </a:lnTo>
                <a:lnTo>
                  <a:pt x="903711" y="2409190"/>
                </a:lnTo>
                <a:lnTo>
                  <a:pt x="900215" y="2412365"/>
                </a:lnTo>
                <a:lnTo>
                  <a:pt x="896718" y="2415857"/>
                </a:lnTo>
                <a:lnTo>
                  <a:pt x="894175" y="2419667"/>
                </a:lnTo>
                <a:lnTo>
                  <a:pt x="891632" y="2422842"/>
                </a:lnTo>
                <a:lnTo>
                  <a:pt x="889407" y="2426335"/>
                </a:lnTo>
                <a:lnTo>
                  <a:pt x="887500" y="2430145"/>
                </a:lnTo>
                <a:lnTo>
                  <a:pt x="885910" y="2433637"/>
                </a:lnTo>
                <a:lnTo>
                  <a:pt x="884639" y="2437130"/>
                </a:lnTo>
                <a:lnTo>
                  <a:pt x="884003" y="2440622"/>
                </a:lnTo>
                <a:lnTo>
                  <a:pt x="883367" y="2444432"/>
                </a:lnTo>
                <a:lnTo>
                  <a:pt x="883367" y="2447925"/>
                </a:lnTo>
                <a:lnTo>
                  <a:pt x="883367" y="2451100"/>
                </a:lnTo>
                <a:lnTo>
                  <a:pt x="883685" y="2454592"/>
                </a:lnTo>
                <a:lnTo>
                  <a:pt x="884639" y="2457450"/>
                </a:lnTo>
                <a:lnTo>
                  <a:pt x="885592" y="2460942"/>
                </a:lnTo>
                <a:lnTo>
                  <a:pt x="887182" y="2464435"/>
                </a:lnTo>
                <a:lnTo>
                  <a:pt x="888771" y="2467610"/>
                </a:lnTo>
                <a:lnTo>
                  <a:pt x="890678" y="2471102"/>
                </a:lnTo>
                <a:lnTo>
                  <a:pt x="892903" y="2473960"/>
                </a:lnTo>
                <a:lnTo>
                  <a:pt x="898307" y="2480945"/>
                </a:lnTo>
                <a:lnTo>
                  <a:pt x="904665" y="2487295"/>
                </a:lnTo>
                <a:lnTo>
                  <a:pt x="912294" y="2493645"/>
                </a:lnTo>
                <a:lnTo>
                  <a:pt x="920877" y="2499995"/>
                </a:lnTo>
                <a:lnTo>
                  <a:pt x="930413" y="2506027"/>
                </a:lnTo>
                <a:lnTo>
                  <a:pt x="940903" y="2512060"/>
                </a:lnTo>
                <a:lnTo>
                  <a:pt x="952665" y="2518092"/>
                </a:lnTo>
                <a:lnTo>
                  <a:pt x="964426" y="2523807"/>
                </a:lnTo>
                <a:lnTo>
                  <a:pt x="978095" y="2528888"/>
                </a:lnTo>
                <a:lnTo>
                  <a:pt x="992082" y="2533968"/>
                </a:lnTo>
                <a:lnTo>
                  <a:pt x="1006704" y="2538730"/>
                </a:lnTo>
                <a:lnTo>
                  <a:pt x="1022598" y="2543175"/>
                </a:lnTo>
                <a:lnTo>
                  <a:pt x="1041671" y="2548255"/>
                </a:lnTo>
                <a:lnTo>
                  <a:pt x="1062015" y="2552700"/>
                </a:lnTo>
                <a:lnTo>
                  <a:pt x="1083631" y="2556510"/>
                </a:lnTo>
                <a:lnTo>
                  <a:pt x="1105247" y="2559368"/>
                </a:lnTo>
                <a:lnTo>
                  <a:pt x="1128452" y="2562225"/>
                </a:lnTo>
                <a:lnTo>
                  <a:pt x="1151975" y="2564130"/>
                </a:lnTo>
                <a:lnTo>
                  <a:pt x="1176452" y="2565083"/>
                </a:lnTo>
                <a:lnTo>
                  <a:pt x="1201246" y="2565400"/>
                </a:lnTo>
                <a:lnTo>
                  <a:pt x="1222862" y="2565083"/>
                </a:lnTo>
                <a:lnTo>
                  <a:pt x="1243524" y="2564448"/>
                </a:lnTo>
                <a:lnTo>
                  <a:pt x="1264187" y="2562860"/>
                </a:lnTo>
                <a:lnTo>
                  <a:pt x="1283895" y="2560955"/>
                </a:lnTo>
                <a:lnTo>
                  <a:pt x="1303286" y="2558733"/>
                </a:lnTo>
                <a:lnTo>
                  <a:pt x="1321723" y="2555558"/>
                </a:lnTo>
                <a:lnTo>
                  <a:pt x="1339842" y="2552700"/>
                </a:lnTo>
                <a:lnTo>
                  <a:pt x="1357643" y="2548890"/>
                </a:lnTo>
                <a:lnTo>
                  <a:pt x="1374173" y="2544763"/>
                </a:lnTo>
                <a:lnTo>
                  <a:pt x="1390385" y="2540635"/>
                </a:lnTo>
                <a:lnTo>
                  <a:pt x="1405325" y="2535873"/>
                </a:lnTo>
                <a:lnTo>
                  <a:pt x="1419630" y="2530793"/>
                </a:lnTo>
                <a:lnTo>
                  <a:pt x="1431073" y="2526347"/>
                </a:lnTo>
                <a:lnTo>
                  <a:pt x="1441881" y="2521902"/>
                </a:lnTo>
                <a:lnTo>
                  <a:pt x="1452053" y="2516822"/>
                </a:lnTo>
                <a:lnTo>
                  <a:pt x="1461590" y="2512060"/>
                </a:lnTo>
                <a:lnTo>
                  <a:pt x="1470490" y="2507297"/>
                </a:lnTo>
                <a:lnTo>
                  <a:pt x="1478437" y="2502217"/>
                </a:lnTo>
                <a:lnTo>
                  <a:pt x="1486066" y="2497137"/>
                </a:lnTo>
                <a:lnTo>
                  <a:pt x="1492742" y="2491740"/>
                </a:lnTo>
                <a:lnTo>
                  <a:pt x="1499099" y="2486025"/>
                </a:lnTo>
                <a:lnTo>
                  <a:pt x="1504503" y="2480945"/>
                </a:lnTo>
                <a:lnTo>
                  <a:pt x="1508954" y="2475230"/>
                </a:lnTo>
                <a:lnTo>
                  <a:pt x="1512768" y="2469832"/>
                </a:lnTo>
                <a:lnTo>
                  <a:pt x="1515629" y="2464435"/>
                </a:lnTo>
                <a:lnTo>
                  <a:pt x="1517854" y="2458720"/>
                </a:lnTo>
                <a:lnTo>
                  <a:pt x="1519126" y="2453322"/>
                </a:lnTo>
                <a:lnTo>
                  <a:pt x="1519444" y="2447925"/>
                </a:lnTo>
                <a:lnTo>
                  <a:pt x="1519126" y="2442845"/>
                </a:lnTo>
                <a:lnTo>
                  <a:pt x="1518490" y="2438082"/>
                </a:lnTo>
                <a:lnTo>
                  <a:pt x="1516583" y="2433002"/>
                </a:lnTo>
                <a:lnTo>
                  <a:pt x="1514358" y="2427922"/>
                </a:lnTo>
                <a:lnTo>
                  <a:pt x="1511179" y="2422842"/>
                </a:lnTo>
                <a:lnTo>
                  <a:pt x="1507364" y="2418080"/>
                </a:lnTo>
                <a:lnTo>
                  <a:pt x="1503232" y="2413317"/>
                </a:lnTo>
                <a:lnTo>
                  <a:pt x="1498464" y="2408237"/>
                </a:lnTo>
                <a:lnTo>
                  <a:pt x="1493060" y="2403475"/>
                </a:lnTo>
                <a:lnTo>
                  <a:pt x="1487020" y="2399030"/>
                </a:lnTo>
                <a:lnTo>
                  <a:pt x="1480662" y="2393950"/>
                </a:lnTo>
                <a:lnTo>
                  <a:pt x="1473669" y="2389505"/>
                </a:lnTo>
                <a:lnTo>
                  <a:pt x="1465722" y="2385060"/>
                </a:lnTo>
                <a:lnTo>
                  <a:pt x="1457775" y="2380615"/>
                </a:lnTo>
                <a:lnTo>
                  <a:pt x="1448557" y="2376487"/>
                </a:lnTo>
                <a:lnTo>
                  <a:pt x="1439656" y="2372360"/>
                </a:lnTo>
                <a:lnTo>
                  <a:pt x="1424716" y="2365692"/>
                </a:lnTo>
                <a:lnTo>
                  <a:pt x="1408504" y="2360295"/>
                </a:lnTo>
                <a:lnTo>
                  <a:pt x="1391020" y="2354897"/>
                </a:lnTo>
                <a:lnTo>
                  <a:pt x="1372583" y="2350135"/>
                </a:lnTo>
                <a:lnTo>
                  <a:pt x="1369722" y="2389822"/>
                </a:lnTo>
                <a:lnTo>
                  <a:pt x="1268319" y="2389822"/>
                </a:lnTo>
                <a:lnTo>
                  <a:pt x="1260690" y="2332355"/>
                </a:lnTo>
                <a:lnTo>
                  <a:pt x="1246385" y="2331720"/>
                </a:lnTo>
                <a:lnTo>
                  <a:pt x="1231763" y="2330767"/>
                </a:lnTo>
                <a:lnTo>
                  <a:pt x="1216823" y="2330450"/>
                </a:lnTo>
                <a:lnTo>
                  <a:pt x="1201246" y="2330132"/>
                </a:lnTo>
                <a:close/>
                <a:moveTo>
                  <a:pt x="1861529" y="2074863"/>
                </a:moveTo>
                <a:lnTo>
                  <a:pt x="1868488" y="2085078"/>
                </a:lnTo>
                <a:lnTo>
                  <a:pt x="1702093" y="2192338"/>
                </a:lnTo>
                <a:lnTo>
                  <a:pt x="1695450" y="2181803"/>
                </a:lnTo>
                <a:lnTo>
                  <a:pt x="1861529" y="2074863"/>
                </a:lnTo>
                <a:close/>
                <a:moveTo>
                  <a:pt x="1219048" y="2005330"/>
                </a:moveTo>
                <a:lnTo>
                  <a:pt x="1186942" y="2065337"/>
                </a:lnTo>
                <a:lnTo>
                  <a:pt x="1161512" y="2280602"/>
                </a:lnTo>
                <a:lnTo>
                  <a:pt x="1180902" y="2279650"/>
                </a:lnTo>
                <a:lnTo>
                  <a:pt x="1201246" y="2279332"/>
                </a:lnTo>
                <a:lnTo>
                  <a:pt x="1214915" y="2279650"/>
                </a:lnTo>
                <a:lnTo>
                  <a:pt x="1227948" y="2279967"/>
                </a:lnTo>
                <a:lnTo>
                  <a:pt x="1254332" y="2281237"/>
                </a:lnTo>
                <a:lnTo>
                  <a:pt x="1219048" y="2005330"/>
                </a:lnTo>
                <a:close/>
                <a:moveTo>
                  <a:pt x="1196160" y="1991360"/>
                </a:moveTo>
                <a:lnTo>
                  <a:pt x="1191074" y="2032000"/>
                </a:lnTo>
                <a:lnTo>
                  <a:pt x="1212690" y="1991360"/>
                </a:lnTo>
                <a:lnTo>
                  <a:pt x="1208876" y="1991677"/>
                </a:lnTo>
                <a:lnTo>
                  <a:pt x="1204743" y="1991995"/>
                </a:lnTo>
                <a:lnTo>
                  <a:pt x="1200293" y="1991677"/>
                </a:lnTo>
                <a:lnTo>
                  <a:pt x="1196160" y="1991360"/>
                </a:lnTo>
                <a:close/>
                <a:moveTo>
                  <a:pt x="751423" y="1981200"/>
                </a:moveTo>
                <a:lnTo>
                  <a:pt x="838200" y="2111073"/>
                </a:lnTo>
                <a:lnTo>
                  <a:pt x="828139" y="2117725"/>
                </a:lnTo>
                <a:lnTo>
                  <a:pt x="741362" y="1987852"/>
                </a:lnTo>
                <a:lnTo>
                  <a:pt x="751423" y="1981200"/>
                </a:lnTo>
                <a:close/>
                <a:moveTo>
                  <a:pt x="2195208" y="1862138"/>
                </a:moveTo>
                <a:lnTo>
                  <a:pt x="2201863" y="1872672"/>
                </a:lnTo>
                <a:lnTo>
                  <a:pt x="2035164" y="1979613"/>
                </a:lnTo>
                <a:lnTo>
                  <a:pt x="2028825" y="1969398"/>
                </a:lnTo>
                <a:lnTo>
                  <a:pt x="2195208" y="1862138"/>
                </a:lnTo>
                <a:close/>
                <a:moveTo>
                  <a:pt x="857250" y="1828800"/>
                </a:moveTo>
                <a:lnTo>
                  <a:pt x="932616" y="1842554"/>
                </a:lnTo>
                <a:lnTo>
                  <a:pt x="934861" y="1843179"/>
                </a:lnTo>
                <a:lnTo>
                  <a:pt x="937106" y="1844430"/>
                </a:lnTo>
                <a:lnTo>
                  <a:pt x="939351" y="1846305"/>
                </a:lnTo>
                <a:lnTo>
                  <a:pt x="940955" y="1848806"/>
                </a:lnTo>
                <a:lnTo>
                  <a:pt x="942879" y="1851307"/>
                </a:lnTo>
                <a:lnTo>
                  <a:pt x="944162" y="1854745"/>
                </a:lnTo>
                <a:lnTo>
                  <a:pt x="945445" y="1858497"/>
                </a:lnTo>
                <a:lnTo>
                  <a:pt x="946407" y="1862560"/>
                </a:lnTo>
                <a:lnTo>
                  <a:pt x="948972" y="1871313"/>
                </a:lnTo>
                <a:lnTo>
                  <a:pt x="950255" y="1880691"/>
                </a:lnTo>
                <a:lnTo>
                  <a:pt x="952500" y="1899134"/>
                </a:lnTo>
                <a:lnTo>
                  <a:pt x="952500" y="1902886"/>
                </a:lnTo>
                <a:lnTo>
                  <a:pt x="952180" y="1905386"/>
                </a:lnTo>
                <a:lnTo>
                  <a:pt x="951859" y="1906949"/>
                </a:lnTo>
                <a:lnTo>
                  <a:pt x="951217" y="1907262"/>
                </a:lnTo>
                <a:lnTo>
                  <a:pt x="950576" y="1907262"/>
                </a:lnTo>
                <a:lnTo>
                  <a:pt x="949293" y="1907262"/>
                </a:lnTo>
                <a:lnTo>
                  <a:pt x="947690" y="1906324"/>
                </a:lnTo>
                <a:lnTo>
                  <a:pt x="945765" y="1904761"/>
                </a:lnTo>
                <a:lnTo>
                  <a:pt x="943841" y="1902886"/>
                </a:lnTo>
                <a:lnTo>
                  <a:pt x="939993" y="1897571"/>
                </a:lnTo>
                <a:lnTo>
                  <a:pt x="937106" y="1892257"/>
                </a:lnTo>
                <a:lnTo>
                  <a:pt x="935503" y="1889131"/>
                </a:lnTo>
                <a:lnTo>
                  <a:pt x="934541" y="1886318"/>
                </a:lnTo>
                <a:lnTo>
                  <a:pt x="933899" y="1883504"/>
                </a:lnTo>
                <a:lnTo>
                  <a:pt x="933579" y="1881316"/>
                </a:lnTo>
                <a:lnTo>
                  <a:pt x="933579" y="1879441"/>
                </a:lnTo>
                <a:lnTo>
                  <a:pt x="933258" y="1878190"/>
                </a:lnTo>
                <a:lnTo>
                  <a:pt x="932937" y="1876627"/>
                </a:lnTo>
                <a:lnTo>
                  <a:pt x="931975" y="1875064"/>
                </a:lnTo>
                <a:lnTo>
                  <a:pt x="931334" y="1874439"/>
                </a:lnTo>
                <a:lnTo>
                  <a:pt x="930692" y="1873501"/>
                </a:lnTo>
                <a:lnTo>
                  <a:pt x="929409" y="1873189"/>
                </a:lnTo>
                <a:lnTo>
                  <a:pt x="928768" y="1873189"/>
                </a:lnTo>
                <a:lnTo>
                  <a:pt x="927485" y="1873501"/>
                </a:lnTo>
                <a:lnTo>
                  <a:pt x="926844" y="1874439"/>
                </a:lnTo>
                <a:lnTo>
                  <a:pt x="925882" y="1875064"/>
                </a:lnTo>
                <a:lnTo>
                  <a:pt x="925240" y="1876627"/>
                </a:lnTo>
                <a:lnTo>
                  <a:pt x="924599" y="1878190"/>
                </a:lnTo>
                <a:lnTo>
                  <a:pt x="924278" y="1880378"/>
                </a:lnTo>
                <a:lnTo>
                  <a:pt x="923637" y="1882879"/>
                </a:lnTo>
                <a:lnTo>
                  <a:pt x="923316" y="1885380"/>
                </a:lnTo>
                <a:lnTo>
                  <a:pt x="923316" y="1891319"/>
                </a:lnTo>
                <a:lnTo>
                  <a:pt x="922354" y="1896321"/>
                </a:lnTo>
                <a:lnTo>
                  <a:pt x="921392" y="1898822"/>
                </a:lnTo>
                <a:lnTo>
                  <a:pt x="920430" y="1900697"/>
                </a:lnTo>
                <a:lnTo>
                  <a:pt x="919147" y="1902573"/>
                </a:lnTo>
                <a:lnTo>
                  <a:pt x="917543" y="1904449"/>
                </a:lnTo>
                <a:lnTo>
                  <a:pt x="916260" y="1905699"/>
                </a:lnTo>
                <a:lnTo>
                  <a:pt x="914336" y="1906949"/>
                </a:lnTo>
                <a:lnTo>
                  <a:pt x="912091" y="1908200"/>
                </a:lnTo>
                <a:lnTo>
                  <a:pt x="909846" y="1909138"/>
                </a:lnTo>
                <a:lnTo>
                  <a:pt x="906960" y="1909450"/>
                </a:lnTo>
                <a:lnTo>
                  <a:pt x="904073" y="1909763"/>
                </a:lnTo>
                <a:lnTo>
                  <a:pt x="900546" y="1909763"/>
                </a:lnTo>
                <a:lnTo>
                  <a:pt x="897018" y="1909763"/>
                </a:lnTo>
                <a:lnTo>
                  <a:pt x="894132" y="1909450"/>
                </a:lnTo>
                <a:lnTo>
                  <a:pt x="891245" y="1908512"/>
                </a:lnTo>
                <a:lnTo>
                  <a:pt x="888359" y="1907262"/>
                </a:lnTo>
                <a:lnTo>
                  <a:pt x="885793" y="1905386"/>
                </a:lnTo>
                <a:lnTo>
                  <a:pt x="883548" y="1903511"/>
                </a:lnTo>
                <a:lnTo>
                  <a:pt x="881303" y="1901323"/>
                </a:lnTo>
                <a:lnTo>
                  <a:pt x="879058" y="1898822"/>
                </a:lnTo>
                <a:lnTo>
                  <a:pt x="877134" y="1896321"/>
                </a:lnTo>
                <a:lnTo>
                  <a:pt x="873286" y="1889756"/>
                </a:lnTo>
                <a:lnTo>
                  <a:pt x="870079" y="1882879"/>
                </a:lnTo>
                <a:lnTo>
                  <a:pt x="867192" y="1875690"/>
                </a:lnTo>
                <a:lnTo>
                  <a:pt x="864947" y="1868500"/>
                </a:lnTo>
                <a:lnTo>
                  <a:pt x="863023" y="1860997"/>
                </a:lnTo>
                <a:lnTo>
                  <a:pt x="861099" y="1853495"/>
                </a:lnTo>
                <a:lnTo>
                  <a:pt x="858854" y="1840991"/>
                </a:lnTo>
                <a:lnTo>
                  <a:pt x="857571" y="1832238"/>
                </a:lnTo>
                <a:lnTo>
                  <a:pt x="857250" y="1828800"/>
                </a:lnTo>
                <a:close/>
                <a:moveTo>
                  <a:pt x="1562100" y="1827213"/>
                </a:moveTo>
                <a:lnTo>
                  <a:pt x="1561780" y="1830705"/>
                </a:lnTo>
                <a:lnTo>
                  <a:pt x="1560497" y="1839595"/>
                </a:lnTo>
                <a:lnTo>
                  <a:pt x="1557931" y="1852613"/>
                </a:lnTo>
                <a:lnTo>
                  <a:pt x="1556328" y="1859915"/>
                </a:lnTo>
                <a:lnTo>
                  <a:pt x="1554403" y="1867535"/>
                </a:lnTo>
                <a:lnTo>
                  <a:pt x="1552158" y="1875155"/>
                </a:lnTo>
                <a:lnTo>
                  <a:pt x="1549272" y="1882140"/>
                </a:lnTo>
                <a:lnTo>
                  <a:pt x="1546065" y="1889443"/>
                </a:lnTo>
                <a:lnTo>
                  <a:pt x="1542537" y="1895475"/>
                </a:lnTo>
                <a:lnTo>
                  <a:pt x="1540613" y="1898333"/>
                </a:lnTo>
                <a:lnTo>
                  <a:pt x="1538047" y="1900873"/>
                </a:lnTo>
                <a:lnTo>
                  <a:pt x="1535802" y="1903413"/>
                </a:lnTo>
                <a:lnTo>
                  <a:pt x="1533237" y="1905000"/>
                </a:lnTo>
                <a:lnTo>
                  <a:pt x="1530992" y="1906905"/>
                </a:lnTo>
                <a:lnTo>
                  <a:pt x="1528426" y="1908175"/>
                </a:lnTo>
                <a:lnTo>
                  <a:pt x="1525219" y="1908810"/>
                </a:lnTo>
                <a:lnTo>
                  <a:pt x="1522333" y="1909763"/>
                </a:lnTo>
                <a:lnTo>
                  <a:pt x="1518805" y="1909763"/>
                </a:lnTo>
                <a:lnTo>
                  <a:pt x="1515277" y="1909763"/>
                </a:lnTo>
                <a:lnTo>
                  <a:pt x="1512391" y="1909445"/>
                </a:lnTo>
                <a:lnTo>
                  <a:pt x="1509825" y="1908493"/>
                </a:lnTo>
                <a:lnTo>
                  <a:pt x="1506939" y="1907858"/>
                </a:lnTo>
                <a:lnTo>
                  <a:pt x="1505014" y="1906588"/>
                </a:lnTo>
                <a:lnTo>
                  <a:pt x="1503411" y="1905635"/>
                </a:lnTo>
                <a:lnTo>
                  <a:pt x="1501487" y="1904048"/>
                </a:lnTo>
                <a:lnTo>
                  <a:pt x="1500204" y="1902143"/>
                </a:lnTo>
                <a:lnTo>
                  <a:pt x="1498600" y="1900238"/>
                </a:lnTo>
                <a:lnTo>
                  <a:pt x="1497959" y="1898333"/>
                </a:lnTo>
                <a:lnTo>
                  <a:pt x="1497317" y="1895793"/>
                </a:lnTo>
                <a:lnTo>
                  <a:pt x="1496035" y="1890713"/>
                </a:lnTo>
                <a:lnTo>
                  <a:pt x="1495714" y="1884998"/>
                </a:lnTo>
                <a:lnTo>
                  <a:pt x="1495714" y="1881823"/>
                </a:lnTo>
                <a:lnTo>
                  <a:pt x="1495393" y="1879600"/>
                </a:lnTo>
                <a:lnTo>
                  <a:pt x="1494752" y="1877378"/>
                </a:lnTo>
                <a:lnTo>
                  <a:pt x="1494110" y="1875790"/>
                </a:lnTo>
                <a:lnTo>
                  <a:pt x="1493469" y="1874203"/>
                </a:lnTo>
                <a:lnTo>
                  <a:pt x="1492507" y="1873568"/>
                </a:lnTo>
                <a:lnTo>
                  <a:pt x="1491865" y="1872933"/>
                </a:lnTo>
                <a:lnTo>
                  <a:pt x="1490583" y="1872298"/>
                </a:lnTo>
                <a:lnTo>
                  <a:pt x="1489941" y="1872298"/>
                </a:lnTo>
                <a:lnTo>
                  <a:pt x="1488979" y="1872933"/>
                </a:lnTo>
                <a:lnTo>
                  <a:pt x="1488017" y="1873568"/>
                </a:lnTo>
                <a:lnTo>
                  <a:pt x="1487376" y="1874203"/>
                </a:lnTo>
                <a:lnTo>
                  <a:pt x="1486413" y="1875790"/>
                </a:lnTo>
                <a:lnTo>
                  <a:pt x="1486093" y="1877060"/>
                </a:lnTo>
                <a:lnTo>
                  <a:pt x="1485772" y="1878965"/>
                </a:lnTo>
                <a:lnTo>
                  <a:pt x="1485772" y="1880870"/>
                </a:lnTo>
                <a:lnTo>
                  <a:pt x="1485451" y="1883093"/>
                </a:lnTo>
                <a:lnTo>
                  <a:pt x="1485131" y="1885633"/>
                </a:lnTo>
                <a:lnTo>
                  <a:pt x="1483848" y="1888490"/>
                </a:lnTo>
                <a:lnTo>
                  <a:pt x="1482244" y="1891665"/>
                </a:lnTo>
                <a:lnTo>
                  <a:pt x="1479358" y="1897380"/>
                </a:lnTo>
                <a:lnTo>
                  <a:pt x="1475509" y="1902460"/>
                </a:lnTo>
                <a:lnTo>
                  <a:pt x="1473585" y="1904365"/>
                </a:lnTo>
                <a:lnTo>
                  <a:pt x="1471661" y="1905953"/>
                </a:lnTo>
                <a:lnTo>
                  <a:pt x="1470378" y="1906905"/>
                </a:lnTo>
                <a:lnTo>
                  <a:pt x="1468774" y="1906905"/>
                </a:lnTo>
                <a:lnTo>
                  <a:pt x="1468454" y="1906905"/>
                </a:lnTo>
                <a:lnTo>
                  <a:pt x="1467492" y="1906588"/>
                </a:lnTo>
                <a:lnTo>
                  <a:pt x="1466850" y="1904683"/>
                </a:lnTo>
                <a:lnTo>
                  <a:pt x="1466850" y="1902143"/>
                </a:lnTo>
                <a:lnTo>
                  <a:pt x="1466850" y="1898650"/>
                </a:lnTo>
                <a:lnTo>
                  <a:pt x="1469095" y="1879918"/>
                </a:lnTo>
                <a:lnTo>
                  <a:pt x="1470699" y="1870710"/>
                </a:lnTo>
                <a:lnTo>
                  <a:pt x="1472944" y="1861503"/>
                </a:lnTo>
                <a:lnTo>
                  <a:pt x="1473906" y="1857375"/>
                </a:lnTo>
                <a:lnTo>
                  <a:pt x="1475189" y="1853565"/>
                </a:lnTo>
                <a:lnTo>
                  <a:pt x="1476792" y="1850390"/>
                </a:lnTo>
                <a:lnTo>
                  <a:pt x="1478716" y="1847215"/>
                </a:lnTo>
                <a:lnTo>
                  <a:pt x="1479999" y="1844993"/>
                </a:lnTo>
                <a:lnTo>
                  <a:pt x="1482244" y="1843088"/>
                </a:lnTo>
                <a:lnTo>
                  <a:pt x="1484810" y="1841500"/>
                </a:lnTo>
                <a:lnTo>
                  <a:pt x="1487055" y="1841183"/>
                </a:lnTo>
                <a:lnTo>
                  <a:pt x="1562100" y="1827213"/>
                </a:lnTo>
                <a:close/>
                <a:moveTo>
                  <a:pt x="575376" y="1720850"/>
                </a:moveTo>
                <a:lnTo>
                  <a:pt x="663575" y="1850406"/>
                </a:lnTo>
                <a:lnTo>
                  <a:pt x="653349" y="1857375"/>
                </a:lnTo>
                <a:lnTo>
                  <a:pt x="565150" y="1727502"/>
                </a:lnTo>
                <a:lnTo>
                  <a:pt x="575376" y="1720850"/>
                </a:lnTo>
                <a:close/>
                <a:moveTo>
                  <a:pt x="2438400" y="1706563"/>
                </a:moveTo>
                <a:lnTo>
                  <a:pt x="2444750" y="1717208"/>
                </a:lnTo>
                <a:lnTo>
                  <a:pt x="2368550" y="1766888"/>
                </a:lnTo>
                <a:lnTo>
                  <a:pt x="2362200" y="1756242"/>
                </a:lnTo>
                <a:lnTo>
                  <a:pt x="2438400" y="1706563"/>
                </a:lnTo>
                <a:close/>
                <a:moveTo>
                  <a:pt x="2439910" y="1539875"/>
                </a:moveTo>
                <a:lnTo>
                  <a:pt x="2513012" y="1539875"/>
                </a:lnTo>
                <a:lnTo>
                  <a:pt x="2511735" y="1542137"/>
                </a:lnTo>
                <a:lnTo>
                  <a:pt x="2512374" y="1543430"/>
                </a:lnTo>
                <a:lnTo>
                  <a:pt x="2512693" y="1547632"/>
                </a:lnTo>
                <a:lnTo>
                  <a:pt x="2512693" y="1551510"/>
                </a:lnTo>
                <a:lnTo>
                  <a:pt x="2512374" y="1556035"/>
                </a:lnTo>
                <a:lnTo>
                  <a:pt x="2511097" y="1561853"/>
                </a:lnTo>
                <a:lnTo>
                  <a:pt x="2509501" y="1568963"/>
                </a:lnTo>
                <a:lnTo>
                  <a:pt x="2508543" y="1569286"/>
                </a:lnTo>
                <a:lnTo>
                  <a:pt x="2506628" y="1569933"/>
                </a:lnTo>
                <a:lnTo>
                  <a:pt x="2502478" y="1570256"/>
                </a:lnTo>
                <a:lnTo>
                  <a:pt x="2493859" y="1570579"/>
                </a:lnTo>
                <a:lnTo>
                  <a:pt x="2492901" y="1570256"/>
                </a:lnTo>
                <a:lnTo>
                  <a:pt x="2492582" y="1569286"/>
                </a:lnTo>
                <a:lnTo>
                  <a:pt x="2491305" y="1567347"/>
                </a:lnTo>
                <a:lnTo>
                  <a:pt x="2490666" y="1567024"/>
                </a:lnTo>
                <a:lnTo>
                  <a:pt x="2489070" y="1567024"/>
                </a:lnTo>
                <a:lnTo>
                  <a:pt x="2487155" y="1567994"/>
                </a:lnTo>
                <a:lnTo>
                  <a:pt x="2484282" y="1569933"/>
                </a:lnTo>
                <a:lnTo>
                  <a:pt x="2476940" y="1575104"/>
                </a:lnTo>
                <a:lnTo>
                  <a:pt x="2469917" y="1579629"/>
                </a:lnTo>
                <a:lnTo>
                  <a:pt x="2462255" y="1584477"/>
                </a:lnTo>
                <a:lnTo>
                  <a:pt x="2454275" y="1587709"/>
                </a:lnTo>
                <a:lnTo>
                  <a:pt x="2449806" y="1589325"/>
                </a:lnTo>
                <a:lnTo>
                  <a:pt x="2445336" y="1590941"/>
                </a:lnTo>
                <a:lnTo>
                  <a:pt x="2440867" y="1591911"/>
                </a:lnTo>
                <a:lnTo>
                  <a:pt x="2435760" y="1592880"/>
                </a:lnTo>
                <a:lnTo>
                  <a:pt x="2430971" y="1593527"/>
                </a:lnTo>
                <a:lnTo>
                  <a:pt x="2425544" y="1593850"/>
                </a:lnTo>
                <a:lnTo>
                  <a:pt x="2420118" y="1593850"/>
                </a:lnTo>
                <a:lnTo>
                  <a:pt x="2414372" y="1593527"/>
                </a:lnTo>
                <a:lnTo>
                  <a:pt x="2409264" y="1593203"/>
                </a:lnTo>
                <a:lnTo>
                  <a:pt x="2405752" y="1592234"/>
                </a:lnTo>
                <a:lnTo>
                  <a:pt x="2402241" y="1591264"/>
                </a:lnTo>
                <a:lnTo>
                  <a:pt x="2399687" y="1589971"/>
                </a:lnTo>
                <a:lnTo>
                  <a:pt x="2397772" y="1589002"/>
                </a:lnTo>
                <a:lnTo>
                  <a:pt x="2396495" y="1587063"/>
                </a:lnTo>
                <a:lnTo>
                  <a:pt x="2395856" y="1585447"/>
                </a:lnTo>
                <a:lnTo>
                  <a:pt x="2395537" y="1583507"/>
                </a:lnTo>
                <a:lnTo>
                  <a:pt x="2395537" y="1581568"/>
                </a:lnTo>
                <a:lnTo>
                  <a:pt x="2396176" y="1579306"/>
                </a:lnTo>
                <a:lnTo>
                  <a:pt x="2397453" y="1577043"/>
                </a:lnTo>
                <a:lnTo>
                  <a:pt x="2398410" y="1574781"/>
                </a:lnTo>
                <a:lnTo>
                  <a:pt x="2402241" y="1570256"/>
                </a:lnTo>
                <a:lnTo>
                  <a:pt x="2406710" y="1565085"/>
                </a:lnTo>
                <a:lnTo>
                  <a:pt x="2412137" y="1560237"/>
                </a:lnTo>
                <a:lnTo>
                  <a:pt x="2417564" y="1555712"/>
                </a:lnTo>
                <a:lnTo>
                  <a:pt x="2428417" y="1547632"/>
                </a:lnTo>
                <a:lnTo>
                  <a:pt x="2436717" y="1541814"/>
                </a:lnTo>
                <a:lnTo>
                  <a:pt x="2439910" y="1539875"/>
                </a:lnTo>
                <a:close/>
                <a:moveTo>
                  <a:pt x="2579046" y="1497966"/>
                </a:moveTo>
                <a:lnTo>
                  <a:pt x="2564773" y="1498283"/>
                </a:lnTo>
                <a:lnTo>
                  <a:pt x="2550817" y="1498918"/>
                </a:lnTo>
                <a:lnTo>
                  <a:pt x="2537179" y="1499553"/>
                </a:lnTo>
                <a:lnTo>
                  <a:pt x="2524174" y="1500823"/>
                </a:lnTo>
                <a:lnTo>
                  <a:pt x="2521002" y="1525271"/>
                </a:lnTo>
                <a:lnTo>
                  <a:pt x="2437584" y="1526223"/>
                </a:lnTo>
                <a:lnTo>
                  <a:pt x="2436950" y="1515746"/>
                </a:lnTo>
                <a:lnTo>
                  <a:pt x="2424579" y="1519556"/>
                </a:lnTo>
                <a:lnTo>
                  <a:pt x="2412527" y="1523366"/>
                </a:lnTo>
                <a:lnTo>
                  <a:pt x="2401108" y="1527493"/>
                </a:lnTo>
                <a:lnTo>
                  <a:pt x="2390324" y="1531938"/>
                </a:lnTo>
                <a:lnTo>
                  <a:pt x="2380491" y="1536383"/>
                </a:lnTo>
                <a:lnTo>
                  <a:pt x="2371610" y="1541146"/>
                </a:lnTo>
                <a:lnTo>
                  <a:pt x="2363046" y="1546226"/>
                </a:lnTo>
                <a:lnTo>
                  <a:pt x="2355434" y="1551306"/>
                </a:lnTo>
                <a:lnTo>
                  <a:pt x="2348773" y="1556703"/>
                </a:lnTo>
                <a:lnTo>
                  <a:pt x="2342747" y="1562101"/>
                </a:lnTo>
                <a:lnTo>
                  <a:pt x="2337672" y="1567181"/>
                </a:lnTo>
                <a:lnTo>
                  <a:pt x="2333549" y="1572896"/>
                </a:lnTo>
                <a:lnTo>
                  <a:pt x="2330377" y="1578293"/>
                </a:lnTo>
                <a:lnTo>
                  <a:pt x="2327522" y="1583691"/>
                </a:lnTo>
                <a:lnTo>
                  <a:pt x="2326888" y="1586548"/>
                </a:lnTo>
                <a:lnTo>
                  <a:pt x="2326253" y="1589406"/>
                </a:lnTo>
                <a:lnTo>
                  <a:pt x="2325619" y="1591946"/>
                </a:lnTo>
                <a:lnTo>
                  <a:pt x="2325619" y="1594803"/>
                </a:lnTo>
                <a:lnTo>
                  <a:pt x="2326253" y="1599248"/>
                </a:lnTo>
                <a:lnTo>
                  <a:pt x="2326888" y="1603376"/>
                </a:lnTo>
                <a:lnTo>
                  <a:pt x="2328474" y="1607821"/>
                </a:lnTo>
                <a:lnTo>
                  <a:pt x="2330694" y="1611948"/>
                </a:lnTo>
                <a:lnTo>
                  <a:pt x="2333231" y="1616393"/>
                </a:lnTo>
                <a:lnTo>
                  <a:pt x="2336403" y="1620521"/>
                </a:lnTo>
                <a:lnTo>
                  <a:pt x="2339892" y="1625283"/>
                </a:lnTo>
                <a:lnTo>
                  <a:pt x="2344650" y="1629411"/>
                </a:lnTo>
                <a:lnTo>
                  <a:pt x="2349090" y="1633538"/>
                </a:lnTo>
                <a:lnTo>
                  <a:pt x="2354165" y="1637666"/>
                </a:lnTo>
                <a:lnTo>
                  <a:pt x="2360192" y="1641793"/>
                </a:lnTo>
                <a:lnTo>
                  <a:pt x="2366535" y="1645603"/>
                </a:lnTo>
                <a:lnTo>
                  <a:pt x="2373513" y="1649096"/>
                </a:lnTo>
                <a:lnTo>
                  <a:pt x="2380491" y="1652906"/>
                </a:lnTo>
                <a:lnTo>
                  <a:pt x="2388104" y="1656716"/>
                </a:lnTo>
                <a:lnTo>
                  <a:pt x="2396350" y="1660208"/>
                </a:lnTo>
                <a:lnTo>
                  <a:pt x="2404914" y="1663383"/>
                </a:lnTo>
                <a:lnTo>
                  <a:pt x="2414112" y="1666876"/>
                </a:lnTo>
                <a:lnTo>
                  <a:pt x="2423311" y="1670051"/>
                </a:lnTo>
                <a:lnTo>
                  <a:pt x="2433143" y="1672908"/>
                </a:lnTo>
                <a:lnTo>
                  <a:pt x="2443293" y="1675448"/>
                </a:lnTo>
                <a:lnTo>
                  <a:pt x="2454077" y="1678306"/>
                </a:lnTo>
                <a:lnTo>
                  <a:pt x="2465179" y="1680846"/>
                </a:lnTo>
                <a:lnTo>
                  <a:pt x="2476280" y="1682751"/>
                </a:lnTo>
                <a:lnTo>
                  <a:pt x="2488016" y="1684973"/>
                </a:lnTo>
                <a:lnTo>
                  <a:pt x="2500068" y="1686561"/>
                </a:lnTo>
                <a:lnTo>
                  <a:pt x="2512439" y="1687831"/>
                </a:lnTo>
                <a:lnTo>
                  <a:pt x="2525126" y="1689101"/>
                </a:lnTo>
                <a:lnTo>
                  <a:pt x="2537813" y="1690053"/>
                </a:lnTo>
                <a:lnTo>
                  <a:pt x="2551452" y="1691006"/>
                </a:lnTo>
                <a:lnTo>
                  <a:pt x="2565090" y="1691323"/>
                </a:lnTo>
                <a:lnTo>
                  <a:pt x="2579046" y="1691323"/>
                </a:lnTo>
                <a:lnTo>
                  <a:pt x="2592685" y="1691323"/>
                </a:lnTo>
                <a:lnTo>
                  <a:pt x="2606324" y="1691006"/>
                </a:lnTo>
                <a:lnTo>
                  <a:pt x="2619328" y="1690053"/>
                </a:lnTo>
                <a:lnTo>
                  <a:pt x="2632650" y="1689101"/>
                </a:lnTo>
                <a:lnTo>
                  <a:pt x="2645337" y="1687831"/>
                </a:lnTo>
                <a:lnTo>
                  <a:pt x="2657390" y="1686561"/>
                </a:lnTo>
                <a:lnTo>
                  <a:pt x="2669443" y="1684973"/>
                </a:lnTo>
                <a:lnTo>
                  <a:pt x="2681496" y="1682751"/>
                </a:lnTo>
                <a:lnTo>
                  <a:pt x="2692597" y="1680846"/>
                </a:lnTo>
                <a:lnTo>
                  <a:pt x="2703698" y="1678306"/>
                </a:lnTo>
                <a:lnTo>
                  <a:pt x="2714165" y="1675448"/>
                </a:lnTo>
                <a:lnTo>
                  <a:pt x="2724315" y="1672908"/>
                </a:lnTo>
                <a:lnTo>
                  <a:pt x="2734465" y="1670051"/>
                </a:lnTo>
                <a:lnTo>
                  <a:pt x="2743663" y="1666876"/>
                </a:lnTo>
                <a:lnTo>
                  <a:pt x="2752861" y="1663383"/>
                </a:lnTo>
                <a:lnTo>
                  <a:pt x="2761425" y="1660208"/>
                </a:lnTo>
                <a:lnTo>
                  <a:pt x="2769355" y="1656716"/>
                </a:lnTo>
                <a:lnTo>
                  <a:pt x="2777284" y="1652906"/>
                </a:lnTo>
                <a:lnTo>
                  <a:pt x="2784262" y="1649096"/>
                </a:lnTo>
                <a:lnTo>
                  <a:pt x="2791240" y="1645603"/>
                </a:lnTo>
                <a:lnTo>
                  <a:pt x="2797584" y="1641793"/>
                </a:lnTo>
                <a:lnTo>
                  <a:pt x="2803293" y="1637666"/>
                </a:lnTo>
                <a:lnTo>
                  <a:pt x="2808368" y="1633538"/>
                </a:lnTo>
                <a:lnTo>
                  <a:pt x="2813443" y="1629411"/>
                </a:lnTo>
                <a:lnTo>
                  <a:pt x="2817566" y="1625283"/>
                </a:lnTo>
                <a:lnTo>
                  <a:pt x="2821055" y="1620521"/>
                </a:lnTo>
                <a:lnTo>
                  <a:pt x="2824544" y="1616393"/>
                </a:lnTo>
                <a:lnTo>
                  <a:pt x="2827082" y="1611948"/>
                </a:lnTo>
                <a:lnTo>
                  <a:pt x="2828985" y="1607821"/>
                </a:lnTo>
                <a:lnTo>
                  <a:pt x="2830571" y="1603376"/>
                </a:lnTo>
                <a:lnTo>
                  <a:pt x="2831839" y="1599248"/>
                </a:lnTo>
                <a:lnTo>
                  <a:pt x="2832157" y="1594803"/>
                </a:lnTo>
                <a:lnTo>
                  <a:pt x="2831839" y="1591628"/>
                </a:lnTo>
                <a:lnTo>
                  <a:pt x="2831205" y="1588771"/>
                </a:lnTo>
                <a:lnTo>
                  <a:pt x="2830571" y="1585596"/>
                </a:lnTo>
                <a:lnTo>
                  <a:pt x="2829302" y="1582738"/>
                </a:lnTo>
                <a:lnTo>
                  <a:pt x="2828350" y="1579563"/>
                </a:lnTo>
                <a:lnTo>
                  <a:pt x="2826447" y="1576706"/>
                </a:lnTo>
                <a:lnTo>
                  <a:pt x="2824544" y="1573213"/>
                </a:lnTo>
                <a:lnTo>
                  <a:pt x="2822324" y="1570356"/>
                </a:lnTo>
                <a:lnTo>
                  <a:pt x="2817566" y="1564323"/>
                </a:lnTo>
                <a:lnTo>
                  <a:pt x="2810905" y="1558608"/>
                </a:lnTo>
                <a:lnTo>
                  <a:pt x="2803928" y="1552576"/>
                </a:lnTo>
                <a:lnTo>
                  <a:pt x="2795681" y="1546861"/>
                </a:lnTo>
                <a:lnTo>
                  <a:pt x="2786165" y="1541146"/>
                </a:lnTo>
                <a:lnTo>
                  <a:pt x="2776016" y="1536066"/>
                </a:lnTo>
                <a:lnTo>
                  <a:pt x="2764914" y="1531303"/>
                </a:lnTo>
                <a:lnTo>
                  <a:pt x="2752861" y="1526223"/>
                </a:lnTo>
                <a:lnTo>
                  <a:pt x="2740174" y="1521778"/>
                </a:lnTo>
                <a:lnTo>
                  <a:pt x="2726535" y="1517333"/>
                </a:lnTo>
                <a:lnTo>
                  <a:pt x="2711945" y="1513523"/>
                </a:lnTo>
                <a:lnTo>
                  <a:pt x="2696720" y="1510031"/>
                </a:lnTo>
                <a:lnTo>
                  <a:pt x="2695769" y="1526223"/>
                </a:lnTo>
                <a:lnTo>
                  <a:pt x="2673883" y="1526223"/>
                </a:lnTo>
                <a:lnTo>
                  <a:pt x="2688474" y="1540511"/>
                </a:lnTo>
                <a:lnTo>
                  <a:pt x="2695452" y="1540511"/>
                </a:lnTo>
                <a:lnTo>
                  <a:pt x="2698624" y="1542416"/>
                </a:lnTo>
                <a:lnTo>
                  <a:pt x="2706870" y="1548131"/>
                </a:lnTo>
                <a:lnTo>
                  <a:pt x="2717972" y="1556068"/>
                </a:lnTo>
                <a:lnTo>
                  <a:pt x="2723046" y="1560513"/>
                </a:lnTo>
                <a:lnTo>
                  <a:pt x="2728439" y="1565276"/>
                </a:lnTo>
                <a:lnTo>
                  <a:pt x="2732879" y="1570356"/>
                </a:lnTo>
                <a:lnTo>
                  <a:pt x="2736685" y="1574801"/>
                </a:lnTo>
                <a:lnTo>
                  <a:pt x="2738271" y="1577023"/>
                </a:lnTo>
                <a:lnTo>
                  <a:pt x="2738905" y="1579246"/>
                </a:lnTo>
                <a:lnTo>
                  <a:pt x="2739540" y="1581468"/>
                </a:lnTo>
                <a:lnTo>
                  <a:pt x="2740174" y="1583373"/>
                </a:lnTo>
                <a:lnTo>
                  <a:pt x="2739540" y="1585278"/>
                </a:lnTo>
                <a:lnTo>
                  <a:pt x="2738905" y="1586866"/>
                </a:lnTo>
                <a:lnTo>
                  <a:pt x="2737320" y="1588771"/>
                </a:lnTo>
                <a:lnTo>
                  <a:pt x="2735417" y="1589723"/>
                </a:lnTo>
                <a:lnTo>
                  <a:pt x="2732879" y="1590993"/>
                </a:lnTo>
                <a:lnTo>
                  <a:pt x="2730024" y="1591946"/>
                </a:lnTo>
                <a:lnTo>
                  <a:pt x="2725901" y="1592898"/>
                </a:lnTo>
                <a:lnTo>
                  <a:pt x="2721143" y="1593216"/>
                </a:lnTo>
                <a:lnTo>
                  <a:pt x="2715117" y="1593533"/>
                </a:lnTo>
                <a:lnTo>
                  <a:pt x="2710042" y="1593533"/>
                </a:lnTo>
                <a:lnTo>
                  <a:pt x="2704650" y="1593216"/>
                </a:lnTo>
                <a:lnTo>
                  <a:pt x="2699575" y="1592581"/>
                </a:lnTo>
                <a:lnTo>
                  <a:pt x="2694500" y="1591628"/>
                </a:lnTo>
                <a:lnTo>
                  <a:pt x="2690060" y="1590676"/>
                </a:lnTo>
                <a:lnTo>
                  <a:pt x="2685619" y="1589088"/>
                </a:lnTo>
                <a:lnTo>
                  <a:pt x="2681496" y="1587501"/>
                </a:lnTo>
                <a:lnTo>
                  <a:pt x="2673566" y="1584326"/>
                </a:lnTo>
                <a:lnTo>
                  <a:pt x="2665954" y="1579563"/>
                </a:lnTo>
                <a:lnTo>
                  <a:pt x="2658659" y="1575118"/>
                </a:lnTo>
                <a:lnTo>
                  <a:pt x="2651681" y="1570038"/>
                </a:lnTo>
                <a:lnTo>
                  <a:pt x="2648826" y="1568133"/>
                </a:lnTo>
                <a:lnTo>
                  <a:pt x="2646606" y="1567181"/>
                </a:lnTo>
                <a:lnTo>
                  <a:pt x="2645337" y="1567181"/>
                </a:lnTo>
                <a:lnTo>
                  <a:pt x="2644386" y="1567498"/>
                </a:lnTo>
                <a:lnTo>
                  <a:pt x="2643434" y="1569403"/>
                </a:lnTo>
                <a:lnTo>
                  <a:pt x="2643117" y="1570356"/>
                </a:lnTo>
                <a:lnTo>
                  <a:pt x="2642165" y="1570673"/>
                </a:lnTo>
                <a:lnTo>
                  <a:pt x="2633602" y="1570356"/>
                </a:lnTo>
                <a:lnTo>
                  <a:pt x="2629161" y="1570038"/>
                </a:lnTo>
                <a:lnTo>
                  <a:pt x="2627258" y="1569403"/>
                </a:lnTo>
                <a:lnTo>
                  <a:pt x="2626306" y="1569086"/>
                </a:lnTo>
                <a:lnTo>
                  <a:pt x="2624720" y="1562101"/>
                </a:lnTo>
                <a:lnTo>
                  <a:pt x="2624086" y="1556386"/>
                </a:lnTo>
                <a:lnTo>
                  <a:pt x="2623452" y="1551941"/>
                </a:lnTo>
                <a:lnTo>
                  <a:pt x="2623135" y="1548131"/>
                </a:lnTo>
                <a:lnTo>
                  <a:pt x="2623452" y="1544003"/>
                </a:lnTo>
                <a:lnTo>
                  <a:pt x="2624086" y="1542733"/>
                </a:lnTo>
                <a:lnTo>
                  <a:pt x="2622817" y="1540511"/>
                </a:lnTo>
                <a:lnTo>
                  <a:pt x="2671029" y="1540511"/>
                </a:lnTo>
                <a:lnTo>
                  <a:pt x="2656439" y="1526223"/>
                </a:lnTo>
                <a:lnTo>
                  <a:pt x="2615839" y="1526223"/>
                </a:lnTo>
                <a:lnTo>
                  <a:pt x="2612033" y="1499236"/>
                </a:lnTo>
                <a:lnTo>
                  <a:pt x="2595857" y="1498283"/>
                </a:lnTo>
                <a:lnTo>
                  <a:pt x="2579046" y="1497966"/>
                </a:lnTo>
                <a:close/>
                <a:moveTo>
                  <a:pt x="400303" y="1460500"/>
                </a:moveTo>
                <a:lnTo>
                  <a:pt x="487363" y="1590373"/>
                </a:lnTo>
                <a:lnTo>
                  <a:pt x="477269" y="1597025"/>
                </a:lnTo>
                <a:lnTo>
                  <a:pt x="390525" y="1467152"/>
                </a:lnTo>
                <a:lnTo>
                  <a:pt x="400303" y="1460500"/>
                </a:lnTo>
                <a:close/>
                <a:moveTo>
                  <a:pt x="2575557" y="1210946"/>
                </a:moveTo>
                <a:lnTo>
                  <a:pt x="2570165" y="1211581"/>
                </a:lnTo>
                <a:lnTo>
                  <a:pt x="2565408" y="1211898"/>
                </a:lnTo>
                <a:lnTo>
                  <a:pt x="2561919" y="1211581"/>
                </a:lnTo>
                <a:lnTo>
                  <a:pt x="2558747" y="1211263"/>
                </a:lnTo>
                <a:lnTo>
                  <a:pt x="2527663" y="1469708"/>
                </a:lnTo>
                <a:lnTo>
                  <a:pt x="2540350" y="1468756"/>
                </a:lnTo>
                <a:lnTo>
                  <a:pt x="2553038" y="1468438"/>
                </a:lnTo>
                <a:lnTo>
                  <a:pt x="2565725" y="1468121"/>
                </a:lnTo>
                <a:lnTo>
                  <a:pt x="2579046" y="1467486"/>
                </a:lnTo>
                <a:lnTo>
                  <a:pt x="2593637" y="1468121"/>
                </a:lnTo>
                <a:lnTo>
                  <a:pt x="2608227" y="1468438"/>
                </a:lnTo>
                <a:lnTo>
                  <a:pt x="2575557" y="1210946"/>
                </a:lnTo>
                <a:close/>
                <a:moveTo>
                  <a:pt x="309562" y="1149350"/>
                </a:moveTo>
                <a:lnTo>
                  <a:pt x="361753" y="1149350"/>
                </a:lnTo>
                <a:lnTo>
                  <a:pt x="369977" y="1155018"/>
                </a:lnTo>
                <a:lnTo>
                  <a:pt x="377884" y="1160685"/>
                </a:lnTo>
                <a:lnTo>
                  <a:pt x="381680" y="1164149"/>
                </a:lnTo>
                <a:lnTo>
                  <a:pt x="385476" y="1167298"/>
                </a:lnTo>
                <a:lnTo>
                  <a:pt x="388639" y="1170761"/>
                </a:lnTo>
                <a:lnTo>
                  <a:pt x="391169" y="1174225"/>
                </a:lnTo>
                <a:lnTo>
                  <a:pt x="392751" y="1177059"/>
                </a:lnTo>
                <a:lnTo>
                  <a:pt x="393700" y="1178633"/>
                </a:lnTo>
                <a:lnTo>
                  <a:pt x="393700" y="1180208"/>
                </a:lnTo>
                <a:lnTo>
                  <a:pt x="393067" y="1181467"/>
                </a:lnTo>
                <a:lnTo>
                  <a:pt x="392751" y="1182727"/>
                </a:lnTo>
                <a:lnTo>
                  <a:pt x="391802" y="1183671"/>
                </a:lnTo>
                <a:lnTo>
                  <a:pt x="390537" y="1184616"/>
                </a:lnTo>
                <a:lnTo>
                  <a:pt x="388639" y="1185561"/>
                </a:lnTo>
                <a:lnTo>
                  <a:pt x="386425" y="1186505"/>
                </a:lnTo>
                <a:lnTo>
                  <a:pt x="383578" y="1186820"/>
                </a:lnTo>
                <a:lnTo>
                  <a:pt x="380098" y="1187135"/>
                </a:lnTo>
                <a:lnTo>
                  <a:pt x="375986" y="1187450"/>
                </a:lnTo>
                <a:lnTo>
                  <a:pt x="372191" y="1187450"/>
                </a:lnTo>
                <a:lnTo>
                  <a:pt x="364599" y="1186820"/>
                </a:lnTo>
                <a:lnTo>
                  <a:pt x="357957" y="1185246"/>
                </a:lnTo>
                <a:lnTo>
                  <a:pt x="351631" y="1183042"/>
                </a:lnTo>
                <a:lnTo>
                  <a:pt x="345937" y="1180523"/>
                </a:lnTo>
                <a:lnTo>
                  <a:pt x="340244" y="1177374"/>
                </a:lnTo>
                <a:lnTo>
                  <a:pt x="335499" y="1174225"/>
                </a:lnTo>
                <a:lnTo>
                  <a:pt x="330122" y="1170761"/>
                </a:lnTo>
                <a:lnTo>
                  <a:pt x="328540" y="1169187"/>
                </a:lnTo>
                <a:lnTo>
                  <a:pt x="326959" y="1168557"/>
                </a:lnTo>
                <a:lnTo>
                  <a:pt x="325693" y="1168557"/>
                </a:lnTo>
                <a:lnTo>
                  <a:pt x="325061" y="1168872"/>
                </a:lnTo>
                <a:lnTo>
                  <a:pt x="324745" y="1170447"/>
                </a:lnTo>
                <a:lnTo>
                  <a:pt x="324112" y="1170761"/>
                </a:lnTo>
                <a:lnTo>
                  <a:pt x="323479" y="1171076"/>
                </a:lnTo>
                <a:lnTo>
                  <a:pt x="317469" y="1170761"/>
                </a:lnTo>
                <a:lnTo>
                  <a:pt x="313990" y="1170447"/>
                </a:lnTo>
                <a:lnTo>
                  <a:pt x="312409" y="1170132"/>
                </a:lnTo>
                <a:lnTo>
                  <a:pt x="311143" y="1164779"/>
                </a:lnTo>
                <a:lnTo>
                  <a:pt x="310511" y="1160685"/>
                </a:lnTo>
                <a:lnTo>
                  <a:pt x="309878" y="1155018"/>
                </a:lnTo>
                <a:lnTo>
                  <a:pt x="310511" y="1152184"/>
                </a:lnTo>
                <a:lnTo>
                  <a:pt x="310827" y="1150924"/>
                </a:lnTo>
                <a:lnTo>
                  <a:pt x="309562" y="1149350"/>
                </a:lnTo>
                <a:close/>
                <a:moveTo>
                  <a:pt x="178239" y="1149350"/>
                </a:moveTo>
                <a:lnTo>
                  <a:pt x="230188" y="1149350"/>
                </a:lnTo>
                <a:lnTo>
                  <a:pt x="229550" y="1150924"/>
                </a:lnTo>
                <a:lnTo>
                  <a:pt x="229869" y="1152184"/>
                </a:lnTo>
                <a:lnTo>
                  <a:pt x="229869" y="1155018"/>
                </a:lnTo>
                <a:lnTo>
                  <a:pt x="229550" y="1160685"/>
                </a:lnTo>
                <a:lnTo>
                  <a:pt x="229232" y="1164779"/>
                </a:lnTo>
                <a:lnTo>
                  <a:pt x="227957" y="1170132"/>
                </a:lnTo>
                <a:lnTo>
                  <a:pt x="225726" y="1170447"/>
                </a:lnTo>
                <a:lnTo>
                  <a:pt x="222858" y="1170761"/>
                </a:lnTo>
                <a:lnTo>
                  <a:pt x="216802" y="1171076"/>
                </a:lnTo>
                <a:lnTo>
                  <a:pt x="215846" y="1170761"/>
                </a:lnTo>
                <a:lnTo>
                  <a:pt x="215527" y="1170447"/>
                </a:lnTo>
                <a:lnTo>
                  <a:pt x="214890" y="1168872"/>
                </a:lnTo>
                <a:lnTo>
                  <a:pt x="214571" y="1168557"/>
                </a:lnTo>
                <a:lnTo>
                  <a:pt x="213296" y="1168557"/>
                </a:lnTo>
                <a:lnTo>
                  <a:pt x="211703" y="1169187"/>
                </a:lnTo>
                <a:lnTo>
                  <a:pt x="209472" y="1170761"/>
                </a:lnTo>
                <a:lnTo>
                  <a:pt x="204691" y="1174225"/>
                </a:lnTo>
                <a:lnTo>
                  <a:pt x="199273" y="1177374"/>
                </a:lnTo>
                <a:lnTo>
                  <a:pt x="194174" y="1180523"/>
                </a:lnTo>
                <a:lnTo>
                  <a:pt x="188119" y="1183042"/>
                </a:lnTo>
                <a:lnTo>
                  <a:pt x="182063" y="1185246"/>
                </a:lnTo>
                <a:lnTo>
                  <a:pt x="175371" y="1186820"/>
                </a:lnTo>
                <a:lnTo>
                  <a:pt x="167722" y="1187450"/>
                </a:lnTo>
                <a:lnTo>
                  <a:pt x="163579" y="1187450"/>
                </a:lnTo>
                <a:lnTo>
                  <a:pt x="159435" y="1187135"/>
                </a:lnTo>
                <a:lnTo>
                  <a:pt x="155930" y="1186820"/>
                </a:lnTo>
                <a:lnTo>
                  <a:pt x="153380" y="1186505"/>
                </a:lnTo>
                <a:lnTo>
                  <a:pt x="151149" y="1185561"/>
                </a:lnTo>
                <a:lnTo>
                  <a:pt x="149237" y="1184616"/>
                </a:lnTo>
                <a:lnTo>
                  <a:pt x="147643" y="1183671"/>
                </a:lnTo>
                <a:lnTo>
                  <a:pt x="147006" y="1182727"/>
                </a:lnTo>
                <a:lnTo>
                  <a:pt x="146050" y="1181467"/>
                </a:lnTo>
                <a:lnTo>
                  <a:pt x="146050" y="1180208"/>
                </a:lnTo>
                <a:lnTo>
                  <a:pt x="146050" y="1178633"/>
                </a:lnTo>
                <a:lnTo>
                  <a:pt x="146368" y="1177059"/>
                </a:lnTo>
                <a:lnTo>
                  <a:pt x="148281" y="1174225"/>
                </a:lnTo>
                <a:lnTo>
                  <a:pt x="151149" y="1170761"/>
                </a:lnTo>
                <a:lnTo>
                  <a:pt x="154017" y="1167298"/>
                </a:lnTo>
                <a:lnTo>
                  <a:pt x="157842" y="1164149"/>
                </a:lnTo>
                <a:lnTo>
                  <a:pt x="161985" y="1160685"/>
                </a:lnTo>
                <a:lnTo>
                  <a:pt x="169634" y="1155018"/>
                </a:lnTo>
                <a:lnTo>
                  <a:pt x="178239" y="1149350"/>
                </a:lnTo>
                <a:close/>
                <a:moveTo>
                  <a:pt x="1364001" y="1136650"/>
                </a:moveTo>
                <a:lnTo>
                  <a:pt x="1375444" y="1136650"/>
                </a:lnTo>
                <a:lnTo>
                  <a:pt x="1386888" y="1137285"/>
                </a:lnTo>
                <a:lnTo>
                  <a:pt x="1398332" y="1138872"/>
                </a:lnTo>
                <a:lnTo>
                  <a:pt x="1409457" y="1140777"/>
                </a:lnTo>
                <a:lnTo>
                  <a:pt x="1421219" y="1143000"/>
                </a:lnTo>
                <a:lnTo>
                  <a:pt x="1432663" y="1146175"/>
                </a:lnTo>
                <a:lnTo>
                  <a:pt x="1443788" y="1149032"/>
                </a:lnTo>
                <a:lnTo>
                  <a:pt x="1455232" y="1152842"/>
                </a:lnTo>
                <a:lnTo>
                  <a:pt x="1466040" y="1156652"/>
                </a:lnTo>
                <a:lnTo>
                  <a:pt x="1476848" y="1161097"/>
                </a:lnTo>
                <a:lnTo>
                  <a:pt x="1487338" y="1165542"/>
                </a:lnTo>
                <a:lnTo>
                  <a:pt x="1498146" y="1169987"/>
                </a:lnTo>
                <a:lnTo>
                  <a:pt x="1508318" y="1175067"/>
                </a:lnTo>
                <a:lnTo>
                  <a:pt x="1518490" y="1180147"/>
                </a:lnTo>
                <a:lnTo>
                  <a:pt x="1527709" y="1185545"/>
                </a:lnTo>
                <a:lnTo>
                  <a:pt x="1537245" y="1190942"/>
                </a:lnTo>
                <a:lnTo>
                  <a:pt x="1545828" y="1196022"/>
                </a:lnTo>
                <a:lnTo>
                  <a:pt x="1554410" y="1201420"/>
                </a:lnTo>
                <a:lnTo>
                  <a:pt x="1569987" y="1211897"/>
                </a:lnTo>
                <a:lnTo>
                  <a:pt x="1583020" y="1222057"/>
                </a:lnTo>
                <a:lnTo>
                  <a:pt x="1594463" y="1231265"/>
                </a:lnTo>
                <a:lnTo>
                  <a:pt x="1599231" y="1235710"/>
                </a:lnTo>
                <a:lnTo>
                  <a:pt x="1603046" y="1239837"/>
                </a:lnTo>
                <a:lnTo>
                  <a:pt x="1606543" y="1243330"/>
                </a:lnTo>
                <a:lnTo>
                  <a:pt x="1609086" y="1246822"/>
                </a:lnTo>
                <a:lnTo>
                  <a:pt x="1610993" y="1249997"/>
                </a:lnTo>
                <a:lnTo>
                  <a:pt x="1611947" y="1252220"/>
                </a:lnTo>
                <a:lnTo>
                  <a:pt x="1612582" y="1256347"/>
                </a:lnTo>
                <a:lnTo>
                  <a:pt x="1612900" y="1261427"/>
                </a:lnTo>
                <a:lnTo>
                  <a:pt x="1612900" y="1276985"/>
                </a:lnTo>
                <a:lnTo>
                  <a:pt x="1612582" y="1297305"/>
                </a:lnTo>
                <a:lnTo>
                  <a:pt x="1611311" y="1322387"/>
                </a:lnTo>
                <a:lnTo>
                  <a:pt x="1609404" y="1351280"/>
                </a:lnTo>
                <a:lnTo>
                  <a:pt x="1607178" y="1383347"/>
                </a:lnTo>
                <a:lnTo>
                  <a:pt x="1601774" y="1455102"/>
                </a:lnTo>
                <a:lnTo>
                  <a:pt x="1595099" y="1531937"/>
                </a:lnTo>
                <a:lnTo>
                  <a:pt x="1588106" y="1608772"/>
                </a:lnTo>
                <a:lnTo>
                  <a:pt x="1580159" y="1680845"/>
                </a:lnTo>
                <a:lnTo>
                  <a:pt x="1576344" y="1713230"/>
                </a:lnTo>
                <a:lnTo>
                  <a:pt x="1572847" y="1742122"/>
                </a:lnTo>
                <a:lnTo>
                  <a:pt x="1568397" y="1774825"/>
                </a:lnTo>
                <a:lnTo>
                  <a:pt x="1566172" y="1787842"/>
                </a:lnTo>
                <a:lnTo>
                  <a:pt x="1564265" y="1798955"/>
                </a:lnTo>
                <a:lnTo>
                  <a:pt x="1551232" y="1804035"/>
                </a:lnTo>
                <a:lnTo>
                  <a:pt x="1539152" y="1808162"/>
                </a:lnTo>
                <a:lnTo>
                  <a:pt x="1527073" y="1811655"/>
                </a:lnTo>
                <a:lnTo>
                  <a:pt x="1515947" y="1813877"/>
                </a:lnTo>
                <a:lnTo>
                  <a:pt x="1505775" y="1815465"/>
                </a:lnTo>
                <a:lnTo>
                  <a:pt x="1501325" y="1815782"/>
                </a:lnTo>
                <a:lnTo>
                  <a:pt x="1496874" y="1815782"/>
                </a:lnTo>
                <a:lnTo>
                  <a:pt x="1492742" y="1815782"/>
                </a:lnTo>
                <a:lnTo>
                  <a:pt x="1488609" y="1814830"/>
                </a:lnTo>
                <a:lnTo>
                  <a:pt x="1485113" y="1814195"/>
                </a:lnTo>
                <a:lnTo>
                  <a:pt x="1481934" y="1813242"/>
                </a:lnTo>
                <a:lnTo>
                  <a:pt x="1482888" y="1798955"/>
                </a:lnTo>
                <a:lnTo>
                  <a:pt x="1484159" y="1778952"/>
                </a:lnTo>
                <a:lnTo>
                  <a:pt x="1486384" y="1724025"/>
                </a:lnTo>
                <a:lnTo>
                  <a:pt x="1487338" y="1671637"/>
                </a:lnTo>
                <a:lnTo>
                  <a:pt x="1488927" y="1614487"/>
                </a:lnTo>
                <a:lnTo>
                  <a:pt x="1489881" y="1556067"/>
                </a:lnTo>
                <a:lnTo>
                  <a:pt x="1490199" y="1498600"/>
                </a:lnTo>
                <a:lnTo>
                  <a:pt x="1473033" y="1530667"/>
                </a:lnTo>
                <a:lnTo>
                  <a:pt x="1462543" y="1524952"/>
                </a:lnTo>
                <a:lnTo>
                  <a:pt x="1490199" y="1472882"/>
                </a:lnTo>
                <a:lnTo>
                  <a:pt x="1489881" y="1423035"/>
                </a:lnTo>
                <a:lnTo>
                  <a:pt x="1489245" y="1402080"/>
                </a:lnTo>
                <a:lnTo>
                  <a:pt x="1488609" y="1384300"/>
                </a:lnTo>
                <a:lnTo>
                  <a:pt x="1487974" y="1370012"/>
                </a:lnTo>
                <a:lnTo>
                  <a:pt x="1486702" y="1360170"/>
                </a:lnTo>
                <a:lnTo>
                  <a:pt x="1486066" y="1356677"/>
                </a:lnTo>
                <a:lnTo>
                  <a:pt x="1485113" y="1354455"/>
                </a:lnTo>
                <a:lnTo>
                  <a:pt x="1484477" y="1353502"/>
                </a:lnTo>
                <a:lnTo>
                  <a:pt x="1484159" y="1353502"/>
                </a:lnTo>
                <a:lnTo>
                  <a:pt x="1483841" y="1354137"/>
                </a:lnTo>
                <a:lnTo>
                  <a:pt x="1477166" y="1362392"/>
                </a:lnTo>
                <a:lnTo>
                  <a:pt x="1470808" y="1371282"/>
                </a:lnTo>
                <a:lnTo>
                  <a:pt x="1469537" y="1373505"/>
                </a:lnTo>
                <a:lnTo>
                  <a:pt x="1449192" y="1674812"/>
                </a:lnTo>
                <a:lnTo>
                  <a:pt x="1443788" y="1731962"/>
                </a:lnTo>
                <a:lnTo>
                  <a:pt x="1437431" y="1803400"/>
                </a:lnTo>
                <a:lnTo>
                  <a:pt x="1434252" y="1830705"/>
                </a:lnTo>
                <a:lnTo>
                  <a:pt x="1433934" y="1834515"/>
                </a:lnTo>
                <a:lnTo>
                  <a:pt x="1431709" y="1841817"/>
                </a:lnTo>
                <a:lnTo>
                  <a:pt x="1429166" y="1848485"/>
                </a:lnTo>
                <a:lnTo>
                  <a:pt x="1426623" y="1855152"/>
                </a:lnTo>
                <a:lnTo>
                  <a:pt x="1423126" y="1861820"/>
                </a:lnTo>
                <a:lnTo>
                  <a:pt x="1419630" y="1868805"/>
                </a:lnTo>
                <a:lnTo>
                  <a:pt x="1415815" y="1875155"/>
                </a:lnTo>
                <a:lnTo>
                  <a:pt x="1411683" y="1881822"/>
                </a:lnTo>
                <a:lnTo>
                  <a:pt x="1407232" y="1888172"/>
                </a:lnTo>
                <a:lnTo>
                  <a:pt x="1400557" y="1978660"/>
                </a:lnTo>
                <a:lnTo>
                  <a:pt x="1376398" y="2298382"/>
                </a:lnTo>
                <a:lnTo>
                  <a:pt x="1388795" y="2301557"/>
                </a:lnTo>
                <a:lnTo>
                  <a:pt x="1400875" y="2305050"/>
                </a:lnTo>
                <a:lnTo>
                  <a:pt x="1412954" y="2308225"/>
                </a:lnTo>
                <a:lnTo>
                  <a:pt x="1424080" y="2312035"/>
                </a:lnTo>
                <a:lnTo>
                  <a:pt x="1435524" y="2315845"/>
                </a:lnTo>
                <a:lnTo>
                  <a:pt x="1446014" y="2319972"/>
                </a:lnTo>
                <a:lnTo>
                  <a:pt x="1456504" y="2324100"/>
                </a:lnTo>
                <a:lnTo>
                  <a:pt x="1466358" y="2328545"/>
                </a:lnTo>
                <a:lnTo>
                  <a:pt x="1529298" y="2288857"/>
                </a:lnTo>
                <a:lnTo>
                  <a:pt x="1535656" y="2299017"/>
                </a:lnTo>
                <a:lnTo>
                  <a:pt x="1479073" y="2334895"/>
                </a:lnTo>
                <a:lnTo>
                  <a:pt x="1489881" y="2340610"/>
                </a:lnTo>
                <a:lnTo>
                  <a:pt x="1499417" y="2346325"/>
                </a:lnTo>
                <a:lnTo>
                  <a:pt x="1508954" y="2352675"/>
                </a:lnTo>
                <a:lnTo>
                  <a:pt x="1517536" y="2358707"/>
                </a:lnTo>
                <a:lnTo>
                  <a:pt x="1525483" y="2365057"/>
                </a:lnTo>
                <a:lnTo>
                  <a:pt x="1533112" y="2371725"/>
                </a:lnTo>
                <a:lnTo>
                  <a:pt x="1539788" y="2378710"/>
                </a:lnTo>
                <a:lnTo>
                  <a:pt x="1546146" y="2385695"/>
                </a:lnTo>
                <a:lnTo>
                  <a:pt x="1551867" y="2392997"/>
                </a:lnTo>
                <a:lnTo>
                  <a:pt x="1556636" y="2400300"/>
                </a:lnTo>
                <a:lnTo>
                  <a:pt x="1560768" y="2407920"/>
                </a:lnTo>
                <a:lnTo>
                  <a:pt x="1564265" y="2415857"/>
                </a:lnTo>
                <a:lnTo>
                  <a:pt x="1566808" y="2423477"/>
                </a:lnTo>
                <a:lnTo>
                  <a:pt x="1568715" y="2431732"/>
                </a:lnTo>
                <a:lnTo>
                  <a:pt x="1569987" y="2439670"/>
                </a:lnTo>
                <a:lnTo>
                  <a:pt x="1570304" y="2447925"/>
                </a:lnTo>
                <a:lnTo>
                  <a:pt x="1569987" y="2455545"/>
                </a:lnTo>
                <a:lnTo>
                  <a:pt x="1569033" y="2463165"/>
                </a:lnTo>
                <a:lnTo>
                  <a:pt x="1567126" y="2470785"/>
                </a:lnTo>
                <a:lnTo>
                  <a:pt x="1564900" y="2477770"/>
                </a:lnTo>
                <a:lnTo>
                  <a:pt x="1562040" y="2485390"/>
                </a:lnTo>
                <a:lnTo>
                  <a:pt x="1558225" y="2492057"/>
                </a:lnTo>
                <a:lnTo>
                  <a:pt x="1554093" y="2499360"/>
                </a:lnTo>
                <a:lnTo>
                  <a:pt x="1549324" y="2506027"/>
                </a:lnTo>
                <a:lnTo>
                  <a:pt x="1543920" y="2512695"/>
                </a:lnTo>
                <a:lnTo>
                  <a:pt x="1537881" y="2519362"/>
                </a:lnTo>
                <a:lnTo>
                  <a:pt x="1531523" y="2525712"/>
                </a:lnTo>
                <a:lnTo>
                  <a:pt x="1524212" y="2531745"/>
                </a:lnTo>
                <a:lnTo>
                  <a:pt x="1516901" y="2537778"/>
                </a:lnTo>
                <a:lnTo>
                  <a:pt x="1508636" y="2543810"/>
                </a:lnTo>
                <a:lnTo>
                  <a:pt x="1500053" y="2549208"/>
                </a:lnTo>
                <a:lnTo>
                  <a:pt x="1490517" y="2554923"/>
                </a:lnTo>
                <a:lnTo>
                  <a:pt x="1480980" y="2560320"/>
                </a:lnTo>
                <a:lnTo>
                  <a:pt x="1470808" y="2565083"/>
                </a:lnTo>
                <a:lnTo>
                  <a:pt x="1460318" y="2569845"/>
                </a:lnTo>
                <a:lnTo>
                  <a:pt x="1449192" y="2574608"/>
                </a:lnTo>
                <a:lnTo>
                  <a:pt x="1437749" y="2579053"/>
                </a:lnTo>
                <a:lnTo>
                  <a:pt x="1425669" y="2583180"/>
                </a:lnTo>
                <a:lnTo>
                  <a:pt x="1413272" y="2587308"/>
                </a:lnTo>
                <a:lnTo>
                  <a:pt x="1400557" y="2591118"/>
                </a:lnTo>
                <a:lnTo>
                  <a:pt x="1387206" y="2594293"/>
                </a:lnTo>
                <a:lnTo>
                  <a:pt x="1373855" y="2597785"/>
                </a:lnTo>
                <a:lnTo>
                  <a:pt x="1360186" y="2600960"/>
                </a:lnTo>
                <a:lnTo>
                  <a:pt x="1345882" y="2603500"/>
                </a:lnTo>
                <a:lnTo>
                  <a:pt x="1331259" y="2606040"/>
                </a:lnTo>
                <a:lnTo>
                  <a:pt x="1316319" y="2608263"/>
                </a:lnTo>
                <a:lnTo>
                  <a:pt x="1301061" y="2610168"/>
                </a:lnTo>
                <a:lnTo>
                  <a:pt x="1285802" y="2612073"/>
                </a:lnTo>
                <a:lnTo>
                  <a:pt x="1381166" y="2755265"/>
                </a:lnTo>
                <a:lnTo>
                  <a:pt x="1370994" y="2762250"/>
                </a:lnTo>
                <a:lnTo>
                  <a:pt x="1271816" y="2613343"/>
                </a:lnTo>
                <a:lnTo>
                  <a:pt x="1254968" y="2614613"/>
                </a:lnTo>
                <a:lnTo>
                  <a:pt x="1237167" y="2615565"/>
                </a:lnTo>
                <a:lnTo>
                  <a:pt x="1219366" y="2615883"/>
                </a:lnTo>
                <a:lnTo>
                  <a:pt x="1201246" y="2616200"/>
                </a:lnTo>
                <a:lnTo>
                  <a:pt x="1181856" y="2615883"/>
                </a:lnTo>
                <a:lnTo>
                  <a:pt x="1162465" y="2615565"/>
                </a:lnTo>
                <a:lnTo>
                  <a:pt x="1143710" y="2614295"/>
                </a:lnTo>
                <a:lnTo>
                  <a:pt x="1124955" y="2612708"/>
                </a:lnTo>
                <a:lnTo>
                  <a:pt x="1106836" y="2611120"/>
                </a:lnTo>
                <a:lnTo>
                  <a:pt x="1089035" y="2609215"/>
                </a:lnTo>
                <a:lnTo>
                  <a:pt x="1071870" y="2606358"/>
                </a:lnTo>
                <a:lnTo>
                  <a:pt x="1055022" y="2603500"/>
                </a:lnTo>
                <a:lnTo>
                  <a:pt x="1038492" y="2600008"/>
                </a:lnTo>
                <a:lnTo>
                  <a:pt x="1022598" y="2596833"/>
                </a:lnTo>
                <a:lnTo>
                  <a:pt x="1007022" y="2592705"/>
                </a:lnTo>
                <a:lnTo>
                  <a:pt x="992082" y="2588260"/>
                </a:lnTo>
                <a:lnTo>
                  <a:pt x="977777" y="2583498"/>
                </a:lnTo>
                <a:lnTo>
                  <a:pt x="963791" y="2578735"/>
                </a:lnTo>
                <a:lnTo>
                  <a:pt x="950757" y="2573338"/>
                </a:lnTo>
                <a:lnTo>
                  <a:pt x="937724" y="2568258"/>
                </a:lnTo>
                <a:lnTo>
                  <a:pt x="925645" y="2562225"/>
                </a:lnTo>
                <a:lnTo>
                  <a:pt x="914519" y="2556193"/>
                </a:lnTo>
                <a:lnTo>
                  <a:pt x="903711" y="2550160"/>
                </a:lnTo>
                <a:lnTo>
                  <a:pt x="893857" y="2543175"/>
                </a:lnTo>
                <a:lnTo>
                  <a:pt x="884321" y="2536508"/>
                </a:lnTo>
                <a:lnTo>
                  <a:pt x="875738" y="2529523"/>
                </a:lnTo>
                <a:lnTo>
                  <a:pt x="867473" y="2522220"/>
                </a:lnTo>
                <a:lnTo>
                  <a:pt x="860162" y="2514600"/>
                </a:lnTo>
                <a:lnTo>
                  <a:pt x="853804" y="2506662"/>
                </a:lnTo>
                <a:lnTo>
                  <a:pt x="848400" y="2499042"/>
                </a:lnTo>
                <a:lnTo>
                  <a:pt x="843632" y="2491105"/>
                </a:lnTo>
                <a:lnTo>
                  <a:pt x="839500" y="2482850"/>
                </a:lnTo>
                <a:lnTo>
                  <a:pt x="836639" y="2473960"/>
                </a:lnTo>
                <a:lnTo>
                  <a:pt x="834414" y="2465387"/>
                </a:lnTo>
                <a:lnTo>
                  <a:pt x="833460" y="2461260"/>
                </a:lnTo>
                <a:lnTo>
                  <a:pt x="832824" y="2456815"/>
                </a:lnTo>
                <a:lnTo>
                  <a:pt x="832506" y="2452370"/>
                </a:lnTo>
                <a:lnTo>
                  <a:pt x="832506" y="2447925"/>
                </a:lnTo>
                <a:lnTo>
                  <a:pt x="832824" y="2440305"/>
                </a:lnTo>
                <a:lnTo>
                  <a:pt x="833460" y="2432685"/>
                </a:lnTo>
                <a:lnTo>
                  <a:pt x="835367" y="2425700"/>
                </a:lnTo>
                <a:lnTo>
                  <a:pt x="837592" y="2418397"/>
                </a:lnTo>
                <a:lnTo>
                  <a:pt x="840453" y="2411412"/>
                </a:lnTo>
                <a:lnTo>
                  <a:pt x="844268" y="2404110"/>
                </a:lnTo>
                <a:lnTo>
                  <a:pt x="847765" y="2397442"/>
                </a:lnTo>
                <a:lnTo>
                  <a:pt x="852851" y="2390775"/>
                </a:lnTo>
                <a:lnTo>
                  <a:pt x="857937" y="2384107"/>
                </a:lnTo>
                <a:lnTo>
                  <a:pt x="863659" y="2377757"/>
                </a:lnTo>
                <a:lnTo>
                  <a:pt x="870016" y="2371407"/>
                </a:lnTo>
                <a:lnTo>
                  <a:pt x="877009" y="2365375"/>
                </a:lnTo>
                <a:lnTo>
                  <a:pt x="884321" y="2359342"/>
                </a:lnTo>
                <a:lnTo>
                  <a:pt x="892268" y="2353945"/>
                </a:lnTo>
                <a:lnTo>
                  <a:pt x="900533" y="2348230"/>
                </a:lnTo>
                <a:lnTo>
                  <a:pt x="909115" y="2342515"/>
                </a:lnTo>
                <a:lnTo>
                  <a:pt x="921513" y="2335847"/>
                </a:lnTo>
                <a:lnTo>
                  <a:pt x="934546" y="2329497"/>
                </a:lnTo>
                <a:lnTo>
                  <a:pt x="947897" y="2323465"/>
                </a:lnTo>
                <a:lnTo>
                  <a:pt x="962201" y="2317750"/>
                </a:lnTo>
                <a:lnTo>
                  <a:pt x="957751" y="2310765"/>
                </a:lnTo>
                <a:lnTo>
                  <a:pt x="915791" y="2248217"/>
                </a:lnTo>
                <a:lnTo>
                  <a:pt x="925645" y="2241232"/>
                </a:lnTo>
                <a:lnTo>
                  <a:pt x="969194" y="2306002"/>
                </a:lnTo>
                <a:lnTo>
                  <a:pt x="974281" y="2313622"/>
                </a:lnTo>
                <a:lnTo>
                  <a:pt x="984453" y="2310130"/>
                </a:lnTo>
                <a:lnTo>
                  <a:pt x="994625" y="2306637"/>
                </a:lnTo>
                <a:lnTo>
                  <a:pt x="1005115" y="2303780"/>
                </a:lnTo>
                <a:lnTo>
                  <a:pt x="1016241" y="2300922"/>
                </a:lnTo>
                <a:lnTo>
                  <a:pt x="1035949" y="2296160"/>
                </a:lnTo>
                <a:lnTo>
                  <a:pt x="1004797" y="1881505"/>
                </a:lnTo>
                <a:lnTo>
                  <a:pt x="998439" y="1871980"/>
                </a:lnTo>
                <a:lnTo>
                  <a:pt x="992718" y="1862455"/>
                </a:lnTo>
                <a:lnTo>
                  <a:pt x="988903" y="1856105"/>
                </a:lnTo>
                <a:lnTo>
                  <a:pt x="985724" y="1849120"/>
                </a:lnTo>
                <a:lnTo>
                  <a:pt x="982545" y="1842135"/>
                </a:lnTo>
                <a:lnTo>
                  <a:pt x="980002" y="1835150"/>
                </a:lnTo>
                <a:lnTo>
                  <a:pt x="979685" y="1830705"/>
                </a:lnTo>
                <a:lnTo>
                  <a:pt x="976506" y="1798955"/>
                </a:lnTo>
                <a:lnTo>
                  <a:pt x="968559" y="1715452"/>
                </a:lnTo>
                <a:lnTo>
                  <a:pt x="963791" y="1658620"/>
                </a:lnTo>
                <a:lnTo>
                  <a:pt x="958704" y="1594485"/>
                </a:lnTo>
                <a:lnTo>
                  <a:pt x="943128" y="1365567"/>
                </a:lnTo>
                <a:lnTo>
                  <a:pt x="939950" y="1363027"/>
                </a:lnTo>
                <a:lnTo>
                  <a:pt x="937089" y="1360487"/>
                </a:lnTo>
                <a:lnTo>
                  <a:pt x="930731" y="1354137"/>
                </a:lnTo>
                <a:lnTo>
                  <a:pt x="930413" y="1353502"/>
                </a:lnTo>
                <a:lnTo>
                  <a:pt x="930095" y="1354137"/>
                </a:lnTo>
                <a:lnTo>
                  <a:pt x="929460" y="1355725"/>
                </a:lnTo>
                <a:lnTo>
                  <a:pt x="928824" y="1358900"/>
                </a:lnTo>
                <a:lnTo>
                  <a:pt x="928506" y="1363345"/>
                </a:lnTo>
                <a:lnTo>
                  <a:pt x="928188" y="1376997"/>
                </a:lnTo>
                <a:lnTo>
                  <a:pt x="928188" y="1395095"/>
                </a:lnTo>
                <a:lnTo>
                  <a:pt x="928506" y="1417320"/>
                </a:lnTo>
                <a:lnTo>
                  <a:pt x="928824" y="1442720"/>
                </a:lnTo>
                <a:lnTo>
                  <a:pt x="930731" y="1502092"/>
                </a:lnTo>
                <a:lnTo>
                  <a:pt x="933274" y="1568450"/>
                </a:lnTo>
                <a:lnTo>
                  <a:pt x="936453" y="1636077"/>
                </a:lnTo>
                <a:lnTo>
                  <a:pt x="939632" y="1699895"/>
                </a:lnTo>
                <a:lnTo>
                  <a:pt x="942811" y="1755140"/>
                </a:lnTo>
                <a:lnTo>
                  <a:pt x="945036" y="1791652"/>
                </a:lnTo>
                <a:lnTo>
                  <a:pt x="946943" y="1815465"/>
                </a:lnTo>
                <a:lnTo>
                  <a:pt x="938996" y="1815782"/>
                </a:lnTo>
                <a:lnTo>
                  <a:pt x="929142" y="1815782"/>
                </a:lnTo>
                <a:lnTo>
                  <a:pt x="918016" y="1815782"/>
                </a:lnTo>
                <a:lnTo>
                  <a:pt x="904983" y="1814512"/>
                </a:lnTo>
                <a:lnTo>
                  <a:pt x="898625" y="1813877"/>
                </a:lnTo>
                <a:lnTo>
                  <a:pt x="891950" y="1812607"/>
                </a:lnTo>
                <a:lnTo>
                  <a:pt x="884639" y="1811337"/>
                </a:lnTo>
                <a:lnTo>
                  <a:pt x="877963" y="1809115"/>
                </a:lnTo>
                <a:lnTo>
                  <a:pt x="870970" y="1806575"/>
                </a:lnTo>
                <a:lnTo>
                  <a:pt x="863659" y="1804035"/>
                </a:lnTo>
                <a:lnTo>
                  <a:pt x="856983" y="1800542"/>
                </a:lnTo>
                <a:lnTo>
                  <a:pt x="849990" y="1797050"/>
                </a:lnTo>
                <a:lnTo>
                  <a:pt x="847765" y="1783397"/>
                </a:lnTo>
                <a:lnTo>
                  <a:pt x="845222" y="1766887"/>
                </a:lnTo>
                <a:lnTo>
                  <a:pt x="842996" y="1747520"/>
                </a:lnTo>
                <a:lnTo>
                  <a:pt x="840453" y="1725930"/>
                </a:lnTo>
                <a:lnTo>
                  <a:pt x="837592" y="1697672"/>
                </a:lnTo>
                <a:lnTo>
                  <a:pt x="834732" y="1666875"/>
                </a:lnTo>
                <a:lnTo>
                  <a:pt x="829010" y="1599565"/>
                </a:lnTo>
                <a:lnTo>
                  <a:pt x="824242" y="1529080"/>
                </a:lnTo>
                <a:lnTo>
                  <a:pt x="820109" y="1460182"/>
                </a:lnTo>
                <a:lnTo>
                  <a:pt x="816612" y="1395730"/>
                </a:lnTo>
                <a:lnTo>
                  <a:pt x="815659" y="1367155"/>
                </a:lnTo>
                <a:lnTo>
                  <a:pt x="814705" y="1341120"/>
                </a:lnTo>
                <a:lnTo>
                  <a:pt x="814387" y="1318895"/>
                </a:lnTo>
                <a:lnTo>
                  <a:pt x="814387" y="1300480"/>
                </a:lnTo>
                <a:lnTo>
                  <a:pt x="814705" y="1286827"/>
                </a:lnTo>
                <a:lnTo>
                  <a:pt x="815023" y="1281747"/>
                </a:lnTo>
                <a:lnTo>
                  <a:pt x="815659" y="1277937"/>
                </a:lnTo>
                <a:lnTo>
                  <a:pt x="816295" y="1270635"/>
                </a:lnTo>
                <a:lnTo>
                  <a:pt x="818202" y="1263332"/>
                </a:lnTo>
                <a:lnTo>
                  <a:pt x="820427" y="1256347"/>
                </a:lnTo>
                <a:lnTo>
                  <a:pt x="823288" y="1249362"/>
                </a:lnTo>
                <a:lnTo>
                  <a:pt x="827102" y="1242695"/>
                </a:lnTo>
                <a:lnTo>
                  <a:pt x="831553" y="1236345"/>
                </a:lnTo>
                <a:lnTo>
                  <a:pt x="836957" y="1229995"/>
                </a:lnTo>
                <a:lnTo>
                  <a:pt x="842679" y="1223962"/>
                </a:lnTo>
                <a:lnTo>
                  <a:pt x="849036" y="1218247"/>
                </a:lnTo>
                <a:lnTo>
                  <a:pt x="856029" y="1212532"/>
                </a:lnTo>
                <a:lnTo>
                  <a:pt x="863659" y="1207452"/>
                </a:lnTo>
                <a:lnTo>
                  <a:pt x="871606" y="1202055"/>
                </a:lnTo>
                <a:lnTo>
                  <a:pt x="879870" y="1197292"/>
                </a:lnTo>
                <a:lnTo>
                  <a:pt x="888771" y="1192847"/>
                </a:lnTo>
                <a:lnTo>
                  <a:pt x="897990" y="1188085"/>
                </a:lnTo>
                <a:lnTo>
                  <a:pt x="907844" y="1183640"/>
                </a:lnTo>
                <a:lnTo>
                  <a:pt x="917380" y="1179512"/>
                </a:lnTo>
                <a:lnTo>
                  <a:pt x="928188" y="1175385"/>
                </a:lnTo>
                <a:lnTo>
                  <a:pt x="938360" y="1171575"/>
                </a:lnTo>
                <a:lnTo>
                  <a:pt x="949168" y="1168400"/>
                </a:lnTo>
                <a:lnTo>
                  <a:pt x="971420" y="1161415"/>
                </a:lnTo>
                <a:lnTo>
                  <a:pt x="993989" y="1155382"/>
                </a:lnTo>
                <a:lnTo>
                  <a:pt x="1016876" y="1150302"/>
                </a:lnTo>
                <a:lnTo>
                  <a:pt x="1040399" y="1145540"/>
                </a:lnTo>
                <a:lnTo>
                  <a:pt x="1063287" y="1141412"/>
                </a:lnTo>
                <a:lnTo>
                  <a:pt x="1085856" y="1138237"/>
                </a:lnTo>
                <a:lnTo>
                  <a:pt x="1090942" y="1137920"/>
                </a:lnTo>
                <a:lnTo>
                  <a:pt x="1096346" y="1138237"/>
                </a:lnTo>
                <a:lnTo>
                  <a:pt x="1169776" y="1409700"/>
                </a:lnTo>
                <a:lnTo>
                  <a:pt x="1171366" y="1398587"/>
                </a:lnTo>
                <a:lnTo>
                  <a:pt x="1196796" y="1212532"/>
                </a:lnTo>
                <a:lnTo>
                  <a:pt x="1189803" y="1194117"/>
                </a:lnTo>
                <a:lnTo>
                  <a:pt x="1203472" y="1169670"/>
                </a:lnTo>
                <a:lnTo>
                  <a:pt x="1235895" y="1169670"/>
                </a:lnTo>
                <a:lnTo>
                  <a:pt x="1249246" y="1194117"/>
                </a:lnTo>
                <a:lnTo>
                  <a:pt x="1242889" y="1216025"/>
                </a:lnTo>
                <a:lnTo>
                  <a:pt x="1265776" y="1412557"/>
                </a:lnTo>
                <a:lnTo>
                  <a:pt x="1325855" y="1146810"/>
                </a:lnTo>
                <a:lnTo>
                  <a:pt x="1332849" y="1143317"/>
                </a:lnTo>
                <a:lnTo>
                  <a:pt x="1337935" y="1141095"/>
                </a:lnTo>
                <a:lnTo>
                  <a:pt x="1341113" y="1139190"/>
                </a:lnTo>
                <a:lnTo>
                  <a:pt x="1341749" y="1138555"/>
                </a:lnTo>
                <a:lnTo>
                  <a:pt x="1341749" y="1138237"/>
                </a:lnTo>
                <a:lnTo>
                  <a:pt x="1352557" y="1136967"/>
                </a:lnTo>
                <a:lnTo>
                  <a:pt x="1364001" y="1136650"/>
                </a:lnTo>
                <a:close/>
                <a:moveTo>
                  <a:pt x="276860" y="1112205"/>
                </a:moveTo>
                <a:lnTo>
                  <a:pt x="257810" y="1112523"/>
                </a:lnTo>
                <a:lnTo>
                  <a:pt x="239395" y="1114113"/>
                </a:lnTo>
                <a:lnTo>
                  <a:pt x="236537" y="1138913"/>
                </a:lnTo>
                <a:lnTo>
                  <a:pt x="176212" y="1139866"/>
                </a:lnTo>
                <a:lnTo>
                  <a:pt x="175260" y="1124923"/>
                </a:lnTo>
                <a:lnTo>
                  <a:pt x="166687" y="1127784"/>
                </a:lnTo>
                <a:lnTo>
                  <a:pt x="158432" y="1130328"/>
                </a:lnTo>
                <a:lnTo>
                  <a:pt x="151130" y="1132872"/>
                </a:lnTo>
                <a:lnTo>
                  <a:pt x="143827" y="1136051"/>
                </a:lnTo>
                <a:lnTo>
                  <a:pt x="137160" y="1138913"/>
                </a:lnTo>
                <a:lnTo>
                  <a:pt x="130810" y="1142410"/>
                </a:lnTo>
                <a:lnTo>
                  <a:pt x="125095" y="1145271"/>
                </a:lnTo>
                <a:lnTo>
                  <a:pt x="119697" y="1148769"/>
                </a:lnTo>
                <a:lnTo>
                  <a:pt x="115252" y="1152584"/>
                </a:lnTo>
                <a:lnTo>
                  <a:pt x="111125" y="1155763"/>
                </a:lnTo>
                <a:lnTo>
                  <a:pt x="107315" y="1159261"/>
                </a:lnTo>
                <a:lnTo>
                  <a:pt x="104457" y="1163076"/>
                </a:lnTo>
                <a:lnTo>
                  <a:pt x="102235" y="1166891"/>
                </a:lnTo>
                <a:lnTo>
                  <a:pt x="100647" y="1170071"/>
                </a:lnTo>
                <a:lnTo>
                  <a:pt x="99377" y="1173886"/>
                </a:lnTo>
                <a:lnTo>
                  <a:pt x="99060" y="1177384"/>
                </a:lnTo>
                <a:lnTo>
                  <a:pt x="99377" y="1180245"/>
                </a:lnTo>
                <a:lnTo>
                  <a:pt x="100330" y="1183425"/>
                </a:lnTo>
                <a:lnTo>
                  <a:pt x="101282" y="1186286"/>
                </a:lnTo>
                <a:lnTo>
                  <a:pt x="102870" y="1189148"/>
                </a:lnTo>
                <a:lnTo>
                  <a:pt x="104775" y="1192009"/>
                </a:lnTo>
                <a:lnTo>
                  <a:pt x="106997" y="1195188"/>
                </a:lnTo>
                <a:lnTo>
                  <a:pt x="109537" y="1197732"/>
                </a:lnTo>
                <a:lnTo>
                  <a:pt x="112712" y="1200593"/>
                </a:lnTo>
                <a:lnTo>
                  <a:pt x="116205" y="1203455"/>
                </a:lnTo>
                <a:lnTo>
                  <a:pt x="119697" y="1206316"/>
                </a:lnTo>
                <a:lnTo>
                  <a:pt x="124460" y="1208860"/>
                </a:lnTo>
                <a:lnTo>
                  <a:pt x="128905" y="1211721"/>
                </a:lnTo>
                <a:lnTo>
                  <a:pt x="138747" y="1216809"/>
                </a:lnTo>
                <a:lnTo>
                  <a:pt x="149860" y="1221896"/>
                </a:lnTo>
                <a:lnTo>
                  <a:pt x="162242" y="1226347"/>
                </a:lnTo>
                <a:lnTo>
                  <a:pt x="175895" y="1230162"/>
                </a:lnTo>
                <a:lnTo>
                  <a:pt x="190500" y="1233977"/>
                </a:lnTo>
                <a:lnTo>
                  <a:pt x="206375" y="1236839"/>
                </a:lnTo>
                <a:lnTo>
                  <a:pt x="222885" y="1239383"/>
                </a:lnTo>
                <a:lnTo>
                  <a:pt x="240030" y="1241290"/>
                </a:lnTo>
                <a:lnTo>
                  <a:pt x="258127" y="1242562"/>
                </a:lnTo>
                <a:lnTo>
                  <a:pt x="276860" y="1242880"/>
                </a:lnTo>
                <a:lnTo>
                  <a:pt x="295910" y="1242562"/>
                </a:lnTo>
                <a:lnTo>
                  <a:pt x="313690" y="1241290"/>
                </a:lnTo>
                <a:lnTo>
                  <a:pt x="331153" y="1239383"/>
                </a:lnTo>
                <a:lnTo>
                  <a:pt x="347663" y="1236839"/>
                </a:lnTo>
                <a:lnTo>
                  <a:pt x="363220" y="1233977"/>
                </a:lnTo>
                <a:lnTo>
                  <a:pt x="377825" y="1230162"/>
                </a:lnTo>
                <a:lnTo>
                  <a:pt x="391160" y="1226347"/>
                </a:lnTo>
                <a:lnTo>
                  <a:pt x="403860" y="1221896"/>
                </a:lnTo>
                <a:lnTo>
                  <a:pt x="414973" y="1216809"/>
                </a:lnTo>
                <a:lnTo>
                  <a:pt x="425133" y="1211721"/>
                </a:lnTo>
                <a:lnTo>
                  <a:pt x="429578" y="1208860"/>
                </a:lnTo>
                <a:lnTo>
                  <a:pt x="433705" y="1206316"/>
                </a:lnTo>
                <a:lnTo>
                  <a:pt x="437515" y="1203455"/>
                </a:lnTo>
                <a:lnTo>
                  <a:pt x="441008" y="1200593"/>
                </a:lnTo>
                <a:lnTo>
                  <a:pt x="444183" y="1197732"/>
                </a:lnTo>
                <a:lnTo>
                  <a:pt x="447040" y="1195188"/>
                </a:lnTo>
                <a:lnTo>
                  <a:pt x="449263" y="1192009"/>
                </a:lnTo>
                <a:lnTo>
                  <a:pt x="451168" y="1189148"/>
                </a:lnTo>
                <a:lnTo>
                  <a:pt x="452438" y="1186286"/>
                </a:lnTo>
                <a:lnTo>
                  <a:pt x="453708" y="1183425"/>
                </a:lnTo>
                <a:lnTo>
                  <a:pt x="454343" y="1180245"/>
                </a:lnTo>
                <a:lnTo>
                  <a:pt x="454343" y="1177384"/>
                </a:lnTo>
                <a:lnTo>
                  <a:pt x="454025" y="1173568"/>
                </a:lnTo>
                <a:lnTo>
                  <a:pt x="453073" y="1169435"/>
                </a:lnTo>
                <a:lnTo>
                  <a:pt x="450850" y="1165620"/>
                </a:lnTo>
                <a:lnTo>
                  <a:pt x="447993" y="1161486"/>
                </a:lnTo>
                <a:lnTo>
                  <a:pt x="444183" y="1157671"/>
                </a:lnTo>
                <a:lnTo>
                  <a:pt x="440055" y="1153538"/>
                </a:lnTo>
                <a:lnTo>
                  <a:pt x="435293" y="1149723"/>
                </a:lnTo>
                <a:lnTo>
                  <a:pt x="429578" y="1146225"/>
                </a:lnTo>
                <a:lnTo>
                  <a:pt x="423228" y="1142728"/>
                </a:lnTo>
                <a:lnTo>
                  <a:pt x="416560" y="1138913"/>
                </a:lnTo>
                <a:lnTo>
                  <a:pt x="408940" y="1135415"/>
                </a:lnTo>
                <a:lnTo>
                  <a:pt x="400685" y="1132554"/>
                </a:lnTo>
                <a:lnTo>
                  <a:pt x="392113" y="1129692"/>
                </a:lnTo>
                <a:lnTo>
                  <a:pt x="382905" y="1126513"/>
                </a:lnTo>
                <a:lnTo>
                  <a:pt x="373380" y="1123969"/>
                </a:lnTo>
                <a:lnTo>
                  <a:pt x="363220" y="1121744"/>
                </a:lnTo>
                <a:lnTo>
                  <a:pt x="361633" y="1139866"/>
                </a:lnTo>
                <a:lnTo>
                  <a:pt x="304165" y="1139866"/>
                </a:lnTo>
                <a:lnTo>
                  <a:pt x="300673" y="1113477"/>
                </a:lnTo>
                <a:lnTo>
                  <a:pt x="288925" y="1112523"/>
                </a:lnTo>
                <a:lnTo>
                  <a:pt x="276860" y="1112205"/>
                </a:lnTo>
                <a:close/>
                <a:moveTo>
                  <a:pt x="1696009" y="1087438"/>
                </a:moveTo>
                <a:lnTo>
                  <a:pt x="1706562" y="1093141"/>
                </a:lnTo>
                <a:lnTo>
                  <a:pt x="1628215" y="1238251"/>
                </a:lnTo>
                <a:lnTo>
                  <a:pt x="1617662" y="1232865"/>
                </a:lnTo>
                <a:lnTo>
                  <a:pt x="1696009" y="1087438"/>
                </a:lnTo>
                <a:close/>
                <a:moveTo>
                  <a:pt x="2290762" y="1082675"/>
                </a:moveTo>
                <a:lnTo>
                  <a:pt x="2349183" y="1093734"/>
                </a:lnTo>
                <a:lnTo>
                  <a:pt x="2351088" y="1094049"/>
                </a:lnTo>
                <a:lnTo>
                  <a:pt x="2352993" y="1095313"/>
                </a:lnTo>
                <a:lnTo>
                  <a:pt x="2354580" y="1096893"/>
                </a:lnTo>
                <a:lnTo>
                  <a:pt x="2356168" y="1098473"/>
                </a:lnTo>
                <a:lnTo>
                  <a:pt x="2357438" y="1101001"/>
                </a:lnTo>
                <a:lnTo>
                  <a:pt x="2358708" y="1103528"/>
                </a:lnTo>
                <a:lnTo>
                  <a:pt x="2360613" y="1109848"/>
                </a:lnTo>
                <a:lnTo>
                  <a:pt x="2362200" y="1116483"/>
                </a:lnTo>
                <a:lnTo>
                  <a:pt x="2363470" y="1124066"/>
                </a:lnTo>
                <a:lnTo>
                  <a:pt x="2365058" y="1138600"/>
                </a:lnTo>
                <a:lnTo>
                  <a:pt x="2365375" y="1141760"/>
                </a:lnTo>
                <a:lnTo>
                  <a:pt x="2365058" y="1143971"/>
                </a:lnTo>
                <a:lnTo>
                  <a:pt x="2364740" y="1144919"/>
                </a:lnTo>
                <a:lnTo>
                  <a:pt x="2363470" y="1145867"/>
                </a:lnTo>
                <a:lnTo>
                  <a:pt x="2362835" y="1145235"/>
                </a:lnTo>
                <a:lnTo>
                  <a:pt x="2361248" y="1144603"/>
                </a:lnTo>
                <a:lnTo>
                  <a:pt x="2359660" y="1143655"/>
                </a:lnTo>
                <a:lnTo>
                  <a:pt x="2358708" y="1142076"/>
                </a:lnTo>
                <a:lnTo>
                  <a:pt x="2355533" y="1137968"/>
                </a:lnTo>
                <a:lnTo>
                  <a:pt x="2352993" y="1133545"/>
                </a:lnTo>
                <a:lnTo>
                  <a:pt x="2351088" y="1128489"/>
                </a:lnTo>
                <a:lnTo>
                  <a:pt x="2350453" y="1126593"/>
                </a:lnTo>
                <a:lnTo>
                  <a:pt x="2350453" y="1124698"/>
                </a:lnTo>
                <a:lnTo>
                  <a:pt x="2350135" y="1121854"/>
                </a:lnTo>
                <a:lnTo>
                  <a:pt x="2349183" y="1119958"/>
                </a:lnTo>
                <a:lnTo>
                  <a:pt x="2347913" y="1118694"/>
                </a:lnTo>
                <a:lnTo>
                  <a:pt x="2346960" y="1118378"/>
                </a:lnTo>
                <a:lnTo>
                  <a:pt x="2346643" y="1118378"/>
                </a:lnTo>
                <a:lnTo>
                  <a:pt x="2346008" y="1118378"/>
                </a:lnTo>
                <a:lnTo>
                  <a:pt x="2345055" y="1119326"/>
                </a:lnTo>
                <a:lnTo>
                  <a:pt x="2344420" y="1119958"/>
                </a:lnTo>
                <a:lnTo>
                  <a:pt x="2343785" y="1120906"/>
                </a:lnTo>
                <a:lnTo>
                  <a:pt x="2342833" y="1124066"/>
                </a:lnTo>
                <a:lnTo>
                  <a:pt x="2342515" y="1128173"/>
                </a:lnTo>
                <a:lnTo>
                  <a:pt x="2342198" y="1132597"/>
                </a:lnTo>
                <a:lnTo>
                  <a:pt x="2341245" y="1136704"/>
                </a:lnTo>
                <a:lnTo>
                  <a:pt x="2340293" y="1140180"/>
                </a:lnTo>
                <a:lnTo>
                  <a:pt x="2339023" y="1141760"/>
                </a:lnTo>
                <a:lnTo>
                  <a:pt x="2338070" y="1143023"/>
                </a:lnTo>
                <a:lnTo>
                  <a:pt x="2336800" y="1144287"/>
                </a:lnTo>
                <a:lnTo>
                  <a:pt x="2335530" y="1145235"/>
                </a:lnTo>
                <a:lnTo>
                  <a:pt x="2333625" y="1146183"/>
                </a:lnTo>
                <a:lnTo>
                  <a:pt x="2331720" y="1146815"/>
                </a:lnTo>
                <a:lnTo>
                  <a:pt x="2329815" y="1147131"/>
                </a:lnTo>
                <a:lnTo>
                  <a:pt x="2326957" y="1147763"/>
                </a:lnTo>
                <a:lnTo>
                  <a:pt x="2321877" y="1147763"/>
                </a:lnTo>
                <a:lnTo>
                  <a:pt x="2319655" y="1147131"/>
                </a:lnTo>
                <a:lnTo>
                  <a:pt x="2317432" y="1146499"/>
                </a:lnTo>
                <a:lnTo>
                  <a:pt x="2315210" y="1145235"/>
                </a:lnTo>
                <a:lnTo>
                  <a:pt x="2313305" y="1144287"/>
                </a:lnTo>
                <a:lnTo>
                  <a:pt x="2311400" y="1142392"/>
                </a:lnTo>
                <a:lnTo>
                  <a:pt x="2309495" y="1140812"/>
                </a:lnTo>
                <a:lnTo>
                  <a:pt x="2306002" y="1136388"/>
                </a:lnTo>
                <a:lnTo>
                  <a:pt x="2303145" y="1131649"/>
                </a:lnTo>
                <a:lnTo>
                  <a:pt x="2300922" y="1125962"/>
                </a:lnTo>
                <a:lnTo>
                  <a:pt x="2298382" y="1120274"/>
                </a:lnTo>
                <a:lnTo>
                  <a:pt x="2296795" y="1114271"/>
                </a:lnTo>
                <a:lnTo>
                  <a:pt x="2295207" y="1108268"/>
                </a:lnTo>
                <a:lnTo>
                  <a:pt x="2293620" y="1102580"/>
                </a:lnTo>
                <a:lnTo>
                  <a:pt x="2291715" y="1092470"/>
                </a:lnTo>
                <a:lnTo>
                  <a:pt x="2291080" y="1085519"/>
                </a:lnTo>
                <a:lnTo>
                  <a:pt x="2290762" y="1082675"/>
                </a:lnTo>
                <a:close/>
                <a:moveTo>
                  <a:pt x="2847975" y="1081088"/>
                </a:moveTo>
                <a:lnTo>
                  <a:pt x="2847658" y="1083616"/>
                </a:lnTo>
                <a:lnTo>
                  <a:pt x="2846705" y="1090883"/>
                </a:lnTo>
                <a:lnTo>
                  <a:pt x="2844800" y="1100993"/>
                </a:lnTo>
                <a:lnTo>
                  <a:pt x="2843530" y="1106997"/>
                </a:lnTo>
                <a:lnTo>
                  <a:pt x="2842260" y="1113000"/>
                </a:lnTo>
                <a:lnTo>
                  <a:pt x="2840355" y="1119003"/>
                </a:lnTo>
                <a:lnTo>
                  <a:pt x="2838133" y="1124375"/>
                </a:lnTo>
                <a:lnTo>
                  <a:pt x="2835275" y="1130062"/>
                </a:lnTo>
                <a:lnTo>
                  <a:pt x="2832735" y="1134801"/>
                </a:lnTo>
                <a:lnTo>
                  <a:pt x="2829243" y="1139225"/>
                </a:lnTo>
                <a:lnTo>
                  <a:pt x="2827338" y="1140805"/>
                </a:lnTo>
                <a:lnTo>
                  <a:pt x="2825433" y="1142384"/>
                </a:lnTo>
                <a:lnTo>
                  <a:pt x="2823845" y="1143964"/>
                </a:lnTo>
                <a:lnTo>
                  <a:pt x="2821305" y="1144596"/>
                </a:lnTo>
                <a:lnTo>
                  <a:pt x="2819083" y="1145544"/>
                </a:lnTo>
                <a:lnTo>
                  <a:pt x="2816860" y="1145860"/>
                </a:lnTo>
                <a:lnTo>
                  <a:pt x="2811145" y="1146176"/>
                </a:lnTo>
                <a:lnTo>
                  <a:pt x="2808922" y="1145860"/>
                </a:lnTo>
                <a:lnTo>
                  <a:pt x="2807017" y="1145544"/>
                </a:lnTo>
                <a:lnTo>
                  <a:pt x="2804795" y="1144596"/>
                </a:lnTo>
                <a:lnTo>
                  <a:pt x="2803525" y="1143964"/>
                </a:lnTo>
                <a:lnTo>
                  <a:pt x="2801937" y="1142700"/>
                </a:lnTo>
                <a:lnTo>
                  <a:pt x="2800667" y="1141752"/>
                </a:lnTo>
                <a:lnTo>
                  <a:pt x="2799715" y="1140173"/>
                </a:lnTo>
                <a:lnTo>
                  <a:pt x="2798445" y="1138593"/>
                </a:lnTo>
                <a:lnTo>
                  <a:pt x="2796857" y="1135433"/>
                </a:lnTo>
                <a:lnTo>
                  <a:pt x="2796222" y="1131326"/>
                </a:lnTo>
                <a:lnTo>
                  <a:pt x="2796222" y="1126586"/>
                </a:lnTo>
                <a:lnTo>
                  <a:pt x="2795905" y="1122163"/>
                </a:lnTo>
                <a:lnTo>
                  <a:pt x="2794635" y="1119319"/>
                </a:lnTo>
                <a:lnTo>
                  <a:pt x="2794317" y="1118371"/>
                </a:lnTo>
                <a:lnTo>
                  <a:pt x="2793682" y="1117423"/>
                </a:lnTo>
                <a:lnTo>
                  <a:pt x="2792730" y="1117107"/>
                </a:lnTo>
                <a:lnTo>
                  <a:pt x="2792095" y="1117107"/>
                </a:lnTo>
                <a:lnTo>
                  <a:pt x="2791460" y="1117107"/>
                </a:lnTo>
                <a:lnTo>
                  <a:pt x="2790507" y="1117107"/>
                </a:lnTo>
                <a:lnTo>
                  <a:pt x="2789555" y="1118371"/>
                </a:lnTo>
                <a:lnTo>
                  <a:pt x="2788602" y="1120267"/>
                </a:lnTo>
                <a:lnTo>
                  <a:pt x="2788285" y="1123427"/>
                </a:lnTo>
                <a:lnTo>
                  <a:pt x="2787967" y="1125322"/>
                </a:lnTo>
                <a:lnTo>
                  <a:pt x="2787650" y="1127218"/>
                </a:lnTo>
                <a:lnTo>
                  <a:pt x="2785745" y="1131642"/>
                </a:lnTo>
                <a:lnTo>
                  <a:pt x="2783205" y="1136381"/>
                </a:lnTo>
                <a:lnTo>
                  <a:pt x="2780030" y="1140489"/>
                </a:lnTo>
                <a:lnTo>
                  <a:pt x="2778442" y="1142068"/>
                </a:lnTo>
                <a:lnTo>
                  <a:pt x="2777490" y="1143332"/>
                </a:lnTo>
                <a:lnTo>
                  <a:pt x="2775902" y="1143964"/>
                </a:lnTo>
                <a:lnTo>
                  <a:pt x="2774950" y="1143964"/>
                </a:lnTo>
                <a:lnTo>
                  <a:pt x="2773997" y="1143648"/>
                </a:lnTo>
                <a:lnTo>
                  <a:pt x="2773680" y="1142384"/>
                </a:lnTo>
                <a:lnTo>
                  <a:pt x="2773362" y="1140173"/>
                </a:lnTo>
                <a:lnTo>
                  <a:pt x="2773362" y="1137329"/>
                </a:lnTo>
                <a:lnTo>
                  <a:pt x="2775267" y="1122479"/>
                </a:lnTo>
                <a:lnTo>
                  <a:pt x="2776220" y="1115212"/>
                </a:lnTo>
                <a:lnTo>
                  <a:pt x="2777807" y="1108261"/>
                </a:lnTo>
                <a:lnTo>
                  <a:pt x="2780030" y="1101941"/>
                </a:lnTo>
                <a:lnTo>
                  <a:pt x="2781300" y="1099414"/>
                </a:lnTo>
                <a:lnTo>
                  <a:pt x="2782252" y="1097202"/>
                </a:lnTo>
                <a:lnTo>
                  <a:pt x="2783840" y="1095306"/>
                </a:lnTo>
                <a:lnTo>
                  <a:pt x="2785427" y="1093410"/>
                </a:lnTo>
                <a:lnTo>
                  <a:pt x="2787332" y="1092778"/>
                </a:lnTo>
                <a:lnTo>
                  <a:pt x="2789237" y="1092147"/>
                </a:lnTo>
                <a:lnTo>
                  <a:pt x="2847975" y="1081088"/>
                </a:lnTo>
                <a:close/>
                <a:moveTo>
                  <a:pt x="2154535" y="1031875"/>
                </a:moveTo>
                <a:lnTo>
                  <a:pt x="2276475" y="1148694"/>
                </a:lnTo>
                <a:lnTo>
                  <a:pt x="2268240" y="1157288"/>
                </a:lnTo>
                <a:lnTo>
                  <a:pt x="2146300" y="1040469"/>
                </a:lnTo>
                <a:lnTo>
                  <a:pt x="2154535" y="1031875"/>
                </a:lnTo>
                <a:close/>
                <a:moveTo>
                  <a:pt x="951225" y="992188"/>
                </a:moveTo>
                <a:lnTo>
                  <a:pt x="954087" y="1004130"/>
                </a:lnTo>
                <a:lnTo>
                  <a:pt x="747081" y="1054101"/>
                </a:lnTo>
                <a:lnTo>
                  <a:pt x="744537" y="1042158"/>
                </a:lnTo>
                <a:lnTo>
                  <a:pt x="951225" y="992188"/>
                </a:lnTo>
                <a:close/>
                <a:moveTo>
                  <a:pt x="263208" y="913173"/>
                </a:moveTo>
                <a:lnTo>
                  <a:pt x="242887" y="1082955"/>
                </a:lnTo>
                <a:lnTo>
                  <a:pt x="259715" y="1082001"/>
                </a:lnTo>
                <a:lnTo>
                  <a:pt x="276860" y="1081683"/>
                </a:lnTo>
                <a:lnTo>
                  <a:pt x="296863" y="1082001"/>
                </a:lnTo>
                <a:lnTo>
                  <a:pt x="275590" y="913173"/>
                </a:lnTo>
                <a:lnTo>
                  <a:pt x="271780" y="913491"/>
                </a:lnTo>
                <a:lnTo>
                  <a:pt x="267970" y="913491"/>
                </a:lnTo>
                <a:lnTo>
                  <a:pt x="265748" y="913491"/>
                </a:lnTo>
                <a:lnTo>
                  <a:pt x="263208" y="913173"/>
                </a:lnTo>
                <a:close/>
                <a:moveTo>
                  <a:pt x="1967124" y="852488"/>
                </a:moveTo>
                <a:lnTo>
                  <a:pt x="2032000" y="915353"/>
                </a:lnTo>
                <a:lnTo>
                  <a:pt x="2023538" y="923926"/>
                </a:lnTo>
                <a:lnTo>
                  <a:pt x="1958975" y="861378"/>
                </a:lnTo>
                <a:lnTo>
                  <a:pt x="1967124" y="852488"/>
                </a:lnTo>
                <a:close/>
                <a:moveTo>
                  <a:pt x="71437" y="820738"/>
                </a:moveTo>
                <a:lnTo>
                  <a:pt x="113846" y="828515"/>
                </a:lnTo>
                <a:lnTo>
                  <a:pt x="115452" y="828826"/>
                </a:lnTo>
                <a:lnTo>
                  <a:pt x="116737" y="829759"/>
                </a:lnTo>
                <a:lnTo>
                  <a:pt x="117701" y="830692"/>
                </a:lnTo>
                <a:lnTo>
                  <a:pt x="118986" y="832247"/>
                </a:lnTo>
                <a:lnTo>
                  <a:pt x="120914" y="835669"/>
                </a:lnTo>
                <a:lnTo>
                  <a:pt x="121878" y="840024"/>
                </a:lnTo>
                <a:lnTo>
                  <a:pt x="123163" y="844690"/>
                </a:lnTo>
                <a:lnTo>
                  <a:pt x="124127" y="850289"/>
                </a:lnTo>
                <a:lnTo>
                  <a:pt x="125412" y="860555"/>
                </a:lnTo>
                <a:lnTo>
                  <a:pt x="125412" y="862732"/>
                </a:lnTo>
                <a:lnTo>
                  <a:pt x="125412" y="863976"/>
                </a:lnTo>
                <a:lnTo>
                  <a:pt x="125090" y="864909"/>
                </a:lnTo>
                <a:lnTo>
                  <a:pt x="124127" y="865532"/>
                </a:lnTo>
                <a:lnTo>
                  <a:pt x="123484" y="865532"/>
                </a:lnTo>
                <a:lnTo>
                  <a:pt x="122842" y="864598"/>
                </a:lnTo>
                <a:lnTo>
                  <a:pt x="120271" y="862732"/>
                </a:lnTo>
                <a:lnTo>
                  <a:pt x="118344" y="859932"/>
                </a:lnTo>
                <a:lnTo>
                  <a:pt x="116737" y="856511"/>
                </a:lnTo>
                <a:lnTo>
                  <a:pt x="115131" y="853089"/>
                </a:lnTo>
                <a:lnTo>
                  <a:pt x="114810" y="850600"/>
                </a:lnTo>
                <a:lnTo>
                  <a:pt x="114167" y="848423"/>
                </a:lnTo>
                <a:lnTo>
                  <a:pt x="113846" y="846868"/>
                </a:lnTo>
                <a:lnTo>
                  <a:pt x="112882" y="846245"/>
                </a:lnTo>
                <a:lnTo>
                  <a:pt x="111597" y="846245"/>
                </a:lnTo>
                <a:lnTo>
                  <a:pt x="110954" y="846556"/>
                </a:lnTo>
                <a:lnTo>
                  <a:pt x="109669" y="847801"/>
                </a:lnTo>
                <a:lnTo>
                  <a:pt x="109348" y="849978"/>
                </a:lnTo>
                <a:lnTo>
                  <a:pt x="109026" y="852778"/>
                </a:lnTo>
                <a:lnTo>
                  <a:pt x="108705" y="856200"/>
                </a:lnTo>
                <a:lnTo>
                  <a:pt x="108384" y="858999"/>
                </a:lnTo>
                <a:lnTo>
                  <a:pt x="107099" y="861799"/>
                </a:lnTo>
                <a:lnTo>
                  <a:pt x="105492" y="863665"/>
                </a:lnTo>
                <a:lnTo>
                  <a:pt x="103565" y="864909"/>
                </a:lnTo>
                <a:lnTo>
                  <a:pt x="100994" y="866154"/>
                </a:lnTo>
                <a:lnTo>
                  <a:pt x="98103" y="866776"/>
                </a:lnTo>
                <a:lnTo>
                  <a:pt x="93926" y="866465"/>
                </a:lnTo>
                <a:lnTo>
                  <a:pt x="92320" y="866465"/>
                </a:lnTo>
                <a:lnTo>
                  <a:pt x="90392" y="865843"/>
                </a:lnTo>
                <a:lnTo>
                  <a:pt x="87822" y="864287"/>
                </a:lnTo>
                <a:lnTo>
                  <a:pt x="84931" y="861799"/>
                </a:lnTo>
                <a:lnTo>
                  <a:pt x="82360" y="858688"/>
                </a:lnTo>
                <a:lnTo>
                  <a:pt x="80433" y="855577"/>
                </a:lnTo>
                <a:lnTo>
                  <a:pt x="78505" y="851534"/>
                </a:lnTo>
                <a:lnTo>
                  <a:pt x="76899" y="847490"/>
                </a:lnTo>
                <a:lnTo>
                  <a:pt x="75613" y="843446"/>
                </a:lnTo>
                <a:lnTo>
                  <a:pt x="73686" y="834736"/>
                </a:lnTo>
                <a:lnTo>
                  <a:pt x="72079" y="827892"/>
                </a:lnTo>
                <a:lnTo>
                  <a:pt x="71437" y="820738"/>
                </a:lnTo>
                <a:close/>
                <a:moveTo>
                  <a:pt x="471487" y="819150"/>
                </a:moveTo>
                <a:lnTo>
                  <a:pt x="470534" y="826277"/>
                </a:lnTo>
                <a:lnTo>
                  <a:pt x="468947" y="833729"/>
                </a:lnTo>
                <a:lnTo>
                  <a:pt x="467042" y="842152"/>
                </a:lnTo>
                <a:lnTo>
                  <a:pt x="465772" y="846688"/>
                </a:lnTo>
                <a:lnTo>
                  <a:pt x="464184" y="850900"/>
                </a:lnTo>
                <a:lnTo>
                  <a:pt x="462279" y="854788"/>
                </a:lnTo>
                <a:lnTo>
                  <a:pt x="460374" y="858675"/>
                </a:lnTo>
                <a:lnTo>
                  <a:pt x="457834" y="861591"/>
                </a:lnTo>
                <a:lnTo>
                  <a:pt x="455294" y="864507"/>
                </a:lnTo>
                <a:lnTo>
                  <a:pt x="452119" y="865803"/>
                </a:lnTo>
                <a:lnTo>
                  <a:pt x="450532" y="866451"/>
                </a:lnTo>
                <a:lnTo>
                  <a:pt x="449262" y="866775"/>
                </a:lnTo>
                <a:lnTo>
                  <a:pt x="445134" y="866775"/>
                </a:lnTo>
                <a:lnTo>
                  <a:pt x="441959" y="866451"/>
                </a:lnTo>
                <a:lnTo>
                  <a:pt x="439419" y="865155"/>
                </a:lnTo>
                <a:lnTo>
                  <a:pt x="437514" y="863535"/>
                </a:lnTo>
                <a:lnTo>
                  <a:pt x="435927" y="861267"/>
                </a:lnTo>
                <a:lnTo>
                  <a:pt x="434974" y="858999"/>
                </a:lnTo>
                <a:lnTo>
                  <a:pt x="434022" y="856084"/>
                </a:lnTo>
                <a:lnTo>
                  <a:pt x="434022" y="852520"/>
                </a:lnTo>
                <a:lnTo>
                  <a:pt x="433704" y="849280"/>
                </a:lnTo>
                <a:lnTo>
                  <a:pt x="433387" y="847012"/>
                </a:lnTo>
                <a:lnTo>
                  <a:pt x="432117" y="846040"/>
                </a:lnTo>
                <a:lnTo>
                  <a:pt x="431482" y="845068"/>
                </a:lnTo>
                <a:lnTo>
                  <a:pt x="430212" y="845716"/>
                </a:lnTo>
                <a:lnTo>
                  <a:pt x="429259" y="846364"/>
                </a:lnTo>
                <a:lnTo>
                  <a:pt x="428942" y="847984"/>
                </a:lnTo>
                <a:lnTo>
                  <a:pt x="428624" y="850252"/>
                </a:lnTo>
                <a:lnTo>
                  <a:pt x="427989" y="852844"/>
                </a:lnTo>
                <a:lnTo>
                  <a:pt x="426719" y="856408"/>
                </a:lnTo>
                <a:lnTo>
                  <a:pt x="424814" y="859647"/>
                </a:lnTo>
                <a:lnTo>
                  <a:pt x="422592" y="862563"/>
                </a:lnTo>
                <a:lnTo>
                  <a:pt x="420687" y="864831"/>
                </a:lnTo>
                <a:lnTo>
                  <a:pt x="419734" y="865155"/>
                </a:lnTo>
                <a:lnTo>
                  <a:pt x="419099" y="865479"/>
                </a:lnTo>
                <a:lnTo>
                  <a:pt x="418464" y="865155"/>
                </a:lnTo>
                <a:lnTo>
                  <a:pt x="417829" y="863859"/>
                </a:lnTo>
                <a:lnTo>
                  <a:pt x="417512" y="862563"/>
                </a:lnTo>
                <a:lnTo>
                  <a:pt x="417829" y="860619"/>
                </a:lnTo>
                <a:lnTo>
                  <a:pt x="419099" y="849280"/>
                </a:lnTo>
                <a:lnTo>
                  <a:pt x="419734" y="844096"/>
                </a:lnTo>
                <a:lnTo>
                  <a:pt x="421004" y="838913"/>
                </a:lnTo>
                <a:lnTo>
                  <a:pt x="422592" y="834377"/>
                </a:lnTo>
                <a:lnTo>
                  <a:pt x="424179" y="830489"/>
                </a:lnTo>
                <a:lnTo>
                  <a:pt x="425449" y="829193"/>
                </a:lnTo>
                <a:lnTo>
                  <a:pt x="426719" y="828221"/>
                </a:lnTo>
                <a:lnTo>
                  <a:pt x="427672" y="827573"/>
                </a:lnTo>
                <a:lnTo>
                  <a:pt x="429259" y="827249"/>
                </a:lnTo>
                <a:lnTo>
                  <a:pt x="471487" y="819150"/>
                </a:lnTo>
                <a:close/>
                <a:moveTo>
                  <a:pt x="1825625" y="773113"/>
                </a:moveTo>
                <a:lnTo>
                  <a:pt x="1867021" y="773113"/>
                </a:lnTo>
                <a:lnTo>
                  <a:pt x="1873657" y="778074"/>
                </a:lnTo>
                <a:lnTo>
                  <a:pt x="1879660" y="782704"/>
                </a:lnTo>
                <a:lnTo>
                  <a:pt x="1885664" y="787996"/>
                </a:lnTo>
                <a:lnTo>
                  <a:pt x="1888192" y="790972"/>
                </a:lnTo>
                <a:lnTo>
                  <a:pt x="1890404" y="793618"/>
                </a:lnTo>
                <a:lnTo>
                  <a:pt x="1891668" y="796264"/>
                </a:lnTo>
                <a:lnTo>
                  <a:pt x="1891984" y="797587"/>
                </a:lnTo>
                <a:lnTo>
                  <a:pt x="1892300" y="798579"/>
                </a:lnTo>
                <a:lnTo>
                  <a:pt x="1891984" y="799902"/>
                </a:lnTo>
                <a:lnTo>
                  <a:pt x="1891668" y="801225"/>
                </a:lnTo>
                <a:lnTo>
                  <a:pt x="1891036" y="801886"/>
                </a:lnTo>
                <a:lnTo>
                  <a:pt x="1889772" y="802548"/>
                </a:lnTo>
                <a:lnTo>
                  <a:pt x="1888192" y="803540"/>
                </a:lnTo>
                <a:lnTo>
                  <a:pt x="1886296" y="804201"/>
                </a:lnTo>
                <a:lnTo>
                  <a:pt x="1881556" y="804863"/>
                </a:lnTo>
                <a:lnTo>
                  <a:pt x="1875237" y="804863"/>
                </a:lnTo>
                <a:lnTo>
                  <a:pt x="1869233" y="804201"/>
                </a:lnTo>
                <a:lnTo>
                  <a:pt x="1863861" y="802878"/>
                </a:lnTo>
                <a:lnTo>
                  <a:pt x="1859121" y="801556"/>
                </a:lnTo>
                <a:lnTo>
                  <a:pt x="1854697" y="799240"/>
                </a:lnTo>
                <a:lnTo>
                  <a:pt x="1849957" y="796595"/>
                </a:lnTo>
                <a:lnTo>
                  <a:pt x="1846481" y="793949"/>
                </a:lnTo>
                <a:lnTo>
                  <a:pt x="1842373" y="790972"/>
                </a:lnTo>
                <a:lnTo>
                  <a:pt x="1840477" y="789649"/>
                </a:lnTo>
                <a:lnTo>
                  <a:pt x="1839213" y="789319"/>
                </a:lnTo>
                <a:lnTo>
                  <a:pt x="1838581" y="789319"/>
                </a:lnTo>
                <a:lnTo>
                  <a:pt x="1838265" y="789649"/>
                </a:lnTo>
                <a:lnTo>
                  <a:pt x="1837317" y="790972"/>
                </a:lnTo>
                <a:lnTo>
                  <a:pt x="1837317" y="791303"/>
                </a:lnTo>
                <a:lnTo>
                  <a:pt x="1836685" y="791303"/>
                </a:lnTo>
                <a:lnTo>
                  <a:pt x="1832261" y="791303"/>
                </a:lnTo>
                <a:lnTo>
                  <a:pt x="1829417" y="790972"/>
                </a:lnTo>
                <a:lnTo>
                  <a:pt x="1827521" y="790642"/>
                </a:lnTo>
                <a:lnTo>
                  <a:pt x="1826573" y="782704"/>
                </a:lnTo>
                <a:lnTo>
                  <a:pt x="1826257" y="778074"/>
                </a:lnTo>
                <a:lnTo>
                  <a:pt x="1826573" y="775759"/>
                </a:lnTo>
                <a:lnTo>
                  <a:pt x="1826573" y="774767"/>
                </a:lnTo>
                <a:lnTo>
                  <a:pt x="1825625" y="773113"/>
                </a:lnTo>
                <a:close/>
                <a:moveTo>
                  <a:pt x="1722120" y="773113"/>
                </a:moveTo>
                <a:lnTo>
                  <a:pt x="1763712" y="773113"/>
                </a:lnTo>
                <a:lnTo>
                  <a:pt x="1762760" y="774767"/>
                </a:lnTo>
                <a:lnTo>
                  <a:pt x="1763077" y="775759"/>
                </a:lnTo>
                <a:lnTo>
                  <a:pt x="1763077" y="778074"/>
                </a:lnTo>
                <a:lnTo>
                  <a:pt x="1762760" y="782704"/>
                </a:lnTo>
                <a:lnTo>
                  <a:pt x="1761807" y="790642"/>
                </a:lnTo>
                <a:lnTo>
                  <a:pt x="1759902" y="790972"/>
                </a:lnTo>
                <a:lnTo>
                  <a:pt x="1757680" y="791303"/>
                </a:lnTo>
                <a:lnTo>
                  <a:pt x="1752600" y="791303"/>
                </a:lnTo>
                <a:lnTo>
                  <a:pt x="1752282" y="791303"/>
                </a:lnTo>
                <a:lnTo>
                  <a:pt x="1751965" y="790972"/>
                </a:lnTo>
                <a:lnTo>
                  <a:pt x="1751330" y="789649"/>
                </a:lnTo>
                <a:lnTo>
                  <a:pt x="1750695" y="789319"/>
                </a:lnTo>
                <a:lnTo>
                  <a:pt x="1750060" y="789319"/>
                </a:lnTo>
                <a:lnTo>
                  <a:pt x="1748790" y="789649"/>
                </a:lnTo>
                <a:lnTo>
                  <a:pt x="1747202" y="790972"/>
                </a:lnTo>
                <a:lnTo>
                  <a:pt x="1743392" y="793949"/>
                </a:lnTo>
                <a:lnTo>
                  <a:pt x="1739265" y="796595"/>
                </a:lnTo>
                <a:lnTo>
                  <a:pt x="1734502" y="799240"/>
                </a:lnTo>
                <a:lnTo>
                  <a:pt x="1730057" y="801556"/>
                </a:lnTo>
                <a:lnTo>
                  <a:pt x="1725295" y="802878"/>
                </a:lnTo>
                <a:lnTo>
                  <a:pt x="1719897" y="804201"/>
                </a:lnTo>
                <a:lnTo>
                  <a:pt x="1713865" y="804863"/>
                </a:lnTo>
                <a:lnTo>
                  <a:pt x="1707515" y="804863"/>
                </a:lnTo>
                <a:lnTo>
                  <a:pt x="1702752" y="804201"/>
                </a:lnTo>
                <a:lnTo>
                  <a:pt x="1700847" y="803540"/>
                </a:lnTo>
                <a:lnTo>
                  <a:pt x="1699260" y="802548"/>
                </a:lnTo>
                <a:lnTo>
                  <a:pt x="1698307" y="801886"/>
                </a:lnTo>
                <a:lnTo>
                  <a:pt x="1697355" y="801225"/>
                </a:lnTo>
                <a:lnTo>
                  <a:pt x="1697037" y="799902"/>
                </a:lnTo>
                <a:lnTo>
                  <a:pt x="1697037" y="798579"/>
                </a:lnTo>
                <a:lnTo>
                  <a:pt x="1697037" y="797587"/>
                </a:lnTo>
                <a:lnTo>
                  <a:pt x="1697355" y="796264"/>
                </a:lnTo>
                <a:lnTo>
                  <a:pt x="1698625" y="793618"/>
                </a:lnTo>
                <a:lnTo>
                  <a:pt x="1700847" y="790972"/>
                </a:lnTo>
                <a:lnTo>
                  <a:pt x="1703387" y="787996"/>
                </a:lnTo>
                <a:lnTo>
                  <a:pt x="1709420" y="782704"/>
                </a:lnTo>
                <a:lnTo>
                  <a:pt x="1715452" y="778074"/>
                </a:lnTo>
                <a:lnTo>
                  <a:pt x="1722120" y="773113"/>
                </a:lnTo>
                <a:close/>
                <a:moveTo>
                  <a:pt x="1800322" y="754463"/>
                </a:moveTo>
                <a:lnTo>
                  <a:pt x="1784168" y="754780"/>
                </a:lnTo>
                <a:lnTo>
                  <a:pt x="1768964" y="756049"/>
                </a:lnTo>
                <a:lnTo>
                  <a:pt x="1767697" y="764936"/>
                </a:lnTo>
                <a:lnTo>
                  <a:pt x="1720500" y="765888"/>
                </a:lnTo>
                <a:lnTo>
                  <a:pt x="1720183" y="764618"/>
                </a:lnTo>
                <a:lnTo>
                  <a:pt x="1713215" y="766522"/>
                </a:lnTo>
                <a:lnTo>
                  <a:pt x="1706880" y="768744"/>
                </a:lnTo>
                <a:lnTo>
                  <a:pt x="1700861" y="770966"/>
                </a:lnTo>
                <a:lnTo>
                  <a:pt x="1695476" y="773187"/>
                </a:lnTo>
                <a:lnTo>
                  <a:pt x="1690092" y="776043"/>
                </a:lnTo>
                <a:lnTo>
                  <a:pt x="1685340" y="778265"/>
                </a:lnTo>
                <a:lnTo>
                  <a:pt x="1680589" y="780804"/>
                </a:lnTo>
                <a:lnTo>
                  <a:pt x="1676471" y="783343"/>
                </a:lnTo>
                <a:lnTo>
                  <a:pt x="1673304" y="786199"/>
                </a:lnTo>
                <a:lnTo>
                  <a:pt x="1670136" y="789055"/>
                </a:lnTo>
                <a:lnTo>
                  <a:pt x="1667602" y="791594"/>
                </a:lnTo>
                <a:lnTo>
                  <a:pt x="1665385" y="794451"/>
                </a:lnTo>
                <a:lnTo>
                  <a:pt x="1663484" y="796989"/>
                </a:lnTo>
                <a:lnTo>
                  <a:pt x="1662217" y="799528"/>
                </a:lnTo>
                <a:lnTo>
                  <a:pt x="1661584" y="802067"/>
                </a:lnTo>
                <a:lnTo>
                  <a:pt x="1661267" y="804924"/>
                </a:lnTo>
                <a:lnTo>
                  <a:pt x="1661584" y="806828"/>
                </a:lnTo>
                <a:lnTo>
                  <a:pt x="1661900" y="808732"/>
                </a:lnTo>
                <a:lnTo>
                  <a:pt x="1662534" y="810954"/>
                </a:lnTo>
                <a:lnTo>
                  <a:pt x="1663801" y="813175"/>
                </a:lnTo>
                <a:lnTo>
                  <a:pt x="1665068" y="815079"/>
                </a:lnTo>
                <a:lnTo>
                  <a:pt x="1666969" y="817301"/>
                </a:lnTo>
                <a:lnTo>
                  <a:pt x="1671086" y="821427"/>
                </a:lnTo>
                <a:lnTo>
                  <a:pt x="1676154" y="825870"/>
                </a:lnTo>
                <a:lnTo>
                  <a:pt x="1682490" y="829995"/>
                </a:lnTo>
                <a:lnTo>
                  <a:pt x="1690092" y="833804"/>
                </a:lnTo>
                <a:lnTo>
                  <a:pt x="1698644" y="837930"/>
                </a:lnTo>
                <a:lnTo>
                  <a:pt x="1708147" y="841421"/>
                </a:lnTo>
                <a:lnTo>
                  <a:pt x="1718600" y="844594"/>
                </a:lnTo>
                <a:lnTo>
                  <a:pt x="1729686" y="847768"/>
                </a:lnTo>
                <a:lnTo>
                  <a:pt x="1742356" y="849989"/>
                </a:lnTo>
                <a:lnTo>
                  <a:pt x="1755660" y="852211"/>
                </a:lnTo>
                <a:lnTo>
                  <a:pt x="1769597" y="853798"/>
                </a:lnTo>
                <a:lnTo>
                  <a:pt x="1784485" y="854750"/>
                </a:lnTo>
                <a:lnTo>
                  <a:pt x="1800322" y="854750"/>
                </a:lnTo>
                <a:lnTo>
                  <a:pt x="1816477" y="854750"/>
                </a:lnTo>
                <a:lnTo>
                  <a:pt x="1831048" y="853798"/>
                </a:lnTo>
                <a:lnTo>
                  <a:pt x="1845302" y="852211"/>
                </a:lnTo>
                <a:lnTo>
                  <a:pt x="1858605" y="849989"/>
                </a:lnTo>
                <a:lnTo>
                  <a:pt x="1870959" y="847768"/>
                </a:lnTo>
                <a:lnTo>
                  <a:pt x="1882362" y="844594"/>
                </a:lnTo>
                <a:lnTo>
                  <a:pt x="1893132" y="841421"/>
                </a:lnTo>
                <a:lnTo>
                  <a:pt x="1902318" y="837930"/>
                </a:lnTo>
                <a:lnTo>
                  <a:pt x="1910870" y="833804"/>
                </a:lnTo>
                <a:lnTo>
                  <a:pt x="1918472" y="829995"/>
                </a:lnTo>
                <a:lnTo>
                  <a:pt x="1924807" y="825870"/>
                </a:lnTo>
                <a:lnTo>
                  <a:pt x="1930192" y="821427"/>
                </a:lnTo>
                <a:lnTo>
                  <a:pt x="1934310" y="817301"/>
                </a:lnTo>
                <a:lnTo>
                  <a:pt x="1935894" y="815079"/>
                </a:lnTo>
                <a:lnTo>
                  <a:pt x="1937161" y="813175"/>
                </a:lnTo>
                <a:lnTo>
                  <a:pt x="1938428" y="810954"/>
                </a:lnTo>
                <a:lnTo>
                  <a:pt x="1939061" y="808732"/>
                </a:lnTo>
                <a:lnTo>
                  <a:pt x="1939378" y="806828"/>
                </a:lnTo>
                <a:lnTo>
                  <a:pt x="1939378" y="804924"/>
                </a:lnTo>
                <a:lnTo>
                  <a:pt x="1939378" y="801750"/>
                </a:lnTo>
                <a:lnTo>
                  <a:pt x="1938428" y="799211"/>
                </a:lnTo>
                <a:lnTo>
                  <a:pt x="1936844" y="796037"/>
                </a:lnTo>
                <a:lnTo>
                  <a:pt x="1934627" y="793181"/>
                </a:lnTo>
                <a:lnTo>
                  <a:pt x="1932093" y="790325"/>
                </a:lnTo>
                <a:lnTo>
                  <a:pt x="1928925" y="787151"/>
                </a:lnTo>
                <a:lnTo>
                  <a:pt x="1924807" y="784295"/>
                </a:lnTo>
                <a:lnTo>
                  <a:pt x="1920689" y="781121"/>
                </a:lnTo>
                <a:lnTo>
                  <a:pt x="1915938" y="778265"/>
                </a:lnTo>
                <a:lnTo>
                  <a:pt x="1910236" y="775409"/>
                </a:lnTo>
                <a:lnTo>
                  <a:pt x="1904218" y="772870"/>
                </a:lnTo>
                <a:lnTo>
                  <a:pt x="1897883" y="770331"/>
                </a:lnTo>
                <a:lnTo>
                  <a:pt x="1890914" y="767475"/>
                </a:lnTo>
                <a:lnTo>
                  <a:pt x="1883629" y="765253"/>
                </a:lnTo>
                <a:lnTo>
                  <a:pt x="1875710" y="763349"/>
                </a:lnTo>
                <a:lnTo>
                  <a:pt x="1867158" y="761127"/>
                </a:lnTo>
                <a:lnTo>
                  <a:pt x="1867158" y="765888"/>
                </a:lnTo>
                <a:lnTo>
                  <a:pt x="1821228" y="765888"/>
                </a:lnTo>
                <a:lnTo>
                  <a:pt x="1820278" y="755097"/>
                </a:lnTo>
                <a:lnTo>
                  <a:pt x="1810459" y="754780"/>
                </a:lnTo>
                <a:lnTo>
                  <a:pt x="1800322" y="754463"/>
                </a:lnTo>
                <a:close/>
                <a:moveTo>
                  <a:pt x="2034836" y="711200"/>
                </a:moveTo>
                <a:lnTo>
                  <a:pt x="2039938" y="721912"/>
                </a:lnTo>
                <a:lnTo>
                  <a:pt x="1973603" y="752475"/>
                </a:lnTo>
                <a:lnTo>
                  <a:pt x="1968500" y="741762"/>
                </a:lnTo>
                <a:lnTo>
                  <a:pt x="2034836" y="711200"/>
                </a:lnTo>
                <a:close/>
                <a:moveTo>
                  <a:pt x="1625600" y="692150"/>
                </a:moveTo>
                <a:lnTo>
                  <a:pt x="1697038" y="735585"/>
                </a:lnTo>
                <a:lnTo>
                  <a:pt x="1690688" y="746125"/>
                </a:lnTo>
                <a:lnTo>
                  <a:pt x="1619250" y="702689"/>
                </a:lnTo>
                <a:lnTo>
                  <a:pt x="1625600" y="692150"/>
                </a:lnTo>
                <a:close/>
                <a:moveTo>
                  <a:pt x="1231408" y="690563"/>
                </a:moveTo>
                <a:lnTo>
                  <a:pt x="1244414" y="691513"/>
                </a:lnTo>
                <a:lnTo>
                  <a:pt x="1256468" y="692463"/>
                </a:lnTo>
                <a:lnTo>
                  <a:pt x="1267888" y="694046"/>
                </a:lnTo>
                <a:lnTo>
                  <a:pt x="1279308" y="696262"/>
                </a:lnTo>
                <a:lnTo>
                  <a:pt x="1289776" y="698795"/>
                </a:lnTo>
                <a:lnTo>
                  <a:pt x="1299927" y="702277"/>
                </a:lnTo>
                <a:lnTo>
                  <a:pt x="1309761" y="705760"/>
                </a:lnTo>
                <a:lnTo>
                  <a:pt x="1318643" y="708926"/>
                </a:lnTo>
                <a:lnTo>
                  <a:pt x="1327208" y="713042"/>
                </a:lnTo>
                <a:lnTo>
                  <a:pt x="1335773" y="716841"/>
                </a:lnTo>
                <a:lnTo>
                  <a:pt x="1343069" y="720957"/>
                </a:lnTo>
                <a:lnTo>
                  <a:pt x="1350047" y="725073"/>
                </a:lnTo>
                <a:lnTo>
                  <a:pt x="1356392" y="729189"/>
                </a:lnTo>
                <a:lnTo>
                  <a:pt x="1367494" y="737104"/>
                </a:lnTo>
                <a:lnTo>
                  <a:pt x="1376059" y="744386"/>
                </a:lnTo>
                <a:lnTo>
                  <a:pt x="1382721" y="749769"/>
                </a:lnTo>
                <a:lnTo>
                  <a:pt x="1387479" y="754834"/>
                </a:lnTo>
                <a:lnTo>
                  <a:pt x="1385893" y="758634"/>
                </a:lnTo>
                <a:lnTo>
                  <a:pt x="1383672" y="762750"/>
                </a:lnTo>
                <a:lnTo>
                  <a:pt x="1380183" y="768132"/>
                </a:lnTo>
                <a:lnTo>
                  <a:pt x="1376694" y="774147"/>
                </a:lnTo>
                <a:lnTo>
                  <a:pt x="1371301" y="780796"/>
                </a:lnTo>
                <a:lnTo>
                  <a:pt x="1365274" y="787445"/>
                </a:lnTo>
                <a:lnTo>
                  <a:pt x="1361784" y="790928"/>
                </a:lnTo>
                <a:lnTo>
                  <a:pt x="1358295" y="793777"/>
                </a:lnTo>
                <a:lnTo>
                  <a:pt x="1354488" y="796627"/>
                </a:lnTo>
                <a:lnTo>
                  <a:pt x="1350047" y="799793"/>
                </a:lnTo>
                <a:lnTo>
                  <a:pt x="1345924" y="802326"/>
                </a:lnTo>
                <a:lnTo>
                  <a:pt x="1340848" y="804542"/>
                </a:lnTo>
                <a:lnTo>
                  <a:pt x="1336090" y="806758"/>
                </a:lnTo>
                <a:lnTo>
                  <a:pt x="1330380" y="808658"/>
                </a:lnTo>
                <a:lnTo>
                  <a:pt x="1324987" y="809924"/>
                </a:lnTo>
                <a:lnTo>
                  <a:pt x="1318960" y="810874"/>
                </a:lnTo>
                <a:lnTo>
                  <a:pt x="1312616" y="811507"/>
                </a:lnTo>
                <a:lnTo>
                  <a:pt x="1306271" y="811507"/>
                </a:lnTo>
                <a:lnTo>
                  <a:pt x="1299610" y="810557"/>
                </a:lnTo>
                <a:lnTo>
                  <a:pt x="1292948" y="809608"/>
                </a:lnTo>
                <a:lnTo>
                  <a:pt x="1285335" y="807708"/>
                </a:lnTo>
                <a:lnTo>
                  <a:pt x="1277405" y="805492"/>
                </a:lnTo>
                <a:lnTo>
                  <a:pt x="1269474" y="802009"/>
                </a:lnTo>
                <a:lnTo>
                  <a:pt x="1261227" y="798210"/>
                </a:lnTo>
                <a:lnTo>
                  <a:pt x="1251710" y="793777"/>
                </a:lnTo>
                <a:lnTo>
                  <a:pt x="1242194" y="789345"/>
                </a:lnTo>
                <a:lnTo>
                  <a:pt x="1281529" y="808341"/>
                </a:lnTo>
                <a:lnTo>
                  <a:pt x="1300244" y="816890"/>
                </a:lnTo>
                <a:lnTo>
                  <a:pt x="1309444" y="820689"/>
                </a:lnTo>
                <a:lnTo>
                  <a:pt x="1318009" y="823855"/>
                </a:lnTo>
                <a:lnTo>
                  <a:pt x="1326256" y="826388"/>
                </a:lnTo>
                <a:lnTo>
                  <a:pt x="1334187" y="828287"/>
                </a:lnTo>
                <a:lnTo>
                  <a:pt x="1341483" y="829870"/>
                </a:lnTo>
                <a:lnTo>
                  <a:pt x="1348779" y="830187"/>
                </a:lnTo>
                <a:lnTo>
                  <a:pt x="1352268" y="830187"/>
                </a:lnTo>
                <a:lnTo>
                  <a:pt x="1355440" y="829870"/>
                </a:lnTo>
                <a:lnTo>
                  <a:pt x="1358929" y="828921"/>
                </a:lnTo>
                <a:lnTo>
                  <a:pt x="1361784" y="828287"/>
                </a:lnTo>
                <a:lnTo>
                  <a:pt x="1364957" y="827021"/>
                </a:lnTo>
                <a:lnTo>
                  <a:pt x="1367494" y="826071"/>
                </a:lnTo>
                <a:lnTo>
                  <a:pt x="1370032" y="824488"/>
                </a:lnTo>
                <a:lnTo>
                  <a:pt x="1372887" y="822272"/>
                </a:lnTo>
                <a:lnTo>
                  <a:pt x="1373521" y="829554"/>
                </a:lnTo>
                <a:lnTo>
                  <a:pt x="1374473" y="835886"/>
                </a:lnTo>
                <a:lnTo>
                  <a:pt x="1374790" y="848234"/>
                </a:lnTo>
                <a:lnTo>
                  <a:pt x="1374790" y="860265"/>
                </a:lnTo>
                <a:lnTo>
                  <a:pt x="1373839" y="871346"/>
                </a:lnTo>
                <a:lnTo>
                  <a:pt x="1376059" y="869130"/>
                </a:lnTo>
                <a:lnTo>
                  <a:pt x="1377328" y="868813"/>
                </a:lnTo>
                <a:lnTo>
                  <a:pt x="1377962" y="868497"/>
                </a:lnTo>
                <a:lnTo>
                  <a:pt x="1379549" y="868813"/>
                </a:lnTo>
                <a:lnTo>
                  <a:pt x="1381135" y="869446"/>
                </a:lnTo>
                <a:lnTo>
                  <a:pt x="1382721" y="871030"/>
                </a:lnTo>
                <a:lnTo>
                  <a:pt x="1383672" y="872929"/>
                </a:lnTo>
                <a:lnTo>
                  <a:pt x="1384941" y="875462"/>
                </a:lnTo>
                <a:lnTo>
                  <a:pt x="1385893" y="878628"/>
                </a:lnTo>
                <a:lnTo>
                  <a:pt x="1388113" y="885277"/>
                </a:lnTo>
                <a:lnTo>
                  <a:pt x="1390017" y="893825"/>
                </a:lnTo>
                <a:lnTo>
                  <a:pt x="1391286" y="903640"/>
                </a:lnTo>
                <a:lnTo>
                  <a:pt x="1391920" y="914405"/>
                </a:lnTo>
                <a:lnTo>
                  <a:pt x="1392237" y="926119"/>
                </a:lnTo>
                <a:lnTo>
                  <a:pt x="1391920" y="937834"/>
                </a:lnTo>
                <a:lnTo>
                  <a:pt x="1391286" y="948599"/>
                </a:lnTo>
                <a:lnTo>
                  <a:pt x="1390017" y="958413"/>
                </a:lnTo>
                <a:lnTo>
                  <a:pt x="1388113" y="966645"/>
                </a:lnTo>
                <a:lnTo>
                  <a:pt x="1385893" y="973611"/>
                </a:lnTo>
                <a:lnTo>
                  <a:pt x="1384941" y="976777"/>
                </a:lnTo>
                <a:lnTo>
                  <a:pt x="1383672" y="978993"/>
                </a:lnTo>
                <a:lnTo>
                  <a:pt x="1382721" y="980893"/>
                </a:lnTo>
                <a:lnTo>
                  <a:pt x="1381135" y="982476"/>
                </a:lnTo>
                <a:lnTo>
                  <a:pt x="1379549" y="983425"/>
                </a:lnTo>
                <a:lnTo>
                  <a:pt x="1377962" y="983425"/>
                </a:lnTo>
                <a:lnTo>
                  <a:pt x="1376694" y="983425"/>
                </a:lnTo>
                <a:lnTo>
                  <a:pt x="1375425" y="982476"/>
                </a:lnTo>
                <a:lnTo>
                  <a:pt x="1373839" y="980893"/>
                </a:lnTo>
                <a:lnTo>
                  <a:pt x="1372570" y="978676"/>
                </a:lnTo>
                <a:lnTo>
                  <a:pt x="1371301" y="976143"/>
                </a:lnTo>
                <a:lnTo>
                  <a:pt x="1370032" y="972977"/>
                </a:lnTo>
                <a:lnTo>
                  <a:pt x="1367812" y="965379"/>
                </a:lnTo>
                <a:lnTo>
                  <a:pt x="1366860" y="975194"/>
                </a:lnTo>
                <a:lnTo>
                  <a:pt x="1364957" y="985325"/>
                </a:lnTo>
                <a:lnTo>
                  <a:pt x="1363053" y="994823"/>
                </a:lnTo>
                <a:lnTo>
                  <a:pt x="1360516" y="1004005"/>
                </a:lnTo>
                <a:lnTo>
                  <a:pt x="1357661" y="1013187"/>
                </a:lnTo>
                <a:lnTo>
                  <a:pt x="1354806" y="1021735"/>
                </a:lnTo>
                <a:lnTo>
                  <a:pt x="1351316" y="1030283"/>
                </a:lnTo>
                <a:lnTo>
                  <a:pt x="1347510" y="1038515"/>
                </a:lnTo>
                <a:lnTo>
                  <a:pt x="1343386" y="1046430"/>
                </a:lnTo>
                <a:lnTo>
                  <a:pt x="1339262" y="1054346"/>
                </a:lnTo>
                <a:lnTo>
                  <a:pt x="1334821" y="1061628"/>
                </a:lnTo>
                <a:lnTo>
                  <a:pt x="1330380" y="1068593"/>
                </a:lnTo>
                <a:lnTo>
                  <a:pt x="1325622" y="1075242"/>
                </a:lnTo>
                <a:lnTo>
                  <a:pt x="1320546" y="1081891"/>
                </a:lnTo>
                <a:lnTo>
                  <a:pt x="1315471" y="1088223"/>
                </a:lnTo>
                <a:lnTo>
                  <a:pt x="1309761" y="1094238"/>
                </a:lnTo>
                <a:lnTo>
                  <a:pt x="1304368" y="1099304"/>
                </a:lnTo>
                <a:lnTo>
                  <a:pt x="1298658" y="1104686"/>
                </a:lnTo>
                <a:lnTo>
                  <a:pt x="1293266" y="1109435"/>
                </a:lnTo>
                <a:lnTo>
                  <a:pt x="1287238" y="1113868"/>
                </a:lnTo>
                <a:lnTo>
                  <a:pt x="1281211" y="1118617"/>
                </a:lnTo>
                <a:lnTo>
                  <a:pt x="1275501" y="1122100"/>
                </a:lnTo>
                <a:lnTo>
                  <a:pt x="1269474" y="1125899"/>
                </a:lnTo>
                <a:lnTo>
                  <a:pt x="1263447" y="1129065"/>
                </a:lnTo>
                <a:lnTo>
                  <a:pt x="1257420" y="1131915"/>
                </a:lnTo>
                <a:lnTo>
                  <a:pt x="1251393" y="1134131"/>
                </a:lnTo>
                <a:lnTo>
                  <a:pt x="1245366" y="1136347"/>
                </a:lnTo>
                <a:lnTo>
                  <a:pt x="1239339" y="1137930"/>
                </a:lnTo>
                <a:lnTo>
                  <a:pt x="1233312" y="1139513"/>
                </a:lnTo>
                <a:lnTo>
                  <a:pt x="1227919" y="1140463"/>
                </a:lnTo>
                <a:lnTo>
                  <a:pt x="1222209" y="1141096"/>
                </a:lnTo>
                <a:lnTo>
                  <a:pt x="1216499" y="1141413"/>
                </a:lnTo>
                <a:lnTo>
                  <a:pt x="1212058" y="1141096"/>
                </a:lnTo>
                <a:lnTo>
                  <a:pt x="1207617" y="1140146"/>
                </a:lnTo>
                <a:lnTo>
                  <a:pt x="1202542" y="1139513"/>
                </a:lnTo>
                <a:lnTo>
                  <a:pt x="1197466" y="1137930"/>
                </a:lnTo>
                <a:lnTo>
                  <a:pt x="1192073" y="1136031"/>
                </a:lnTo>
                <a:lnTo>
                  <a:pt x="1186998" y="1133814"/>
                </a:lnTo>
                <a:lnTo>
                  <a:pt x="1181288" y="1131281"/>
                </a:lnTo>
                <a:lnTo>
                  <a:pt x="1175895" y="1128749"/>
                </a:lnTo>
                <a:lnTo>
                  <a:pt x="1170186" y="1125266"/>
                </a:lnTo>
                <a:lnTo>
                  <a:pt x="1164476" y="1121467"/>
                </a:lnTo>
                <a:lnTo>
                  <a:pt x="1158766" y="1117667"/>
                </a:lnTo>
                <a:lnTo>
                  <a:pt x="1153056" y="1113235"/>
                </a:lnTo>
                <a:lnTo>
                  <a:pt x="1147029" y="1108802"/>
                </a:lnTo>
                <a:lnTo>
                  <a:pt x="1141319" y="1103736"/>
                </a:lnTo>
                <a:lnTo>
                  <a:pt x="1135926" y="1098671"/>
                </a:lnTo>
                <a:lnTo>
                  <a:pt x="1130216" y="1092972"/>
                </a:lnTo>
                <a:lnTo>
                  <a:pt x="1124506" y="1087273"/>
                </a:lnTo>
                <a:lnTo>
                  <a:pt x="1118796" y="1080941"/>
                </a:lnTo>
                <a:lnTo>
                  <a:pt x="1113721" y="1074925"/>
                </a:lnTo>
                <a:lnTo>
                  <a:pt x="1108011" y="1068276"/>
                </a:lnTo>
                <a:lnTo>
                  <a:pt x="1102936" y="1061628"/>
                </a:lnTo>
                <a:lnTo>
                  <a:pt x="1097860" y="1054346"/>
                </a:lnTo>
                <a:lnTo>
                  <a:pt x="1092785" y="1046747"/>
                </a:lnTo>
                <a:lnTo>
                  <a:pt x="1088344" y="1039465"/>
                </a:lnTo>
                <a:lnTo>
                  <a:pt x="1083903" y="1031550"/>
                </a:lnTo>
                <a:lnTo>
                  <a:pt x="1079779" y="1023635"/>
                </a:lnTo>
                <a:lnTo>
                  <a:pt x="1075655" y="1015403"/>
                </a:lnTo>
                <a:lnTo>
                  <a:pt x="1071848" y="1007171"/>
                </a:lnTo>
                <a:lnTo>
                  <a:pt x="1068676" y="998623"/>
                </a:lnTo>
                <a:lnTo>
                  <a:pt x="1065187" y="989758"/>
                </a:lnTo>
                <a:lnTo>
                  <a:pt x="1062649" y="980893"/>
                </a:lnTo>
                <a:lnTo>
                  <a:pt x="1059794" y="972028"/>
                </a:lnTo>
                <a:lnTo>
                  <a:pt x="1057891" y="977726"/>
                </a:lnTo>
                <a:lnTo>
                  <a:pt x="1055670" y="982476"/>
                </a:lnTo>
                <a:lnTo>
                  <a:pt x="1054719" y="984375"/>
                </a:lnTo>
                <a:lnTo>
                  <a:pt x="1053133" y="985325"/>
                </a:lnTo>
                <a:lnTo>
                  <a:pt x="1051864" y="986275"/>
                </a:lnTo>
                <a:lnTo>
                  <a:pt x="1050595" y="986591"/>
                </a:lnTo>
                <a:lnTo>
                  <a:pt x="1049326" y="986275"/>
                </a:lnTo>
                <a:lnTo>
                  <a:pt x="1047740" y="985325"/>
                </a:lnTo>
                <a:lnTo>
                  <a:pt x="1046471" y="983742"/>
                </a:lnTo>
                <a:lnTo>
                  <a:pt x="1045202" y="982159"/>
                </a:lnTo>
                <a:lnTo>
                  <a:pt x="1044250" y="979309"/>
                </a:lnTo>
                <a:lnTo>
                  <a:pt x="1042664" y="976460"/>
                </a:lnTo>
                <a:lnTo>
                  <a:pt x="1040761" y="969495"/>
                </a:lnTo>
                <a:lnTo>
                  <a:pt x="1038858" y="960946"/>
                </a:lnTo>
                <a:lnTo>
                  <a:pt x="1037589" y="951131"/>
                </a:lnTo>
                <a:lnTo>
                  <a:pt x="1036954" y="940367"/>
                </a:lnTo>
                <a:lnTo>
                  <a:pt x="1036637" y="928652"/>
                </a:lnTo>
                <a:lnTo>
                  <a:pt x="1036954" y="917254"/>
                </a:lnTo>
                <a:lnTo>
                  <a:pt x="1037589" y="906173"/>
                </a:lnTo>
                <a:lnTo>
                  <a:pt x="1038858" y="896358"/>
                </a:lnTo>
                <a:lnTo>
                  <a:pt x="1040761" y="888126"/>
                </a:lnTo>
                <a:lnTo>
                  <a:pt x="1042664" y="881161"/>
                </a:lnTo>
                <a:lnTo>
                  <a:pt x="1044250" y="877995"/>
                </a:lnTo>
                <a:lnTo>
                  <a:pt x="1045202" y="875779"/>
                </a:lnTo>
                <a:lnTo>
                  <a:pt x="1046471" y="873879"/>
                </a:lnTo>
                <a:lnTo>
                  <a:pt x="1047740" y="872613"/>
                </a:lnTo>
                <a:lnTo>
                  <a:pt x="1049326" y="871346"/>
                </a:lnTo>
                <a:lnTo>
                  <a:pt x="1050595" y="871346"/>
                </a:lnTo>
                <a:lnTo>
                  <a:pt x="1051546" y="871346"/>
                </a:lnTo>
                <a:lnTo>
                  <a:pt x="1052498" y="871663"/>
                </a:lnTo>
                <a:lnTo>
                  <a:pt x="1052815" y="864381"/>
                </a:lnTo>
                <a:lnTo>
                  <a:pt x="1053133" y="856782"/>
                </a:lnTo>
                <a:lnTo>
                  <a:pt x="1053767" y="850133"/>
                </a:lnTo>
                <a:lnTo>
                  <a:pt x="1055036" y="843801"/>
                </a:lnTo>
                <a:lnTo>
                  <a:pt x="1054719" y="835886"/>
                </a:lnTo>
                <a:lnTo>
                  <a:pt x="1054401" y="827971"/>
                </a:lnTo>
                <a:lnTo>
                  <a:pt x="1054401" y="820689"/>
                </a:lnTo>
                <a:lnTo>
                  <a:pt x="1054401" y="814040"/>
                </a:lnTo>
                <a:lnTo>
                  <a:pt x="1055036" y="807708"/>
                </a:lnTo>
                <a:lnTo>
                  <a:pt x="1055670" y="801692"/>
                </a:lnTo>
                <a:lnTo>
                  <a:pt x="1057256" y="796310"/>
                </a:lnTo>
                <a:lnTo>
                  <a:pt x="1058842" y="791244"/>
                </a:lnTo>
                <a:lnTo>
                  <a:pt x="1060746" y="786179"/>
                </a:lnTo>
                <a:lnTo>
                  <a:pt x="1062649" y="781746"/>
                </a:lnTo>
                <a:lnTo>
                  <a:pt x="1064870" y="777630"/>
                </a:lnTo>
                <a:lnTo>
                  <a:pt x="1067407" y="773831"/>
                </a:lnTo>
                <a:lnTo>
                  <a:pt x="1070262" y="770665"/>
                </a:lnTo>
                <a:lnTo>
                  <a:pt x="1073434" y="767499"/>
                </a:lnTo>
                <a:lnTo>
                  <a:pt x="1076924" y="764649"/>
                </a:lnTo>
                <a:lnTo>
                  <a:pt x="1080096" y="762433"/>
                </a:lnTo>
                <a:lnTo>
                  <a:pt x="1064235" y="762433"/>
                </a:lnTo>
                <a:lnTo>
                  <a:pt x="1052498" y="762750"/>
                </a:lnTo>
                <a:lnTo>
                  <a:pt x="1041713" y="763383"/>
                </a:lnTo>
                <a:lnTo>
                  <a:pt x="1049009" y="759583"/>
                </a:lnTo>
                <a:lnTo>
                  <a:pt x="1056622" y="754834"/>
                </a:lnTo>
                <a:lnTo>
                  <a:pt x="1063918" y="749452"/>
                </a:lnTo>
                <a:lnTo>
                  <a:pt x="1071531" y="743753"/>
                </a:lnTo>
                <a:lnTo>
                  <a:pt x="1085806" y="733305"/>
                </a:lnTo>
                <a:lnTo>
                  <a:pt x="1092150" y="728872"/>
                </a:lnTo>
                <a:lnTo>
                  <a:pt x="1098495" y="725073"/>
                </a:lnTo>
                <a:lnTo>
                  <a:pt x="1106742" y="720957"/>
                </a:lnTo>
                <a:lnTo>
                  <a:pt x="1114990" y="717158"/>
                </a:lnTo>
                <a:lnTo>
                  <a:pt x="1122920" y="713675"/>
                </a:lnTo>
                <a:lnTo>
                  <a:pt x="1130851" y="710193"/>
                </a:lnTo>
                <a:lnTo>
                  <a:pt x="1138781" y="707660"/>
                </a:lnTo>
                <a:lnTo>
                  <a:pt x="1146711" y="704494"/>
                </a:lnTo>
                <a:lnTo>
                  <a:pt x="1161938" y="700061"/>
                </a:lnTo>
                <a:lnTo>
                  <a:pt x="1176847" y="696262"/>
                </a:lnTo>
                <a:lnTo>
                  <a:pt x="1191439" y="693729"/>
                </a:lnTo>
                <a:lnTo>
                  <a:pt x="1205397" y="692146"/>
                </a:lnTo>
                <a:lnTo>
                  <a:pt x="1218720" y="691196"/>
                </a:lnTo>
                <a:lnTo>
                  <a:pt x="1231408" y="690563"/>
                </a:lnTo>
                <a:close/>
                <a:moveTo>
                  <a:pt x="1798422" y="585942"/>
                </a:moveTo>
                <a:lnTo>
                  <a:pt x="1795888" y="586577"/>
                </a:lnTo>
                <a:lnTo>
                  <a:pt x="1792720" y="586577"/>
                </a:lnTo>
                <a:lnTo>
                  <a:pt x="1789236" y="586577"/>
                </a:lnTo>
                <a:lnTo>
                  <a:pt x="1771814" y="728756"/>
                </a:lnTo>
                <a:lnTo>
                  <a:pt x="1786068" y="727804"/>
                </a:lnTo>
                <a:lnTo>
                  <a:pt x="1800322" y="727487"/>
                </a:lnTo>
                <a:lnTo>
                  <a:pt x="1808558" y="727804"/>
                </a:lnTo>
                <a:lnTo>
                  <a:pt x="1816477" y="728121"/>
                </a:lnTo>
                <a:lnTo>
                  <a:pt x="1798422" y="585942"/>
                </a:lnTo>
                <a:close/>
                <a:moveTo>
                  <a:pt x="2691328" y="534988"/>
                </a:moveTo>
                <a:lnTo>
                  <a:pt x="2700209" y="535623"/>
                </a:lnTo>
                <a:lnTo>
                  <a:pt x="2709091" y="535940"/>
                </a:lnTo>
                <a:lnTo>
                  <a:pt x="2718289" y="536893"/>
                </a:lnTo>
                <a:lnTo>
                  <a:pt x="2727170" y="538480"/>
                </a:lnTo>
                <a:lnTo>
                  <a:pt x="2736368" y="540385"/>
                </a:lnTo>
                <a:lnTo>
                  <a:pt x="2745249" y="542608"/>
                </a:lnTo>
                <a:lnTo>
                  <a:pt x="2753813" y="544830"/>
                </a:lnTo>
                <a:lnTo>
                  <a:pt x="2763011" y="548005"/>
                </a:lnTo>
                <a:lnTo>
                  <a:pt x="2771575" y="550863"/>
                </a:lnTo>
                <a:lnTo>
                  <a:pt x="2780139" y="554355"/>
                </a:lnTo>
                <a:lnTo>
                  <a:pt x="2789020" y="558165"/>
                </a:lnTo>
                <a:lnTo>
                  <a:pt x="2797267" y="561658"/>
                </a:lnTo>
                <a:lnTo>
                  <a:pt x="2812809" y="569595"/>
                </a:lnTo>
                <a:lnTo>
                  <a:pt x="2827716" y="577850"/>
                </a:lnTo>
                <a:lnTo>
                  <a:pt x="2841355" y="586105"/>
                </a:lnTo>
                <a:lnTo>
                  <a:pt x="2853408" y="594678"/>
                </a:lnTo>
                <a:lnTo>
                  <a:pt x="2864509" y="602933"/>
                </a:lnTo>
                <a:lnTo>
                  <a:pt x="2873073" y="609918"/>
                </a:lnTo>
                <a:lnTo>
                  <a:pt x="2879734" y="616585"/>
                </a:lnTo>
                <a:lnTo>
                  <a:pt x="2882271" y="619760"/>
                </a:lnTo>
                <a:lnTo>
                  <a:pt x="2884809" y="622300"/>
                </a:lnTo>
                <a:lnTo>
                  <a:pt x="2886077" y="624523"/>
                </a:lnTo>
                <a:lnTo>
                  <a:pt x="2887029" y="626428"/>
                </a:lnTo>
                <a:lnTo>
                  <a:pt x="2887346" y="630238"/>
                </a:lnTo>
                <a:lnTo>
                  <a:pt x="2887663" y="635635"/>
                </a:lnTo>
                <a:lnTo>
                  <a:pt x="2887663" y="650875"/>
                </a:lnTo>
                <a:lnTo>
                  <a:pt x="2887029" y="671513"/>
                </a:lnTo>
                <a:lnTo>
                  <a:pt x="2885443" y="697230"/>
                </a:lnTo>
                <a:lnTo>
                  <a:pt x="2883540" y="726123"/>
                </a:lnTo>
                <a:lnTo>
                  <a:pt x="2881320" y="758190"/>
                </a:lnTo>
                <a:lnTo>
                  <a:pt x="2875610" y="827723"/>
                </a:lnTo>
                <a:lnTo>
                  <a:pt x="2868950" y="899161"/>
                </a:lnTo>
                <a:lnTo>
                  <a:pt x="2861654" y="965518"/>
                </a:lnTo>
                <a:lnTo>
                  <a:pt x="2858483" y="995363"/>
                </a:lnTo>
                <a:lnTo>
                  <a:pt x="2854994" y="1021398"/>
                </a:lnTo>
                <a:lnTo>
                  <a:pt x="2852139" y="1042671"/>
                </a:lnTo>
                <a:lnTo>
                  <a:pt x="2848967" y="1059181"/>
                </a:lnTo>
                <a:lnTo>
                  <a:pt x="2838817" y="1062991"/>
                </a:lnTo>
                <a:lnTo>
                  <a:pt x="2828985" y="1066483"/>
                </a:lnTo>
                <a:lnTo>
                  <a:pt x="2820104" y="1069023"/>
                </a:lnTo>
                <a:lnTo>
                  <a:pt x="2810905" y="1070928"/>
                </a:lnTo>
                <a:lnTo>
                  <a:pt x="2803293" y="1072198"/>
                </a:lnTo>
                <a:lnTo>
                  <a:pt x="2795998" y="1072516"/>
                </a:lnTo>
                <a:lnTo>
                  <a:pt x="2792509" y="1072198"/>
                </a:lnTo>
                <a:lnTo>
                  <a:pt x="2789654" y="1071563"/>
                </a:lnTo>
                <a:lnTo>
                  <a:pt x="2786483" y="1070928"/>
                </a:lnTo>
                <a:lnTo>
                  <a:pt x="2784262" y="1070293"/>
                </a:lnTo>
                <a:lnTo>
                  <a:pt x="2785214" y="1057911"/>
                </a:lnTo>
                <a:lnTo>
                  <a:pt x="2786165" y="1039813"/>
                </a:lnTo>
                <a:lnTo>
                  <a:pt x="2787751" y="990918"/>
                </a:lnTo>
                <a:lnTo>
                  <a:pt x="2789337" y="930276"/>
                </a:lnTo>
                <a:lnTo>
                  <a:pt x="2790289" y="865188"/>
                </a:lnTo>
                <a:lnTo>
                  <a:pt x="2790606" y="803593"/>
                </a:lnTo>
                <a:lnTo>
                  <a:pt x="2790606" y="775653"/>
                </a:lnTo>
                <a:lnTo>
                  <a:pt x="2790289" y="751840"/>
                </a:lnTo>
                <a:lnTo>
                  <a:pt x="2789654" y="731838"/>
                </a:lnTo>
                <a:lnTo>
                  <a:pt x="2788386" y="717233"/>
                </a:lnTo>
                <a:lnTo>
                  <a:pt x="2788068" y="711835"/>
                </a:lnTo>
                <a:lnTo>
                  <a:pt x="2787434" y="708343"/>
                </a:lnTo>
                <a:lnTo>
                  <a:pt x="2786483" y="707073"/>
                </a:lnTo>
                <a:lnTo>
                  <a:pt x="2785848" y="706438"/>
                </a:lnTo>
                <a:lnTo>
                  <a:pt x="2785531" y="707073"/>
                </a:lnTo>
                <a:lnTo>
                  <a:pt x="2780773" y="713740"/>
                </a:lnTo>
                <a:lnTo>
                  <a:pt x="2775381" y="720725"/>
                </a:lnTo>
                <a:lnTo>
                  <a:pt x="2774113" y="722630"/>
                </a:lnTo>
                <a:lnTo>
                  <a:pt x="2757936" y="960756"/>
                </a:lnTo>
                <a:lnTo>
                  <a:pt x="2753813" y="1010921"/>
                </a:lnTo>
                <a:lnTo>
                  <a:pt x="2750324" y="1049338"/>
                </a:lnTo>
                <a:lnTo>
                  <a:pt x="2746835" y="1083946"/>
                </a:lnTo>
                <a:lnTo>
                  <a:pt x="2746518" y="1087438"/>
                </a:lnTo>
                <a:lnTo>
                  <a:pt x="2744932" y="1092836"/>
                </a:lnTo>
                <a:lnTo>
                  <a:pt x="2742712" y="1097916"/>
                </a:lnTo>
                <a:lnTo>
                  <a:pt x="2740491" y="1103631"/>
                </a:lnTo>
                <a:lnTo>
                  <a:pt x="2737637" y="1109028"/>
                </a:lnTo>
                <a:lnTo>
                  <a:pt x="2732245" y="1119506"/>
                </a:lnTo>
                <a:lnTo>
                  <a:pt x="2725267" y="1129666"/>
                </a:lnTo>
                <a:lnTo>
                  <a:pt x="2699258" y="1479233"/>
                </a:lnTo>
                <a:lnTo>
                  <a:pt x="2716386" y="1483361"/>
                </a:lnTo>
                <a:lnTo>
                  <a:pt x="2732879" y="1487488"/>
                </a:lnTo>
                <a:lnTo>
                  <a:pt x="2870853" y="1410971"/>
                </a:lnTo>
                <a:lnTo>
                  <a:pt x="2876879" y="1421766"/>
                </a:lnTo>
                <a:lnTo>
                  <a:pt x="2749055" y="1492886"/>
                </a:lnTo>
                <a:lnTo>
                  <a:pt x="2761743" y="1497013"/>
                </a:lnTo>
                <a:lnTo>
                  <a:pt x="2773795" y="1501776"/>
                </a:lnTo>
                <a:lnTo>
                  <a:pt x="2785214" y="1507173"/>
                </a:lnTo>
                <a:lnTo>
                  <a:pt x="2795998" y="1512253"/>
                </a:lnTo>
                <a:lnTo>
                  <a:pt x="2805831" y="1517968"/>
                </a:lnTo>
                <a:lnTo>
                  <a:pt x="2815029" y="1524001"/>
                </a:lnTo>
                <a:lnTo>
                  <a:pt x="2823910" y="1530033"/>
                </a:lnTo>
                <a:lnTo>
                  <a:pt x="2831839" y="1536383"/>
                </a:lnTo>
                <a:lnTo>
                  <a:pt x="2838500" y="1543051"/>
                </a:lnTo>
                <a:lnTo>
                  <a:pt x="2844844" y="1550036"/>
                </a:lnTo>
                <a:lnTo>
                  <a:pt x="2850236" y="1557021"/>
                </a:lnTo>
                <a:lnTo>
                  <a:pt x="2854359" y="1564323"/>
                </a:lnTo>
                <a:lnTo>
                  <a:pt x="2856262" y="1568133"/>
                </a:lnTo>
                <a:lnTo>
                  <a:pt x="2857848" y="1571626"/>
                </a:lnTo>
                <a:lnTo>
                  <a:pt x="2859117" y="1575436"/>
                </a:lnTo>
                <a:lnTo>
                  <a:pt x="2860386" y="1579246"/>
                </a:lnTo>
                <a:lnTo>
                  <a:pt x="2861337" y="1583056"/>
                </a:lnTo>
                <a:lnTo>
                  <a:pt x="2861654" y="1586866"/>
                </a:lnTo>
                <a:lnTo>
                  <a:pt x="2861972" y="1590993"/>
                </a:lnTo>
                <a:lnTo>
                  <a:pt x="2862606" y="1594803"/>
                </a:lnTo>
                <a:lnTo>
                  <a:pt x="2861972" y="1598931"/>
                </a:lnTo>
                <a:lnTo>
                  <a:pt x="2861654" y="1603058"/>
                </a:lnTo>
                <a:lnTo>
                  <a:pt x="2861020" y="1607186"/>
                </a:lnTo>
                <a:lnTo>
                  <a:pt x="2860386" y="1611313"/>
                </a:lnTo>
                <a:lnTo>
                  <a:pt x="2858800" y="1615123"/>
                </a:lnTo>
                <a:lnTo>
                  <a:pt x="2857214" y="1619251"/>
                </a:lnTo>
                <a:lnTo>
                  <a:pt x="2855628" y="1622743"/>
                </a:lnTo>
                <a:lnTo>
                  <a:pt x="2853408" y="1626553"/>
                </a:lnTo>
                <a:lnTo>
                  <a:pt x="2851187" y="1630681"/>
                </a:lnTo>
                <a:lnTo>
                  <a:pt x="2848967" y="1634491"/>
                </a:lnTo>
                <a:lnTo>
                  <a:pt x="2842941" y="1641793"/>
                </a:lnTo>
                <a:lnTo>
                  <a:pt x="2836597" y="1648778"/>
                </a:lnTo>
                <a:lnTo>
                  <a:pt x="2828668" y="1655763"/>
                </a:lnTo>
                <a:lnTo>
                  <a:pt x="2820421" y="1662431"/>
                </a:lnTo>
                <a:lnTo>
                  <a:pt x="2810905" y="1668781"/>
                </a:lnTo>
                <a:lnTo>
                  <a:pt x="2800756" y="1674813"/>
                </a:lnTo>
                <a:lnTo>
                  <a:pt x="2789972" y="1680528"/>
                </a:lnTo>
                <a:lnTo>
                  <a:pt x="2778236" y="1685926"/>
                </a:lnTo>
                <a:lnTo>
                  <a:pt x="2765866" y="1691006"/>
                </a:lnTo>
                <a:lnTo>
                  <a:pt x="2752861" y="1695768"/>
                </a:lnTo>
                <a:lnTo>
                  <a:pt x="2739223" y="1700213"/>
                </a:lnTo>
                <a:lnTo>
                  <a:pt x="2869267" y="1786891"/>
                </a:lnTo>
                <a:lnTo>
                  <a:pt x="2862606" y="1797051"/>
                </a:lnTo>
                <a:lnTo>
                  <a:pt x="2723998" y="1704341"/>
                </a:lnTo>
                <a:lnTo>
                  <a:pt x="2707822" y="1708151"/>
                </a:lnTo>
                <a:lnTo>
                  <a:pt x="2690694" y="1711961"/>
                </a:lnTo>
                <a:lnTo>
                  <a:pt x="2673566" y="1715136"/>
                </a:lnTo>
                <a:lnTo>
                  <a:pt x="2655487" y="1717358"/>
                </a:lnTo>
                <a:lnTo>
                  <a:pt x="2637091" y="1719581"/>
                </a:lnTo>
                <a:lnTo>
                  <a:pt x="2618060" y="1720533"/>
                </a:lnTo>
                <a:lnTo>
                  <a:pt x="2598712" y="1721803"/>
                </a:lnTo>
                <a:lnTo>
                  <a:pt x="2579046" y="1721803"/>
                </a:lnTo>
                <a:lnTo>
                  <a:pt x="2563822" y="1721803"/>
                </a:lnTo>
                <a:lnTo>
                  <a:pt x="2549549" y="1721486"/>
                </a:lnTo>
                <a:lnTo>
                  <a:pt x="2534958" y="1720533"/>
                </a:lnTo>
                <a:lnTo>
                  <a:pt x="2521002" y="1719581"/>
                </a:lnTo>
                <a:lnTo>
                  <a:pt x="2507046" y="1717993"/>
                </a:lnTo>
                <a:lnTo>
                  <a:pt x="2493725" y="1716088"/>
                </a:lnTo>
                <a:lnTo>
                  <a:pt x="2480403" y="1714183"/>
                </a:lnTo>
                <a:lnTo>
                  <a:pt x="2467399" y="1711961"/>
                </a:lnTo>
                <a:lnTo>
                  <a:pt x="2455029" y="1709738"/>
                </a:lnTo>
                <a:lnTo>
                  <a:pt x="2442659" y="1706881"/>
                </a:lnTo>
                <a:lnTo>
                  <a:pt x="2430923" y="1703706"/>
                </a:lnTo>
                <a:lnTo>
                  <a:pt x="2419187" y="1700213"/>
                </a:lnTo>
                <a:lnTo>
                  <a:pt x="2408086" y="1697038"/>
                </a:lnTo>
                <a:lnTo>
                  <a:pt x="2397619" y="1693228"/>
                </a:lnTo>
                <a:lnTo>
                  <a:pt x="2387469" y="1689418"/>
                </a:lnTo>
                <a:lnTo>
                  <a:pt x="2377637" y="1684973"/>
                </a:lnTo>
                <a:lnTo>
                  <a:pt x="2368121" y="1680846"/>
                </a:lnTo>
                <a:lnTo>
                  <a:pt x="2359240" y="1676401"/>
                </a:lnTo>
                <a:lnTo>
                  <a:pt x="2350994" y="1671321"/>
                </a:lnTo>
                <a:lnTo>
                  <a:pt x="2343064" y="1666558"/>
                </a:lnTo>
                <a:lnTo>
                  <a:pt x="2335769" y="1661161"/>
                </a:lnTo>
                <a:lnTo>
                  <a:pt x="2329108" y="1656081"/>
                </a:lnTo>
                <a:lnTo>
                  <a:pt x="2322764" y="1650366"/>
                </a:lnTo>
                <a:lnTo>
                  <a:pt x="2317055" y="1644651"/>
                </a:lnTo>
                <a:lnTo>
                  <a:pt x="2312298" y="1638936"/>
                </a:lnTo>
                <a:lnTo>
                  <a:pt x="2307857" y="1632903"/>
                </a:lnTo>
                <a:lnTo>
                  <a:pt x="2304051" y="1627188"/>
                </a:lnTo>
                <a:lnTo>
                  <a:pt x="2300879" y="1620521"/>
                </a:lnTo>
                <a:lnTo>
                  <a:pt x="2298659" y="1614171"/>
                </a:lnTo>
                <a:lnTo>
                  <a:pt x="2296756" y="1607821"/>
                </a:lnTo>
                <a:lnTo>
                  <a:pt x="2295804" y="1601471"/>
                </a:lnTo>
                <a:lnTo>
                  <a:pt x="2295170" y="1594803"/>
                </a:lnTo>
                <a:lnTo>
                  <a:pt x="2295170" y="1590676"/>
                </a:lnTo>
                <a:lnTo>
                  <a:pt x="2296121" y="1585913"/>
                </a:lnTo>
                <a:lnTo>
                  <a:pt x="2296756" y="1581468"/>
                </a:lnTo>
                <a:lnTo>
                  <a:pt x="2298024" y="1577341"/>
                </a:lnTo>
                <a:lnTo>
                  <a:pt x="2299293" y="1573213"/>
                </a:lnTo>
                <a:lnTo>
                  <a:pt x="2300879" y="1568768"/>
                </a:lnTo>
                <a:lnTo>
                  <a:pt x="2302782" y="1564641"/>
                </a:lnTo>
                <a:lnTo>
                  <a:pt x="2305320" y="1560831"/>
                </a:lnTo>
                <a:lnTo>
                  <a:pt x="2307857" y="1556703"/>
                </a:lnTo>
                <a:lnTo>
                  <a:pt x="2310712" y="1552576"/>
                </a:lnTo>
                <a:lnTo>
                  <a:pt x="2313566" y="1548766"/>
                </a:lnTo>
                <a:lnTo>
                  <a:pt x="2317372" y="1544956"/>
                </a:lnTo>
                <a:lnTo>
                  <a:pt x="2320861" y="1541146"/>
                </a:lnTo>
                <a:lnTo>
                  <a:pt x="2324985" y="1537653"/>
                </a:lnTo>
                <a:lnTo>
                  <a:pt x="2333549" y="1530351"/>
                </a:lnTo>
                <a:lnTo>
                  <a:pt x="2343064" y="1523366"/>
                </a:lnTo>
                <a:lnTo>
                  <a:pt x="2353848" y="1517016"/>
                </a:lnTo>
                <a:lnTo>
                  <a:pt x="2365267" y="1510348"/>
                </a:lnTo>
                <a:lnTo>
                  <a:pt x="2377637" y="1504316"/>
                </a:lnTo>
                <a:lnTo>
                  <a:pt x="2390641" y="1499236"/>
                </a:lnTo>
                <a:lnTo>
                  <a:pt x="2404597" y="1493838"/>
                </a:lnTo>
                <a:lnTo>
                  <a:pt x="2419187" y="1489393"/>
                </a:lnTo>
                <a:lnTo>
                  <a:pt x="2434729" y="1484948"/>
                </a:lnTo>
                <a:lnTo>
                  <a:pt x="2421090" y="1301751"/>
                </a:lnTo>
                <a:lnTo>
                  <a:pt x="2390958" y="1273493"/>
                </a:lnTo>
                <a:lnTo>
                  <a:pt x="2399205" y="1264603"/>
                </a:lnTo>
                <a:lnTo>
                  <a:pt x="2419505" y="1283653"/>
                </a:lnTo>
                <a:lnTo>
                  <a:pt x="2407769" y="1124268"/>
                </a:lnTo>
                <a:lnTo>
                  <a:pt x="2401742" y="1115378"/>
                </a:lnTo>
                <a:lnTo>
                  <a:pt x="2396350" y="1106171"/>
                </a:lnTo>
                <a:lnTo>
                  <a:pt x="2391910" y="1097281"/>
                </a:lnTo>
                <a:lnTo>
                  <a:pt x="2390007" y="1092201"/>
                </a:lnTo>
                <a:lnTo>
                  <a:pt x="2388104" y="1087756"/>
                </a:lnTo>
                <a:lnTo>
                  <a:pt x="2387787" y="1083946"/>
                </a:lnTo>
                <a:lnTo>
                  <a:pt x="2382712" y="1029971"/>
                </a:lnTo>
                <a:lnTo>
                  <a:pt x="2377320" y="970916"/>
                </a:lnTo>
                <a:lnTo>
                  <a:pt x="2371293" y="897573"/>
                </a:lnTo>
                <a:lnTo>
                  <a:pt x="2359240" y="716280"/>
                </a:lnTo>
                <a:lnTo>
                  <a:pt x="2354165" y="712153"/>
                </a:lnTo>
                <a:lnTo>
                  <a:pt x="2349090" y="707073"/>
                </a:lnTo>
                <a:lnTo>
                  <a:pt x="2348773" y="707073"/>
                </a:lnTo>
                <a:lnTo>
                  <a:pt x="2348773" y="707390"/>
                </a:lnTo>
                <a:lnTo>
                  <a:pt x="2347822" y="709295"/>
                </a:lnTo>
                <a:lnTo>
                  <a:pt x="2347505" y="713105"/>
                </a:lnTo>
                <a:lnTo>
                  <a:pt x="2347187" y="718503"/>
                </a:lnTo>
                <a:lnTo>
                  <a:pt x="2347187" y="733743"/>
                </a:lnTo>
                <a:lnTo>
                  <a:pt x="2347187" y="754063"/>
                </a:lnTo>
                <a:lnTo>
                  <a:pt x="2348773" y="806133"/>
                </a:lnTo>
                <a:lnTo>
                  <a:pt x="2350994" y="868363"/>
                </a:lnTo>
                <a:lnTo>
                  <a:pt x="2353848" y="932498"/>
                </a:lnTo>
                <a:lnTo>
                  <a:pt x="2357020" y="993141"/>
                </a:lnTo>
                <a:lnTo>
                  <a:pt x="2359875" y="1041718"/>
                </a:lnTo>
                <a:lnTo>
                  <a:pt x="2362095" y="1072198"/>
                </a:lnTo>
                <a:lnTo>
                  <a:pt x="2348139" y="1072516"/>
                </a:lnTo>
                <a:lnTo>
                  <a:pt x="2339258" y="1072198"/>
                </a:lnTo>
                <a:lnTo>
                  <a:pt x="2329108" y="1071246"/>
                </a:lnTo>
                <a:lnTo>
                  <a:pt x="2323716" y="1070611"/>
                </a:lnTo>
                <a:lnTo>
                  <a:pt x="2318641" y="1069658"/>
                </a:lnTo>
                <a:lnTo>
                  <a:pt x="2312932" y="1068706"/>
                </a:lnTo>
                <a:lnTo>
                  <a:pt x="2307223" y="1067118"/>
                </a:lnTo>
                <a:lnTo>
                  <a:pt x="2302148" y="1065213"/>
                </a:lnTo>
                <a:lnTo>
                  <a:pt x="2296438" y="1062991"/>
                </a:lnTo>
                <a:lnTo>
                  <a:pt x="2290729" y="1060451"/>
                </a:lnTo>
                <a:lnTo>
                  <a:pt x="2285654" y="1057276"/>
                </a:lnTo>
                <a:lnTo>
                  <a:pt x="2282800" y="1041718"/>
                </a:lnTo>
                <a:lnTo>
                  <a:pt x="2280262" y="1020446"/>
                </a:lnTo>
                <a:lnTo>
                  <a:pt x="2277408" y="995681"/>
                </a:lnTo>
                <a:lnTo>
                  <a:pt x="2274553" y="967423"/>
                </a:lnTo>
                <a:lnTo>
                  <a:pt x="2272016" y="936626"/>
                </a:lnTo>
                <a:lnTo>
                  <a:pt x="2269478" y="904241"/>
                </a:lnTo>
                <a:lnTo>
                  <a:pt x="2264403" y="836930"/>
                </a:lnTo>
                <a:lnTo>
                  <a:pt x="2260597" y="771525"/>
                </a:lnTo>
                <a:lnTo>
                  <a:pt x="2259328" y="741680"/>
                </a:lnTo>
                <a:lnTo>
                  <a:pt x="2258060" y="714058"/>
                </a:lnTo>
                <a:lnTo>
                  <a:pt x="2257425" y="689928"/>
                </a:lnTo>
                <a:lnTo>
                  <a:pt x="2257425" y="670560"/>
                </a:lnTo>
                <a:lnTo>
                  <a:pt x="2257425" y="655955"/>
                </a:lnTo>
                <a:lnTo>
                  <a:pt x="2257742" y="650875"/>
                </a:lnTo>
                <a:lnTo>
                  <a:pt x="2258377" y="647065"/>
                </a:lnTo>
                <a:lnTo>
                  <a:pt x="2259011" y="641033"/>
                </a:lnTo>
                <a:lnTo>
                  <a:pt x="2260280" y="635635"/>
                </a:lnTo>
                <a:lnTo>
                  <a:pt x="2262183" y="629920"/>
                </a:lnTo>
                <a:lnTo>
                  <a:pt x="2264403" y="624205"/>
                </a:lnTo>
                <a:lnTo>
                  <a:pt x="2267575" y="619125"/>
                </a:lnTo>
                <a:lnTo>
                  <a:pt x="2271381" y="614045"/>
                </a:lnTo>
                <a:lnTo>
                  <a:pt x="2275505" y="609283"/>
                </a:lnTo>
                <a:lnTo>
                  <a:pt x="2279945" y="604203"/>
                </a:lnTo>
                <a:lnTo>
                  <a:pt x="2284703" y="599758"/>
                </a:lnTo>
                <a:lnTo>
                  <a:pt x="2290412" y="595313"/>
                </a:lnTo>
                <a:lnTo>
                  <a:pt x="2296121" y="591185"/>
                </a:lnTo>
                <a:lnTo>
                  <a:pt x="2302465" y="587058"/>
                </a:lnTo>
                <a:lnTo>
                  <a:pt x="2309126" y="583248"/>
                </a:lnTo>
                <a:lnTo>
                  <a:pt x="2316104" y="579438"/>
                </a:lnTo>
                <a:lnTo>
                  <a:pt x="2323399" y="575628"/>
                </a:lnTo>
                <a:lnTo>
                  <a:pt x="2331011" y="572453"/>
                </a:lnTo>
                <a:lnTo>
                  <a:pt x="2338941" y="568960"/>
                </a:lnTo>
                <a:lnTo>
                  <a:pt x="2347187" y="566103"/>
                </a:lnTo>
                <a:lnTo>
                  <a:pt x="2363681" y="560070"/>
                </a:lnTo>
                <a:lnTo>
                  <a:pt x="2381443" y="554673"/>
                </a:lnTo>
                <a:lnTo>
                  <a:pt x="2399205" y="550228"/>
                </a:lnTo>
                <a:lnTo>
                  <a:pt x="2417284" y="546100"/>
                </a:lnTo>
                <a:lnTo>
                  <a:pt x="2435681" y="542290"/>
                </a:lnTo>
                <a:lnTo>
                  <a:pt x="2453760" y="539115"/>
                </a:lnTo>
                <a:lnTo>
                  <a:pt x="2471522" y="536575"/>
                </a:lnTo>
                <a:lnTo>
                  <a:pt x="2475646" y="536258"/>
                </a:lnTo>
                <a:lnTo>
                  <a:pt x="2479769" y="536258"/>
                </a:lnTo>
                <a:lnTo>
                  <a:pt x="2537813" y="750888"/>
                </a:lnTo>
                <a:lnTo>
                  <a:pt x="2539082" y="742315"/>
                </a:lnTo>
                <a:lnTo>
                  <a:pt x="2559064" y="595313"/>
                </a:lnTo>
                <a:lnTo>
                  <a:pt x="2553355" y="580708"/>
                </a:lnTo>
                <a:lnTo>
                  <a:pt x="2564773" y="561340"/>
                </a:lnTo>
                <a:lnTo>
                  <a:pt x="2590148" y="561340"/>
                </a:lnTo>
                <a:lnTo>
                  <a:pt x="2600615" y="580708"/>
                </a:lnTo>
                <a:lnTo>
                  <a:pt x="2595857" y="597853"/>
                </a:lnTo>
                <a:lnTo>
                  <a:pt x="2613619" y="753110"/>
                </a:lnTo>
                <a:lnTo>
                  <a:pt x="2661196" y="542925"/>
                </a:lnTo>
                <a:lnTo>
                  <a:pt x="2666271" y="540703"/>
                </a:lnTo>
                <a:lnTo>
                  <a:pt x="2670712" y="538480"/>
                </a:lnTo>
                <a:lnTo>
                  <a:pt x="2673249" y="536893"/>
                </a:lnTo>
                <a:lnTo>
                  <a:pt x="2673566" y="536575"/>
                </a:lnTo>
                <a:lnTo>
                  <a:pt x="2682130" y="535623"/>
                </a:lnTo>
                <a:lnTo>
                  <a:pt x="2691328" y="534988"/>
                </a:lnTo>
                <a:close/>
                <a:moveTo>
                  <a:pt x="1954213" y="512763"/>
                </a:moveTo>
                <a:lnTo>
                  <a:pt x="1953574" y="518429"/>
                </a:lnTo>
                <a:lnTo>
                  <a:pt x="1952294" y="524094"/>
                </a:lnTo>
                <a:lnTo>
                  <a:pt x="1951015" y="530705"/>
                </a:lnTo>
                <a:lnTo>
                  <a:pt x="1948775" y="537629"/>
                </a:lnTo>
                <a:lnTo>
                  <a:pt x="1947176" y="540462"/>
                </a:lnTo>
                <a:lnTo>
                  <a:pt x="1945577" y="542981"/>
                </a:lnTo>
                <a:lnTo>
                  <a:pt x="1943657" y="545813"/>
                </a:lnTo>
                <a:lnTo>
                  <a:pt x="1941418" y="547387"/>
                </a:lnTo>
                <a:lnTo>
                  <a:pt x="1939179" y="548961"/>
                </a:lnTo>
                <a:lnTo>
                  <a:pt x="1936620" y="549276"/>
                </a:lnTo>
                <a:lnTo>
                  <a:pt x="1933421" y="549276"/>
                </a:lnTo>
                <a:lnTo>
                  <a:pt x="1930863" y="548961"/>
                </a:lnTo>
                <a:lnTo>
                  <a:pt x="1928943" y="548332"/>
                </a:lnTo>
                <a:lnTo>
                  <a:pt x="1927024" y="547073"/>
                </a:lnTo>
                <a:lnTo>
                  <a:pt x="1925745" y="545184"/>
                </a:lnTo>
                <a:lnTo>
                  <a:pt x="1925105" y="543295"/>
                </a:lnTo>
                <a:lnTo>
                  <a:pt x="1924785" y="541092"/>
                </a:lnTo>
                <a:lnTo>
                  <a:pt x="1924785" y="538574"/>
                </a:lnTo>
                <a:lnTo>
                  <a:pt x="1924465" y="536056"/>
                </a:lnTo>
                <a:lnTo>
                  <a:pt x="1924145" y="534482"/>
                </a:lnTo>
                <a:lnTo>
                  <a:pt x="1923186" y="533223"/>
                </a:lnTo>
                <a:lnTo>
                  <a:pt x="1922546" y="532908"/>
                </a:lnTo>
                <a:lnTo>
                  <a:pt x="1921266" y="532908"/>
                </a:lnTo>
                <a:lnTo>
                  <a:pt x="1920627" y="533852"/>
                </a:lnTo>
                <a:lnTo>
                  <a:pt x="1920307" y="534797"/>
                </a:lnTo>
                <a:lnTo>
                  <a:pt x="1920307" y="536685"/>
                </a:lnTo>
                <a:lnTo>
                  <a:pt x="1919987" y="538889"/>
                </a:lnTo>
                <a:lnTo>
                  <a:pt x="1918707" y="541721"/>
                </a:lnTo>
                <a:lnTo>
                  <a:pt x="1917108" y="544240"/>
                </a:lnTo>
                <a:lnTo>
                  <a:pt x="1915189" y="546443"/>
                </a:lnTo>
                <a:lnTo>
                  <a:pt x="1913909" y="548017"/>
                </a:lnTo>
                <a:lnTo>
                  <a:pt x="1912950" y="548332"/>
                </a:lnTo>
                <a:lnTo>
                  <a:pt x="1912310" y="548332"/>
                </a:lnTo>
                <a:lnTo>
                  <a:pt x="1911990" y="548332"/>
                </a:lnTo>
                <a:lnTo>
                  <a:pt x="1911350" y="547387"/>
                </a:lnTo>
                <a:lnTo>
                  <a:pt x="1911350" y="546443"/>
                </a:lnTo>
                <a:lnTo>
                  <a:pt x="1911350" y="544554"/>
                </a:lnTo>
                <a:lnTo>
                  <a:pt x="1912630" y="536370"/>
                </a:lnTo>
                <a:lnTo>
                  <a:pt x="1913269" y="532278"/>
                </a:lnTo>
                <a:lnTo>
                  <a:pt x="1914229" y="528186"/>
                </a:lnTo>
                <a:lnTo>
                  <a:pt x="1915189" y="524409"/>
                </a:lnTo>
                <a:lnTo>
                  <a:pt x="1916788" y="521891"/>
                </a:lnTo>
                <a:lnTo>
                  <a:pt x="1917428" y="520632"/>
                </a:lnTo>
                <a:lnTo>
                  <a:pt x="1918387" y="520003"/>
                </a:lnTo>
                <a:lnTo>
                  <a:pt x="1919347" y="519058"/>
                </a:lnTo>
                <a:lnTo>
                  <a:pt x="1920627" y="518743"/>
                </a:lnTo>
                <a:lnTo>
                  <a:pt x="1954213" y="512763"/>
                </a:lnTo>
                <a:close/>
                <a:moveTo>
                  <a:pt x="1636712" y="512763"/>
                </a:moveTo>
                <a:lnTo>
                  <a:pt x="1670299" y="519003"/>
                </a:lnTo>
                <a:lnTo>
                  <a:pt x="1671578" y="519332"/>
                </a:lnTo>
                <a:lnTo>
                  <a:pt x="1672218" y="519660"/>
                </a:lnTo>
                <a:lnTo>
                  <a:pt x="1673498" y="520974"/>
                </a:lnTo>
                <a:lnTo>
                  <a:pt x="1674137" y="521959"/>
                </a:lnTo>
                <a:lnTo>
                  <a:pt x="1675737" y="524587"/>
                </a:lnTo>
                <a:lnTo>
                  <a:pt x="1676696" y="528528"/>
                </a:lnTo>
                <a:lnTo>
                  <a:pt x="1677656" y="532470"/>
                </a:lnTo>
                <a:lnTo>
                  <a:pt x="1678296" y="537068"/>
                </a:lnTo>
                <a:lnTo>
                  <a:pt x="1679575" y="545608"/>
                </a:lnTo>
                <a:lnTo>
                  <a:pt x="1679575" y="547578"/>
                </a:lnTo>
                <a:lnTo>
                  <a:pt x="1679575" y="548892"/>
                </a:lnTo>
                <a:lnTo>
                  <a:pt x="1679255" y="549549"/>
                </a:lnTo>
                <a:lnTo>
                  <a:pt x="1678616" y="549549"/>
                </a:lnTo>
                <a:lnTo>
                  <a:pt x="1677976" y="549549"/>
                </a:lnTo>
                <a:lnTo>
                  <a:pt x="1677336" y="549221"/>
                </a:lnTo>
                <a:lnTo>
                  <a:pt x="1675737" y="547578"/>
                </a:lnTo>
                <a:lnTo>
                  <a:pt x="1673818" y="545279"/>
                </a:lnTo>
                <a:lnTo>
                  <a:pt x="1672218" y="542323"/>
                </a:lnTo>
                <a:lnTo>
                  <a:pt x="1671259" y="539367"/>
                </a:lnTo>
                <a:lnTo>
                  <a:pt x="1670939" y="537725"/>
                </a:lnTo>
                <a:lnTo>
                  <a:pt x="1670939" y="535754"/>
                </a:lnTo>
                <a:lnTo>
                  <a:pt x="1670299" y="534440"/>
                </a:lnTo>
                <a:lnTo>
                  <a:pt x="1669659" y="533784"/>
                </a:lnTo>
                <a:lnTo>
                  <a:pt x="1668380" y="533784"/>
                </a:lnTo>
                <a:lnTo>
                  <a:pt x="1667740" y="534112"/>
                </a:lnTo>
                <a:lnTo>
                  <a:pt x="1667100" y="535097"/>
                </a:lnTo>
                <a:lnTo>
                  <a:pt x="1666780" y="536740"/>
                </a:lnTo>
                <a:lnTo>
                  <a:pt x="1666141" y="539367"/>
                </a:lnTo>
                <a:lnTo>
                  <a:pt x="1666141" y="542323"/>
                </a:lnTo>
                <a:lnTo>
                  <a:pt x="1665821" y="544622"/>
                </a:lnTo>
                <a:lnTo>
                  <a:pt x="1665181" y="546593"/>
                </a:lnTo>
                <a:lnTo>
                  <a:pt x="1663901" y="548564"/>
                </a:lnTo>
                <a:lnTo>
                  <a:pt x="1661982" y="549549"/>
                </a:lnTo>
                <a:lnTo>
                  <a:pt x="1660063" y="550534"/>
                </a:lnTo>
                <a:lnTo>
                  <a:pt x="1657504" y="550863"/>
                </a:lnTo>
                <a:lnTo>
                  <a:pt x="1654625" y="550863"/>
                </a:lnTo>
                <a:lnTo>
                  <a:pt x="1651746" y="549878"/>
                </a:lnTo>
                <a:lnTo>
                  <a:pt x="1649507" y="548892"/>
                </a:lnTo>
                <a:lnTo>
                  <a:pt x="1647268" y="546921"/>
                </a:lnTo>
                <a:lnTo>
                  <a:pt x="1645349" y="544294"/>
                </a:lnTo>
                <a:lnTo>
                  <a:pt x="1643749" y="541338"/>
                </a:lnTo>
                <a:lnTo>
                  <a:pt x="1642470" y="538053"/>
                </a:lnTo>
                <a:lnTo>
                  <a:pt x="1640231" y="531484"/>
                </a:lnTo>
                <a:lnTo>
                  <a:pt x="1638631" y="524259"/>
                </a:lnTo>
                <a:lnTo>
                  <a:pt x="1637352" y="518018"/>
                </a:lnTo>
                <a:lnTo>
                  <a:pt x="1636712" y="512763"/>
                </a:lnTo>
                <a:close/>
                <a:moveTo>
                  <a:pt x="358458" y="427038"/>
                </a:moveTo>
                <a:lnTo>
                  <a:pt x="365125" y="427038"/>
                </a:lnTo>
                <a:lnTo>
                  <a:pt x="371475" y="427356"/>
                </a:lnTo>
                <a:lnTo>
                  <a:pt x="377825" y="427992"/>
                </a:lnTo>
                <a:lnTo>
                  <a:pt x="384493" y="429263"/>
                </a:lnTo>
                <a:lnTo>
                  <a:pt x="390843" y="430853"/>
                </a:lnTo>
                <a:lnTo>
                  <a:pt x="397193" y="432125"/>
                </a:lnTo>
                <a:lnTo>
                  <a:pt x="403860" y="434033"/>
                </a:lnTo>
                <a:lnTo>
                  <a:pt x="410210" y="435940"/>
                </a:lnTo>
                <a:lnTo>
                  <a:pt x="422593" y="441027"/>
                </a:lnTo>
                <a:lnTo>
                  <a:pt x="434658" y="446114"/>
                </a:lnTo>
                <a:lnTo>
                  <a:pt x="445770" y="451837"/>
                </a:lnTo>
                <a:lnTo>
                  <a:pt x="456883" y="457878"/>
                </a:lnTo>
                <a:lnTo>
                  <a:pt x="466408" y="463919"/>
                </a:lnTo>
                <a:lnTo>
                  <a:pt x="475298" y="469960"/>
                </a:lnTo>
                <a:lnTo>
                  <a:pt x="482918" y="475365"/>
                </a:lnTo>
                <a:lnTo>
                  <a:pt x="489585" y="480770"/>
                </a:lnTo>
                <a:lnTo>
                  <a:pt x="494348" y="485539"/>
                </a:lnTo>
                <a:lnTo>
                  <a:pt x="497840" y="489355"/>
                </a:lnTo>
                <a:lnTo>
                  <a:pt x="498475" y="491262"/>
                </a:lnTo>
                <a:lnTo>
                  <a:pt x="499110" y="492534"/>
                </a:lnTo>
                <a:lnTo>
                  <a:pt x="499745" y="495396"/>
                </a:lnTo>
                <a:lnTo>
                  <a:pt x="499745" y="499211"/>
                </a:lnTo>
                <a:lnTo>
                  <a:pt x="499745" y="510021"/>
                </a:lnTo>
                <a:lnTo>
                  <a:pt x="499110" y="525282"/>
                </a:lnTo>
                <a:lnTo>
                  <a:pt x="498158" y="543405"/>
                </a:lnTo>
                <a:lnTo>
                  <a:pt x="494983" y="587281"/>
                </a:lnTo>
                <a:lnTo>
                  <a:pt x="490855" y="637198"/>
                </a:lnTo>
                <a:lnTo>
                  <a:pt x="486093" y="688705"/>
                </a:lnTo>
                <a:lnTo>
                  <a:pt x="481013" y="736397"/>
                </a:lnTo>
                <a:lnTo>
                  <a:pt x="476250" y="776457"/>
                </a:lnTo>
                <a:lnTo>
                  <a:pt x="474028" y="792037"/>
                </a:lnTo>
                <a:lnTo>
                  <a:pt x="472123" y="803800"/>
                </a:lnTo>
                <a:lnTo>
                  <a:pt x="464503" y="806344"/>
                </a:lnTo>
                <a:lnTo>
                  <a:pt x="457835" y="808888"/>
                </a:lnTo>
                <a:lnTo>
                  <a:pt x="451168" y="810477"/>
                </a:lnTo>
                <a:lnTo>
                  <a:pt x="444818" y="812067"/>
                </a:lnTo>
                <a:lnTo>
                  <a:pt x="439103" y="813021"/>
                </a:lnTo>
                <a:lnTo>
                  <a:pt x="433705" y="813339"/>
                </a:lnTo>
                <a:lnTo>
                  <a:pt x="429260" y="813021"/>
                </a:lnTo>
                <a:lnTo>
                  <a:pt x="425450" y="811749"/>
                </a:lnTo>
                <a:lnTo>
                  <a:pt x="425768" y="802847"/>
                </a:lnTo>
                <a:lnTo>
                  <a:pt x="426720" y="789811"/>
                </a:lnTo>
                <a:lnTo>
                  <a:pt x="428308" y="754519"/>
                </a:lnTo>
                <a:lnTo>
                  <a:pt x="429260" y="710961"/>
                </a:lnTo>
                <a:lnTo>
                  <a:pt x="429895" y="664541"/>
                </a:lnTo>
                <a:lnTo>
                  <a:pt x="429895" y="619711"/>
                </a:lnTo>
                <a:lnTo>
                  <a:pt x="429578" y="582512"/>
                </a:lnTo>
                <a:lnTo>
                  <a:pt x="429260" y="568205"/>
                </a:lnTo>
                <a:lnTo>
                  <a:pt x="428625" y="557712"/>
                </a:lnTo>
                <a:lnTo>
                  <a:pt x="428308" y="554215"/>
                </a:lnTo>
                <a:lnTo>
                  <a:pt x="427673" y="551672"/>
                </a:lnTo>
                <a:lnTo>
                  <a:pt x="427038" y="550400"/>
                </a:lnTo>
                <a:lnTo>
                  <a:pt x="426720" y="550400"/>
                </a:lnTo>
                <a:lnTo>
                  <a:pt x="426403" y="550400"/>
                </a:lnTo>
                <a:lnTo>
                  <a:pt x="422910" y="555487"/>
                </a:lnTo>
                <a:lnTo>
                  <a:pt x="419100" y="560256"/>
                </a:lnTo>
                <a:lnTo>
                  <a:pt x="418465" y="561846"/>
                </a:lnTo>
                <a:lnTo>
                  <a:pt x="406718" y="733217"/>
                </a:lnTo>
                <a:lnTo>
                  <a:pt x="401003" y="796806"/>
                </a:lnTo>
                <a:lnTo>
                  <a:pt x="398463" y="821605"/>
                </a:lnTo>
                <a:lnTo>
                  <a:pt x="398463" y="823831"/>
                </a:lnTo>
                <a:lnTo>
                  <a:pt x="395288" y="831779"/>
                </a:lnTo>
                <a:lnTo>
                  <a:pt x="392113" y="839728"/>
                </a:lnTo>
                <a:lnTo>
                  <a:pt x="387985" y="847041"/>
                </a:lnTo>
                <a:lnTo>
                  <a:pt x="382905" y="854353"/>
                </a:lnTo>
                <a:lnTo>
                  <a:pt x="365443" y="1090267"/>
                </a:lnTo>
                <a:lnTo>
                  <a:pt x="378778" y="1093447"/>
                </a:lnTo>
                <a:lnTo>
                  <a:pt x="391160" y="1096944"/>
                </a:lnTo>
                <a:lnTo>
                  <a:pt x="403860" y="1100441"/>
                </a:lnTo>
                <a:lnTo>
                  <a:pt x="414973" y="1104575"/>
                </a:lnTo>
                <a:lnTo>
                  <a:pt x="425450" y="1109344"/>
                </a:lnTo>
                <a:lnTo>
                  <a:pt x="435293" y="1114113"/>
                </a:lnTo>
                <a:lnTo>
                  <a:pt x="444818" y="1119518"/>
                </a:lnTo>
                <a:lnTo>
                  <a:pt x="453073" y="1124923"/>
                </a:lnTo>
                <a:lnTo>
                  <a:pt x="450215" y="1114749"/>
                </a:lnTo>
                <a:lnTo>
                  <a:pt x="538480" y="1093447"/>
                </a:lnTo>
                <a:lnTo>
                  <a:pt x="541338" y="1105211"/>
                </a:lnTo>
                <a:lnTo>
                  <a:pt x="454343" y="1126513"/>
                </a:lnTo>
                <a:lnTo>
                  <a:pt x="461645" y="1132236"/>
                </a:lnTo>
                <a:lnTo>
                  <a:pt x="467678" y="1137959"/>
                </a:lnTo>
                <a:lnTo>
                  <a:pt x="472758" y="1144000"/>
                </a:lnTo>
                <a:lnTo>
                  <a:pt x="476885" y="1150358"/>
                </a:lnTo>
                <a:lnTo>
                  <a:pt x="478790" y="1153538"/>
                </a:lnTo>
                <a:lnTo>
                  <a:pt x="480378" y="1156717"/>
                </a:lnTo>
                <a:lnTo>
                  <a:pt x="481965" y="1159897"/>
                </a:lnTo>
                <a:lnTo>
                  <a:pt x="482918" y="1163394"/>
                </a:lnTo>
                <a:lnTo>
                  <a:pt x="483870" y="1166891"/>
                </a:lnTo>
                <a:lnTo>
                  <a:pt x="484505" y="1170707"/>
                </a:lnTo>
                <a:lnTo>
                  <a:pt x="484823" y="1173886"/>
                </a:lnTo>
                <a:lnTo>
                  <a:pt x="484823" y="1177384"/>
                </a:lnTo>
                <a:lnTo>
                  <a:pt x="484823" y="1182789"/>
                </a:lnTo>
                <a:lnTo>
                  <a:pt x="484188" y="1187558"/>
                </a:lnTo>
                <a:lnTo>
                  <a:pt x="482600" y="1192327"/>
                </a:lnTo>
                <a:lnTo>
                  <a:pt x="480695" y="1197414"/>
                </a:lnTo>
                <a:lnTo>
                  <a:pt x="478790" y="1201865"/>
                </a:lnTo>
                <a:lnTo>
                  <a:pt x="475933" y="1206634"/>
                </a:lnTo>
                <a:lnTo>
                  <a:pt x="472758" y="1211404"/>
                </a:lnTo>
                <a:lnTo>
                  <a:pt x="469265" y="1215537"/>
                </a:lnTo>
                <a:lnTo>
                  <a:pt x="465138" y="1219988"/>
                </a:lnTo>
                <a:lnTo>
                  <a:pt x="460375" y="1224121"/>
                </a:lnTo>
                <a:lnTo>
                  <a:pt x="455613" y="1227937"/>
                </a:lnTo>
                <a:lnTo>
                  <a:pt x="450215" y="1232070"/>
                </a:lnTo>
                <a:lnTo>
                  <a:pt x="444818" y="1235249"/>
                </a:lnTo>
                <a:lnTo>
                  <a:pt x="438785" y="1239065"/>
                </a:lnTo>
                <a:lnTo>
                  <a:pt x="432435" y="1242562"/>
                </a:lnTo>
                <a:lnTo>
                  <a:pt x="425450" y="1245741"/>
                </a:lnTo>
                <a:lnTo>
                  <a:pt x="418465" y="1248921"/>
                </a:lnTo>
                <a:lnTo>
                  <a:pt x="410845" y="1251782"/>
                </a:lnTo>
                <a:lnTo>
                  <a:pt x="402908" y="1254644"/>
                </a:lnTo>
                <a:lnTo>
                  <a:pt x="394970" y="1257187"/>
                </a:lnTo>
                <a:lnTo>
                  <a:pt x="386398" y="1259731"/>
                </a:lnTo>
                <a:lnTo>
                  <a:pt x="377825" y="1261956"/>
                </a:lnTo>
                <a:lnTo>
                  <a:pt x="368618" y="1263864"/>
                </a:lnTo>
                <a:lnTo>
                  <a:pt x="359410" y="1265772"/>
                </a:lnTo>
                <a:lnTo>
                  <a:pt x="349885" y="1267679"/>
                </a:lnTo>
                <a:lnTo>
                  <a:pt x="340043" y="1269269"/>
                </a:lnTo>
                <a:lnTo>
                  <a:pt x="329883" y="1270223"/>
                </a:lnTo>
                <a:lnTo>
                  <a:pt x="319723" y="1271495"/>
                </a:lnTo>
                <a:lnTo>
                  <a:pt x="309245" y="1272131"/>
                </a:lnTo>
                <a:lnTo>
                  <a:pt x="298768" y="1272767"/>
                </a:lnTo>
                <a:lnTo>
                  <a:pt x="287973" y="1273085"/>
                </a:lnTo>
                <a:lnTo>
                  <a:pt x="276860" y="1273402"/>
                </a:lnTo>
                <a:lnTo>
                  <a:pt x="273685" y="1273085"/>
                </a:lnTo>
                <a:lnTo>
                  <a:pt x="313055" y="1331268"/>
                </a:lnTo>
                <a:lnTo>
                  <a:pt x="302895" y="1338263"/>
                </a:lnTo>
                <a:lnTo>
                  <a:pt x="259080" y="1273085"/>
                </a:lnTo>
                <a:lnTo>
                  <a:pt x="244157" y="1272131"/>
                </a:lnTo>
                <a:lnTo>
                  <a:pt x="230505" y="1271177"/>
                </a:lnTo>
                <a:lnTo>
                  <a:pt x="216852" y="1269587"/>
                </a:lnTo>
                <a:lnTo>
                  <a:pt x="203835" y="1267362"/>
                </a:lnTo>
                <a:lnTo>
                  <a:pt x="190817" y="1265136"/>
                </a:lnTo>
                <a:lnTo>
                  <a:pt x="178435" y="1262592"/>
                </a:lnTo>
                <a:lnTo>
                  <a:pt x="166687" y="1259413"/>
                </a:lnTo>
                <a:lnTo>
                  <a:pt x="155575" y="1255916"/>
                </a:lnTo>
                <a:lnTo>
                  <a:pt x="144780" y="1252736"/>
                </a:lnTo>
                <a:lnTo>
                  <a:pt x="134937" y="1248603"/>
                </a:lnTo>
                <a:lnTo>
                  <a:pt x="125095" y="1244470"/>
                </a:lnTo>
                <a:lnTo>
                  <a:pt x="116522" y="1239383"/>
                </a:lnTo>
                <a:lnTo>
                  <a:pt x="108267" y="1234931"/>
                </a:lnTo>
                <a:lnTo>
                  <a:pt x="100647" y="1229844"/>
                </a:lnTo>
                <a:lnTo>
                  <a:pt x="93980" y="1224439"/>
                </a:lnTo>
                <a:lnTo>
                  <a:pt x="87947" y="1218716"/>
                </a:lnTo>
                <a:lnTo>
                  <a:pt x="2857" y="1238747"/>
                </a:lnTo>
                <a:lnTo>
                  <a:pt x="0" y="1226983"/>
                </a:lnTo>
                <a:lnTo>
                  <a:pt x="79375" y="1208224"/>
                </a:lnTo>
                <a:lnTo>
                  <a:pt x="76835" y="1204727"/>
                </a:lnTo>
                <a:lnTo>
                  <a:pt x="74612" y="1201229"/>
                </a:lnTo>
                <a:lnTo>
                  <a:pt x="72707" y="1197414"/>
                </a:lnTo>
                <a:lnTo>
                  <a:pt x="71437" y="1193599"/>
                </a:lnTo>
                <a:lnTo>
                  <a:pt x="70167" y="1189465"/>
                </a:lnTo>
                <a:lnTo>
                  <a:pt x="69532" y="1185650"/>
                </a:lnTo>
                <a:lnTo>
                  <a:pt x="69215" y="1181517"/>
                </a:lnTo>
                <a:lnTo>
                  <a:pt x="68580" y="1177384"/>
                </a:lnTo>
                <a:lnTo>
                  <a:pt x="69215" y="1171661"/>
                </a:lnTo>
                <a:lnTo>
                  <a:pt x="70167" y="1166574"/>
                </a:lnTo>
                <a:lnTo>
                  <a:pt x="71755" y="1161169"/>
                </a:lnTo>
                <a:lnTo>
                  <a:pt x="73977" y="1155763"/>
                </a:lnTo>
                <a:lnTo>
                  <a:pt x="76517" y="1150676"/>
                </a:lnTo>
                <a:lnTo>
                  <a:pt x="80010" y="1145589"/>
                </a:lnTo>
                <a:lnTo>
                  <a:pt x="83820" y="1140820"/>
                </a:lnTo>
                <a:lnTo>
                  <a:pt x="88265" y="1136051"/>
                </a:lnTo>
                <a:lnTo>
                  <a:pt x="93027" y="1131282"/>
                </a:lnTo>
                <a:lnTo>
                  <a:pt x="98425" y="1126831"/>
                </a:lnTo>
                <a:lnTo>
                  <a:pt x="104457" y="1122697"/>
                </a:lnTo>
                <a:lnTo>
                  <a:pt x="110807" y="1118564"/>
                </a:lnTo>
                <a:lnTo>
                  <a:pt x="117475" y="1114431"/>
                </a:lnTo>
                <a:lnTo>
                  <a:pt x="124777" y="1111251"/>
                </a:lnTo>
                <a:lnTo>
                  <a:pt x="132715" y="1107436"/>
                </a:lnTo>
                <a:lnTo>
                  <a:pt x="140652" y="1103939"/>
                </a:lnTo>
                <a:lnTo>
                  <a:pt x="89852" y="1023817"/>
                </a:lnTo>
                <a:lnTo>
                  <a:pt x="100012" y="1017458"/>
                </a:lnTo>
                <a:lnTo>
                  <a:pt x="152400" y="1099805"/>
                </a:lnTo>
                <a:lnTo>
                  <a:pt x="162242" y="1096944"/>
                </a:lnTo>
                <a:lnTo>
                  <a:pt x="172720" y="1093765"/>
                </a:lnTo>
                <a:lnTo>
                  <a:pt x="154940" y="850538"/>
                </a:lnTo>
                <a:lnTo>
                  <a:pt x="150812" y="844179"/>
                </a:lnTo>
                <a:lnTo>
                  <a:pt x="146367" y="837820"/>
                </a:lnTo>
                <a:lnTo>
                  <a:pt x="143510" y="830826"/>
                </a:lnTo>
                <a:lnTo>
                  <a:pt x="140652" y="824149"/>
                </a:lnTo>
                <a:lnTo>
                  <a:pt x="140652" y="821605"/>
                </a:lnTo>
                <a:lnTo>
                  <a:pt x="136842" y="782816"/>
                </a:lnTo>
                <a:lnTo>
                  <a:pt x="133032" y="740212"/>
                </a:lnTo>
                <a:lnTo>
                  <a:pt x="128587" y="687433"/>
                </a:lnTo>
                <a:lnTo>
                  <a:pt x="119697" y="557077"/>
                </a:lnTo>
                <a:lnTo>
                  <a:pt x="116522" y="554215"/>
                </a:lnTo>
                <a:lnTo>
                  <a:pt x="112712" y="550400"/>
                </a:lnTo>
                <a:lnTo>
                  <a:pt x="112395" y="550400"/>
                </a:lnTo>
                <a:lnTo>
                  <a:pt x="112395" y="550718"/>
                </a:lnTo>
                <a:lnTo>
                  <a:pt x="112077" y="552307"/>
                </a:lnTo>
                <a:lnTo>
                  <a:pt x="111125" y="558666"/>
                </a:lnTo>
                <a:lnTo>
                  <a:pt x="111125" y="569794"/>
                </a:lnTo>
                <a:lnTo>
                  <a:pt x="111125" y="584420"/>
                </a:lnTo>
                <a:lnTo>
                  <a:pt x="112395" y="621937"/>
                </a:lnTo>
                <a:lnTo>
                  <a:pt x="113665" y="666449"/>
                </a:lnTo>
                <a:lnTo>
                  <a:pt x="116205" y="712869"/>
                </a:lnTo>
                <a:lnTo>
                  <a:pt x="118427" y="756109"/>
                </a:lnTo>
                <a:lnTo>
                  <a:pt x="120332" y="791401"/>
                </a:lnTo>
                <a:lnTo>
                  <a:pt x="122237" y="813021"/>
                </a:lnTo>
                <a:lnTo>
                  <a:pt x="112077" y="813339"/>
                </a:lnTo>
                <a:lnTo>
                  <a:pt x="105410" y="813339"/>
                </a:lnTo>
                <a:lnTo>
                  <a:pt x="98425" y="812385"/>
                </a:lnTo>
                <a:lnTo>
                  <a:pt x="90487" y="811431"/>
                </a:lnTo>
                <a:lnTo>
                  <a:pt x="82550" y="809523"/>
                </a:lnTo>
                <a:lnTo>
                  <a:pt x="78740" y="807934"/>
                </a:lnTo>
                <a:lnTo>
                  <a:pt x="74612" y="806344"/>
                </a:lnTo>
                <a:lnTo>
                  <a:pt x="70802" y="804754"/>
                </a:lnTo>
                <a:lnTo>
                  <a:pt x="66675" y="802211"/>
                </a:lnTo>
                <a:lnTo>
                  <a:pt x="65087" y="791083"/>
                </a:lnTo>
                <a:lnTo>
                  <a:pt x="63182" y="776139"/>
                </a:lnTo>
                <a:lnTo>
                  <a:pt x="61277" y="758335"/>
                </a:lnTo>
                <a:lnTo>
                  <a:pt x="59055" y="737986"/>
                </a:lnTo>
                <a:lnTo>
                  <a:pt x="55245" y="692520"/>
                </a:lnTo>
                <a:lnTo>
                  <a:pt x="51752" y="643875"/>
                </a:lnTo>
                <a:lnTo>
                  <a:pt x="49212" y="596819"/>
                </a:lnTo>
                <a:lnTo>
                  <a:pt x="47307" y="555487"/>
                </a:lnTo>
                <a:lnTo>
                  <a:pt x="46990" y="538318"/>
                </a:lnTo>
                <a:lnTo>
                  <a:pt x="46355" y="524011"/>
                </a:lnTo>
                <a:lnTo>
                  <a:pt x="46990" y="513836"/>
                </a:lnTo>
                <a:lnTo>
                  <a:pt x="47307" y="507477"/>
                </a:lnTo>
                <a:lnTo>
                  <a:pt x="47625" y="503026"/>
                </a:lnTo>
                <a:lnTo>
                  <a:pt x="48895" y="498893"/>
                </a:lnTo>
                <a:lnTo>
                  <a:pt x="49847" y="495078"/>
                </a:lnTo>
                <a:lnTo>
                  <a:pt x="51752" y="490944"/>
                </a:lnTo>
                <a:lnTo>
                  <a:pt x="53975" y="487129"/>
                </a:lnTo>
                <a:lnTo>
                  <a:pt x="56515" y="483314"/>
                </a:lnTo>
                <a:lnTo>
                  <a:pt x="59690" y="480134"/>
                </a:lnTo>
                <a:lnTo>
                  <a:pt x="62547" y="476637"/>
                </a:lnTo>
                <a:lnTo>
                  <a:pt x="66357" y="473140"/>
                </a:lnTo>
                <a:lnTo>
                  <a:pt x="70167" y="470278"/>
                </a:lnTo>
                <a:lnTo>
                  <a:pt x="74612" y="467099"/>
                </a:lnTo>
                <a:lnTo>
                  <a:pt x="79375" y="464237"/>
                </a:lnTo>
                <a:lnTo>
                  <a:pt x="88900" y="458514"/>
                </a:lnTo>
                <a:lnTo>
                  <a:pt x="99377" y="453745"/>
                </a:lnTo>
                <a:lnTo>
                  <a:pt x="111125" y="449294"/>
                </a:lnTo>
                <a:lnTo>
                  <a:pt x="123190" y="444525"/>
                </a:lnTo>
                <a:lnTo>
                  <a:pt x="135572" y="441027"/>
                </a:lnTo>
                <a:lnTo>
                  <a:pt x="148907" y="437530"/>
                </a:lnTo>
                <a:lnTo>
                  <a:pt x="161607" y="434351"/>
                </a:lnTo>
                <a:lnTo>
                  <a:pt x="174625" y="431807"/>
                </a:lnTo>
                <a:lnTo>
                  <a:pt x="187960" y="429581"/>
                </a:lnTo>
                <a:lnTo>
                  <a:pt x="200660" y="427674"/>
                </a:lnTo>
                <a:lnTo>
                  <a:pt x="203835" y="427674"/>
                </a:lnTo>
                <a:lnTo>
                  <a:pt x="206692" y="427674"/>
                </a:lnTo>
                <a:lnTo>
                  <a:pt x="248285" y="582194"/>
                </a:lnTo>
                <a:lnTo>
                  <a:pt x="249237" y="576153"/>
                </a:lnTo>
                <a:lnTo>
                  <a:pt x="263525" y="470278"/>
                </a:lnTo>
                <a:lnTo>
                  <a:pt x="259715" y="459786"/>
                </a:lnTo>
                <a:lnTo>
                  <a:pt x="267653" y="445797"/>
                </a:lnTo>
                <a:lnTo>
                  <a:pt x="285750" y="445797"/>
                </a:lnTo>
                <a:lnTo>
                  <a:pt x="293688" y="459786"/>
                </a:lnTo>
                <a:lnTo>
                  <a:pt x="289878" y="472186"/>
                </a:lnTo>
                <a:lnTo>
                  <a:pt x="302578" y="584102"/>
                </a:lnTo>
                <a:lnTo>
                  <a:pt x="336868" y="432443"/>
                </a:lnTo>
                <a:lnTo>
                  <a:pt x="343853" y="429263"/>
                </a:lnTo>
                <a:lnTo>
                  <a:pt x="345440" y="428310"/>
                </a:lnTo>
                <a:lnTo>
                  <a:pt x="345758" y="427674"/>
                </a:lnTo>
                <a:lnTo>
                  <a:pt x="352108" y="427356"/>
                </a:lnTo>
                <a:lnTo>
                  <a:pt x="358458" y="427038"/>
                </a:lnTo>
                <a:close/>
                <a:moveTo>
                  <a:pt x="1859239" y="201613"/>
                </a:moveTo>
                <a:lnTo>
                  <a:pt x="1864624" y="201613"/>
                </a:lnTo>
                <a:lnTo>
                  <a:pt x="1869375" y="201613"/>
                </a:lnTo>
                <a:lnTo>
                  <a:pt x="1874760" y="201930"/>
                </a:lnTo>
                <a:lnTo>
                  <a:pt x="1879828" y="202248"/>
                </a:lnTo>
                <a:lnTo>
                  <a:pt x="1884896" y="203517"/>
                </a:lnTo>
                <a:lnTo>
                  <a:pt x="1895349" y="205739"/>
                </a:lnTo>
                <a:lnTo>
                  <a:pt x="1905485" y="208595"/>
                </a:lnTo>
                <a:lnTo>
                  <a:pt x="1914988" y="212403"/>
                </a:lnTo>
                <a:lnTo>
                  <a:pt x="1924490" y="216529"/>
                </a:lnTo>
                <a:lnTo>
                  <a:pt x="1933676" y="221290"/>
                </a:lnTo>
                <a:lnTo>
                  <a:pt x="1942229" y="225733"/>
                </a:lnTo>
                <a:lnTo>
                  <a:pt x="1949514" y="230493"/>
                </a:lnTo>
                <a:lnTo>
                  <a:pt x="1956799" y="235571"/>
                </a:lnTo>
                <a:lnTo>
                  <a:pt x="1962818" y="240014"/>
                </a:lnTo>
                <a:lnTo>
                  <a:pt x="1967886" y="244140"/>
                </a:lnTo>
                <a:lnTo>
                  <a:pt x="1971687" y="247948"/>
                </a:lnTo>
                <a:lnTo>
                  <a:pt x="1974538" y="251122"/>
                </a:lnTo>
                <a:lnTo>
                  <a:pt x="1975488" y="253343"/>
                </a:lnTo>
                <a:lnTo>
                  <a:pt x="1976438" y="258739"/>
                </a:lnTo>
                <a:lnTo>
                  <a:pt x="1975805" y="267307"/>
                </a:lnTo>
                <a:lnTo>
                  <a:pt x="1975488" y="279367"/>
                </a:lnTo>
                <a:lnTo>
                  <a:pt x="1974854" y="293649"/>
                </a:lnTo>
                <a:lnTo>
                  <a:pt x="1972637" y="328241"/>
                </a:lnTo>
                <a:lnTo>
                  <a:pt x="1969153" y="368229"/>
                </a:lnTo>
                <a:lnTo>
                  <a:pt x="1965352" y="408852"/>
                </a:lnTo>
                <a:lnTo>
                  <a:pt x="1961234" y="446619"/>
                </a:lnTo>
                <a:lnTo>
                  <a:pt x="1957433" y="478355"/>
                </a:lnTo>
                <a:lnTo>
                  <a:pt x="1956166" y="490732"/>
                </a:lnTo>
                <a:lnTo>
                  <a:pt x="1954265" y="499619"/>
                </a:lnTo>
                <a:lnTo>
                  <a:pt x="1948564" y="501840"/>
                </a:lnTo>
                <a:lnTo>
                  <a:pt x="1942862" y="503744"/>
                </a:lnTo>
                <a:lnTo>
                  <a:pt x="1937794" y="505331"/>
                </a:lnTo>
                <a:lnTo>
                  <a:pt x="1932726" y="506283"/>
                </a:lnTo>
                <a:lnTo>
                  <a:pt x="1928291" y="507235"/>
                </a:lnTo>
                <a:lnTo>
                  <a:pt x="1924174" y="507235"/>
                </a:lnTo>
                <a:lnTo>
                  <a:pt x="1920373" y="506918"/>
                </a:lnTo>
                <a:lnTo>
                  <a:pt x="1917522" y="505966"/>
                </a:lnTo>
                <a:lnTo>
                  <a:pt x="1918472" y="488828"/>
                </a:lnTo>
                <a:lnTo>
                  <a:pt x="1919422" y="460900"/>
                </a:lnTo>
                <a:lnTo>
                  <a:pt x="1920373" y="426307"/>
                </a:lnTo>
                <a:lnTo>
                  <a:pt x="1920689" y="389493"/>
                </a:lnTo>
                <a:lnTo>
                  <a:pt x="1921006" y="354265"/>
                </a:lnTo>
                <a:lnTo>
                  <a:pt x="1920689" y="324750"/>
                </a:lnTo>
                <a:lnTo>
                  <a:pt x="1920373" y="313325"/>
                </a:lnTo>
                <a:lnTo>
                  <a:pt x="1919739" y="305074"/>
                </a:lnTo>
                <a:lnTo>
                  <a:pt x="1918789" y="299996"/>
                </a:lnTo>
                <a:lnTo>
                  <a:pt x="1918472" y="299361"/>
                </a:lnTo>
                <a:lnTo>
                  <a:pt x="1918472" y="299044"/>
                </a:lnTo>
                <a:lnTo>
                  <a:pt x="1918155" y="299361"/>
                </a:lnTo>
                <a:lnTo>
                  <a:pt x="1914988" y="303170"/>
                </a:lnTo>
                <a:lnTo>
                  <a:pt x="1912454" y="307295"/>
                </a:lnTo>
                <a:lnTo>
                  <a:pt x="1911820" y="308247"/>
                </a:lnTo>
                <a:lnTo>
                  <a:pt x="1902318" y="443762"/>
                </a:lnTo>
                <a:lnTo>
                  <a:pt x="1897883" y="493906"/>
                </a:lnTo>
                <a:lnTo>
                  <a:pt x="1895982" y="513900"/>
                </a:lnTo>
                <a:lnTo>
                  <a:pt x="1895982" y="515804"/>
                </a:lnTo>
                <a:lnTo>
                  <a:pt x="1893765" y="521834"/>
                </a:lnTo>
                <a:lnTo>
                  <a:pt x="1891231" y="528181"/>
                </a:lnTo>
                <a:lnTo>
                  <a:pt x="1887747" y="534211"/>
                </a:lnTo>
                <a:lnTo>
                  <a:pt x="1883946" y="539924"/>
                </a:lnTo>
                <a:lnTo>
                  <a:pt x="1869375" y="734151"/>
                </a:lnTo>
                <a:lnTo>
                  <a:pt x="1879828" y="736373"/>
                </a:lnTo>
                <a:lnTo>
                  <a:pt x="1890281" y="738912"/>
                </a:lnTo>
                <a:lnTo>
                  <a:pt x="1899784" y="742403"/>
                </a:lnTo>
                <a:lnTo>
                  <a:pt x="1909286" y="745576"/>
                </a:lnTo>
                <a:lnTo>
                  <a:pt x="1917839" y="749067"/>
                </a:lnTo>
                <a:lnTo>
                  <a:pt x="1925757" y="752876"/>
                </a:lnTo>
                <a:lnTo>
                  <a:pt x="1933043" y="757002"/>
                </a:lnTo>
                <a:lnTo>
                  <a:pt x="1940011" y="761762"/>
                </a:lnTo>
                <a:lnTo>
                  <a:pt x="1946030" y="766522"/>
                </a:lnTo>
                <a:lnTo>
                  <a:pt x="1951098" y="771283"/>
                </a:lnTo>
                <a:lnTo>
                  <a:pt x="1955532" y="776361"/>
                </a:lnTo>
                <a:lnTo>
                  <a:pt x="1959333" y="781439"/>
                </a:lnTo>
                <a:lnTo>
                  <a:pt x="1962501" y="787151"/>
                </a:lnTo>
                <a:lnTo>
                  <a:pt x="1964718" y="792864"/>
                </a:lnTo>
                <a:lnTo>
                  <a:pt x="1966302" y="798894"/>
                </a:lnTo>
                <a:lnTo>
                  <a:pt x="1966619" y="801750"/>
                </a:lnTo>
                <a:lnTo>
                  <a:pt x="1966619" y="804924"/>
                </a:lnTo>
                <a:lnTo>
                  <a:pt x="1966302" y="808732"/>
                </a:lnTo>
                <a:lnTo>
                  <a:pt x="1965669" y="812223"/>
                </a:lnTo>
                <a:lnTo>
                  <a:pt x="1965035" y="816031"/>
                </a:lnTo>
                <a:lnTo>
                  <a:pt x="1963451" y="819522"/>
                </a:lnTo>
                <a:lnTo>
                  <a:pt x="1962184" y="823331"/>
                </a:lnTo>
                <a:lnTo>
                  <a:pt x="1960284" y="826504"/>
                </a:lnTo>
                <a:lnTo>
                  <a:pt x="1958066" y="829995"/>
                </a:lnTo>
                <a:lnTo>
                  <a:pt x="1955532" y="833486"/>
                </a:lnTo>
                <a:lnTo>
                  <a:pt x="1952682" y="836660"/>
                </a:lnTo>
                <a:lnTo>
                  <a:pt x="1949514" y="839834"/>
                </a:lnTo>
                <a:lnTo>
                  <a:pt x="1946030" y="842690"/>
                </a:lnTo>
                <a:lnTo>
                  <a:pt x="1942545" y="845864"/>
                </a:lnTo>
                <a:lnTo>
                  <a:pt x="1938428" y="848720"/>
                </a:lnTo>
                <a:lnTo>
                  <a:pt x="1934310" y="851576"/>
                </a:lnTo>
                <a:lnTo>
                  <a:pt x="1924807" y="856654"/>
                </a:lnTo>
                <a:lnTo>
                  <a:pt x="1914354" y="861732"/>
                </a:lnTo>
                <a:lnTo>
                  <a:pt x="1903268" y="865858"/>
                </a:lnTo>
                <a:lnTo>
                  <a:pt x="1891231" y="869983"/>
                </a:lnTo>
                <a:lnTo>
                  <a:pt x="1878244" y="873157"/>
                </a:lnTo>
                <a:lnTo>
                  <a:pt x="1864624" y="876013"/>
                </a:lnTo>
                <a:lnTo>
                  <a:pt x="1850370" y="878235"/>
                </a:lnTo>
                <a:lnTo>
                  <a:pt x="1835165" y="880139"/>
                </a:lnTo>
                <a:lnTo>
                  <a:pt x="1819644" y="881091"/>
                </a:lnTo>
                <a:lnTo>
                  <a:pt x="1783851" y="947738"/>
                </a:lnTo>
                <a:lnTo>
                  <a:pt x="1773398" y="941708"/>
                </a:lnTo>
                <a:lnTo>
                  <a:pt x="1805390" y="881409"/>
                </a:lnTo>
                <a:lnTo>
                  <a:pt x="1800322" y="881726"/>
                </a:lnTo>
                <a:lnTo>
                  <a:pt x="1787335" y="881409"/>
                </a:lnTo>
                <a:lnTo>
                  <a:pt x="1774032" y="881091"/>
                </a:lnTo>
                <a:lnTo>
                  <a:pt x="1761678" y="880139"/>
                </a:lnTo>
                <a:lnTo>
                  <a:pt x="1749642" y="878552"/>
                </a:lnTo>
                <a:lnTo>
                  <a:pt x="1737605" y="876648"/>
                </a:lnTo>
                <a:lnTo>
                  <a:pt x="1726518" y="874427"/>
                </a:lnTo>
                <a:lnTo>
                  <a:pt x="1716066" y="871888"/>
                </a:lnTo>
                <a:lnTo>
                  <a:pt x="1705296" y="868714"/>
                </a:lnTo>
                <a:lnTo>
                  <a:pt x="1696110" y="865223"/>
                </a:lnTo>
                <a:lnTo>
                  <a:pt x="1686607" y="862049"/>
                </a:lnTo>
                <a:lnTo>
                  <a:pt x="1678372" y="857924"/>
                </a:lnTo>
                <a:lnTo>
                  <a:pt x="1670453" y="853798"/>
                </a:lnTo>
                <a:lnTo>
                  <a:pt x="1663484" y="849037"/>
                </a:lnTo>
                <a:lnTo>
                  <a:pt x="1657149" y="844594"/>
                </a:lnTo>
                <a:lnTo>
                  <a:pt x="1651448" y="839516"/>
                </a:lnTo>
                <a:lnTo>
                  <a:pt x="1646696" y="834439"/>
                </a:lnTo>
                <a:lnTo>
                  <a:pt x="1574476" y="851894"/>
                </a:lnTo>
                <a:lnTo>
                  <a:pt x="1571625" y="840151"/>
                </a:lnTo>
                <a:lnTo>
                  <a:pt x="1639411" y="823648"/>
                </a:lnTo>
                <a:lnTo>
                  <a:pt x="1637510" y="819205"/>
                </a:lnTo>
                <a:lnTo>
                  <a:pt x="1635927" y="814127"/>
                </a:lnTo>
                <a:lnTo>
                  <a:pt x="1634976" y="809684"/>
                </a:lnTo>
                <a:lnTo>
                  <a:pt x="1634660" y="804924"/>
                </a:lnTo>
                <a:lnTo>
                  <a:pt x="1634976" y="799211"/>
                </a:lnTo>
                <a:lnTo>
                  <a:pt x="1635927" y="793816"/>
                </a:lnTo>
                <a:lnTo>
                  <a:pt x="1637827" y="788738"/>
                </a:lnTo>
                <a:lnTo>
                  <a:pt x="1640678" y="783343"/>
                </a:lnTo>
                <a:lnTo>
                  <a:pt x="1643529" y="778582"/>
                </a:lnTo>
                <a:lnTo>
                  <a:pt x="1647646" y="773504"/>
                </a:lnTo>
                <a:lnTo>
                  <a:pt x="1652081" y="769061"/>
                </a:lnTo>
                <a:lnTo>
                  <a:pt x="1657466" y="764618"/>
                </a:lnTo>
                <a:lnTo>
                  <a:pt x="1663167" y="760493"/>
                </a:lnTo>
                <a:lnTo>
                  <a:pt x="1669503" y="756684"/>
                </a:lnTo>
                <a:lnTo>
                  <a:pt x="1676154" y="752876"/>
                </a:lnTo>
                <a:lnTo>
                  <a:pt x="1683757" y="749067"/>
                </a:lnTo>
                <a:lnTo>
                  <a:pt x="1691675" y="745894"/>
                </a:lnTo>
                <a:lnTo>
                  <a:pt x="1700228" y="742720"/>
                </a:lnTo>
                <a:lnTo>
                  <a:pt x="1708780" y="740181"/>
                </a:lnTo>
                <a:lnTo>
                  <a:pt x="1718283" y="737642"/>
                </a:lnTo>
                <a:lnTo>
                  <a:pt x="1703079" y="536750"/>
                </a:lnTo>
                <a:lnTo>
                  <a:pt x="1699911" y="531990"/>
                </a:lnTo>
                <a:lnTo>
                  <a:pt x="1696744" y="526595"/>
                </a:lnTo>
                <a:lnTo>
                  <a:pt x="1694209" y="521517"/>
                </a:lnTo>
                <a:lnTo>
                  <a:pt x="1691992" y="516122"/>
                </a:lnTo>
                <a:lnTo>
                  <a:pt x="1691992" y="513900"/>
                </a:lnTo>
                <a:lnTo>
                  <a:pt x="1688825" y="483116"/>
                </a:lnTo>
                <a:lnTo>
                  <a:pt x="1685974" y="449792"/>
                </a:lnTo>
                <a:lnTo>
                  <a:pt x="1682490" y="407583"/>
                </a:lnTo>
                <a:lnTo>
                  <a:pt x="1675521" y="304439"/>
                </a:lnTo>
                <a:lnTo>
                  <a:pt x="1672670" y="302218"/>
                </a:lnTo>
                <a:lnTo>
                  <a:pt x="1669819" y="299361"/>
                </a:lnTo>
                <a:lnTo>
                  <a:pt x="1669503" y="299361"/>
                </a:lnTo>
                <a:lnTo>
                  <a:pt x="1669186" y="300948"/>
                </a:lnTo>
                <a:lnTo>
                  <a:pt x="1668552" y="305709"/>
                </a:lnTo>
                <a:lnTo>
                  <a:pt x="1668552" y="314277"/>
                </a:lnTo>
                <a:lnTo>
                  <a:pt x="1668552" y="326020"/>
                </a:lnTo>
                <a:lnTo>
                  <a:pt x="1669503" y="355852"/>
                </a:lnTo>
                <a:lnTo>
                  <a:pt x="1671086" y="391080"/>
                </a:lnTo>
                <a:lnTo>
                  <a:pt x="1672353" y="427894"/>
                </a:lnTo>
                <a:lnTo>
                  <a:pt x="1674254" y="462169"/>
                </a:lnTo>
                <a:lnTo>
                  <a:pt x="1675838" y="489780"/>
                </a:lnTo>
                <a:lnTo>
                  <a:pt x="1677421" y="507235"/>
                </a:lnTo>
                <a:lnTo>
                  <a:pt x="1669503" y="507235"/>
                </a:lnTo>
                <a:lnTo>
                  <a:pt x="1664118" y="507235"/>
                </a:lnTo>
                <a:lnTo>
                  <a:pt x="1658416" y="506918"/>
                </a:lnTo>
                <a:lnTo>
                  <a:pt x="1652715" y="505648"/>
                </a:lnTo>
                <a:lnTo>
                  <a:pt x="1646063" y="504062"/>
                </a:lnTo>
                <a:lnTo>
                  <a:pt x="1639728" y="501840"/>
                </a:lnTo>
                <a:lnTo>
                  <a:pt x="1636877" y="500253"/>
                </a:lnTo>
                <a:lnTo>
                  <a:pt x="1633709" y="498984"/>
                </a:lnTo>
                <a:lnTo>
                  <a:pt x="1632442" y="489780"/>
                </a:lnTo>
                <a:lnTo>
                  <a:pt x="1630858" y="477720"/>
                </a:lnTo>
                <a:lnTo>
                  <a:pt x="1627374" y="447888"/>
                </a:lnTo>
                <a:lnTo>
                  <a:pt x="1624523" y="411708"/>
                </a:lnTo>
                <a:lnTo>
                  <a:pt x="1621673" y="373307"/>
                </a:lnTo>
                <a:lnTo>
                  <a:pt x="1619455" y="336176"/>
                </a:lnTo>
                <a:lnTo>
                  <a:pt x="1618188" y="303487"/>
                </a:lnTo>
                <a:lnTo>
                  <a:pt x="1617555" y="278733"/>
                </a:lnTo>
                <a:lnTo>
                  <a:pt x="1617555" y="270481"/>
                </a:lnTo>
                <a:lnTo>
                  <a:pt x="1618188" y="265086"/>
                </a:lnTo>
                <a:lnTo>
                  <a:pt x="1618505" y="261595"/>
                </a:lnTo>
                <a:lnTo>
                  <a:pt x="1619139" y="258421"/>
                </a:lnTo>
                <a:lnTo>
                  <a:pt x="1620406" y="255248"/>
                </a:lnTo>
                <a:lnTo>
                  <a:pt x="1621673" y="252391"/>
                </a:lnTo>
                <a:lnTo>
                  <a:pt x="1623573" y="249218"/>
                </a:lnTo>
                <a:lnTo>
                  <a:pt x="1625474" y="246361"/>
                </a:lnTo>
                <a:lnTo>
                  <a:pt x="1627691" y="243822"/>
                </a:lnTo>
                <a:lnTo>
                  <a:pt x="1630542" y="240649"/>
                </a:lnTo>
                <a:lnTo>
                  <a:pt x="1633392" y="238110"/>
                </a:lnTo>
                <a:lnTo>
                  <a:pt x="1636560" y="235888"/>
                </a:lnTo>
                <a:lnTo>
                  <a:pt x="1643212" y="230810"/>
                </a:lnTo>
                <a:lnTo>
                  <a:pt x="1651131" y="226685"/>
                </a:lnTo>
                <a:lnTo>
                  <a:pt x="1659683" y="222559"/>
                </a:lnTo>
                <a:lnTo>
                  <a:pt x="1668552" y="218751"/>
                </a:lnTo>
                <a:lnTo>
                  <a:pt x="1678055" y="215577"/>
                </a:lnTo>
                <a:lnTo>
                  <a:pt x="1688191" y="212403"/>
                </a:lnTo>
                <a:lnTo>
                  <a:pt x="1698327" y="209864"/>
                </a:lnTo>
                <a:lnTo>
                  <a:pt x="1708780" y="207643"/>
                </a:lnTo>
                <a:lnTo>
                  <a:pt x="1718916" y="205421"/>
                </a:lnTo>
                <a:lnTo>
                  <a:pt x="1729369" y="203834"/>
                </a:lnTo>
                <a:lnTo>
                  <a:pt x="1739505" y="202248"/>
                </a:lnTo>
                <a:lnTo>
                  <a:pt x="1741723" y="201930"/>
                </a:lnTo>
                <a:lnTo>
                  <a:pt x="1743940" y="201930"/>
                </a:lnTo>
                <a:lnTo>
                  <a:pt x="1777516" y="324433"/>
                </a:lnTo>
                <a:lnTo>
                  <a:pt x="1777833" y="319673"/>
                </a:lnTo>
                <a:lnTo>
                  <a:pt x="1789553" y="235888"/>
                </a:lnTo>
                <a:lnTo>
                  <a:pt x="1786068" y="227637"/>
                </a:lnTo>
                <a:lnTo>
                  <a:pt x="1792404" y="216529"/>
                </a:lnTo>
                <a:lnTo>
                  <a:pt x="1806658" y="216212"/>
                </a:lnTo>
                <a:lnTo>
                  <a:pt x="1812676" y="227637"/>
                </a:lnTo>
                <a:lnTo>
                  <a:pt x="1810142" y="237158"/>
                </a:lnTo>
                <a:lnTo>
                  <a:pt x="1820278" y="325703"/>
                </a:lnTo>
                <a:lnTo>
                  <a:pt x="1847202" y="206056"/>
                </a:lnTo>
                <a:lnTo>
                  <a:pt x="1852904" y="203517"/>
                </a:lnTo>
                <a:lnTo>
                  <a:pt x="1853854" y="202882"/>
                </a:lnTo>
                <a:lnTo>
                  <a:pt x="1854488" y="202248"/>
                </a:lnTo>
                <a:lnTo>
                  <a:pt x="1859239" y="201613"/>
                </a:lnTo>
                <a:close/>
                <a:moveTo>
                  <a:pt x="2576838" y="182563"/>
                </a:moveTo>
                <a:lnTo>
                  <a:pt x="2587021" y="182563"/>
                </a:lnTo>
                <a:lnTo>
                  <a:pt x="2597204" y="182880"/>
                </a:lnTo>
                <a:lnTo>
                  <a:pt x="2606432" y="183515"/>
                </a:lnTo>
                <a:lnTo>
                  <a:pt x="2615979" y="185103"/>
                </a:lnTo>
                <a:lnTo>
                  <a:pt x="2624570" y="186690"/>
                </a:lnTo>
                <a:lnTo>
                  <a:pt x="2633162" y="188913"/>
                </a:lnTo>
                <a:lnTo>
                  <a:pt x="2641118" y="191135"/>
                </a:lnTo>
                <a:lnTo>
                  <a:pt x="2649073" y="193993"/>
                </a:lnTo>
                <a:lnTo>
                  <a:pt x="2656392" y="196850"/>
                </a:lnTo>
                <a:lnTo>
                  <a:pt x="2663074" y="200025"/>
                </a:lnTo>
                <a:lnTo>
                  <a:pt x="2669439" y="203200"/>
                </a:lnTo>
                <a:lnTo>
                  <a:pt x="2675485" y="206375"/>
                </a:lnTo>
                <a:lnTo>
                  <a:pt x="2685986" y="213043"/>
                </a:lnTo>
                <a:lnTo>
                  <a:pt x="2694578" y="219393"/>
                </a:lnTo>
                <a:lnTo>
                  <a:pt x="2701578" y="224473"/>
                </a:lnTo>
                <a:lnTo>
                  <a:pt x="2706670" y="228918"/>
                </a:lnTo>
                <a:lnTo>
                  <a:pt x="2710488" y="233045"/>
                </a:lnTo>
                <a:lnTo>
                  <a:pt x="2709216" y="236220"/>
                </a:lnTo>
                <a:lnTo>
                  <a:pt x="2707625" y="239078"/>
                </a:lnTo>
                <a:lnTo>
                  <a:pt x="2705079" y="243840"/>
                </a:lnTo>
                <a:lnTo>
                  <a:pt x="2701897" y="248603"/>
                </a:lnTo>
                <a:lnTo>
                  <a:pt x="2697760" y="253365"/>
                </a:lnTo>
                <a:lnTo>
                  <a:pt x="2693305" y="258763"/>
                </a:lnTo>
                <a:lnTo>
                  <a:pt x="2687577" y="264160"/>
                </a:lnTo>
                <a:lnTo>
                  <a:pt x="2684077" y="266383"/>
                </a:lnTo>
                <a:lnTo>
                  <a:pt x="2681213" y="268605"/>
                </a:lnTo>
                <a:lnTo>
                  <a:pt x="2677394" y="270828"/>
                </a:lnTo>
                <a:lnTo>
                  <a:pt x="2673575" y="272733"/>
                </a:lnTo>
                <a:lnTo>
                  <a:pt x="2669757" y="274638"/>
                </a:lnTo>
                <a:lnTo>
                  <a:pt x="2665302" y="275591"/>
                </a:lnTo>
                <a:lnTo>
                  <a:pt x="2661165" y="276861"/>
                </a:lnTo>
                <a:lnTo>
                  <a:pt x="2656392" y="277496"/>
                </a:lnTo>
                <a:lnTo>
                  <a:pt x="2651300" y="277813"/>
                </a:lnTo>
                <a:lnTo>
                  <a:pt x="2646527" y="277813"/>
                </a:lnTo>
                <a:lnTo>
                  <a:pt x="2640799" y="277496"/>
                </a:lnTo>
                <a:lnTo>
                  <a:pt x="2635390" y="276543"/>
                </a:lnTo>
                <a:lnTo>
                  <a:pt x="2629344" y="274956"/>
                </a:lnTo>
                <a:lnTo>
                  <a:pt x="2623298" y="273050"/>
                </a:lnTo>
                <a:lnTo>
                  <a:pt x="2616933" y="270510"/>
                </a:lnTo>
                <a:lnTo>
                  <a:pt x="2610569" y="267335"/>
                </a:lnTo>
                <a:lnTo>
                  <a:pt x="2603250" y="263525"/>
                </a:lnTo>
                <a:lnTo>
                  <a:pt x="2595295" y="260668"/>
                </a:lnTo>
                <a:lnTo>
                  <a:pt x="2626480" y="275591"/>
                </a:lnTo>
                <a:lnTo>
                  <a:pt x="2641436" y="282576"/>
                </a:lnTo>
                <a:lnTo>
                  <a:pt x="2648437" y="285116"/>
                </a:lnTo>
                <a:lnTo>
                  <a:pt x="2655437" y="287656"/>
                </a:lnTo>
                <a:lnTo>
                  <a:pt x="2661802" y="289878"/>
                </a:lnTo>
                <a:lnTo>
                  <a:pt x="2668166" y="291466"/>
                </a:lnTo>
                <a:lnTo>
                  <a:pt x="2674212" y="292101"/>
                </a:lnTo>
                <a:lnTo>
                  <a:pt x="2679940" y="292736"/>
                </a:lnTo>
                <a:lnTo>
                  <a:pt x="2685349" y="292736"/>
                </a:lnTo>
                <a:lnTo>
                  <a:pt x="2690123" y="291466"/>
                </a:lnTo>
                <a:lnTo>
                  <a:pt x="2692350" y="290196"/>
                </a:lnTo>
                <a:lnTo>
                  <a:pt x="2694578" y="289561"/>
                </a:lnTo>
                <a:lnTo>
                  <a:pt x="2696805" y="287973"/>
                </a:lnTo>
                <a:lnTo>
                  <a:pt x="2698714" y="286703"/>
                </a:lnTo>
                <a:lnTo>
                  <a:pt x="2699987" y="297498"/>
                </a:lnTo>
                <a:lnTo>
                  <a:pt x="2700624" y="307341"/>
                </a:lnTo>
                <a:lnTo>
                  <a:pt x="2700306" y="316548"/>
                </a:lnTo>
                <a:lnTo>
                  <a:pt x="2699987" y="325756"/>
                </a:lnTo>
                <a:lnTo>
                  <a:pt x="2701578" y="323851"/>
                </a:lnTo>
                <a:lnTo>
                  <a:pt x="2702533" y="323533"/>
                </a:lnTo>
                <a:lnTo>
                  <a:pt x="2703488" y="322898"/>
                </a:lnTo>
                <a:lnTo>
                  <a:pt x="2704442" y="323533"/>
                </a:lnTo>
                <a:lnTo>
                  <a:pt x="2705715" y="324168"/>
                </a:lnTo>
                <a:lnTo>
                  <a:pt x="2706670" y="325438"/>
                </a:lnTo>
                <a:lnTo>
                  <a:pt x="2707625" y="326708"/>
                </a:lnTo>
                <a:lnTo>
                  <a:pt x="2709216" y="330836"/>
                </a:lnTo>
                <a:lnTo>
                  <a:pt x="2711125" y="336551"/>
                </a:lnTo>
                <a:lnTo>
                  <a:pt x="2712398" y="343218"/>
                </a:lnTo>
                <a:lnTo>
                  <a:pt x="2713671" y="351156"/>
                </a:lnTo>
                <a:lnTo>
                  <a:pt x="2714307" y="359411"/>
                </a:lnTo>
                <a:lnTo>
                  <a:pt x="2714625" y="368936"/>
                </a:lnTo>
                <a:lnTo>
                  <a:pt x="2714307" y="377826"/>
                </a:lnTo>
                <a:lnTo>
                  <a:pt x="2713671" y="386716"/>
                </a:lnTo>
                <a:lnTo>
                  <a:pt x="2712398" y="394653"/>
                </a:lnTo>
                <a:lnTo>
                  <a:pt x="2711125" y="401321"/>
                </a:lnTo>
                <a:lnTo>
                  <a:pt x="2709216" y="407036"/>
                </a:lnTo>
                <a:lnTo>
                  <a:pt x="2707625" y="411163"/>
                </a:lnTo>
                <a:lnTo>
                  <a:pt x="2706670" y="412433"/>
                </a:lnTo>
                <a:lnTo>
                  <a:pt x="2705715" y="413703"/>
                </a:lnTo>
                <a:lnTo>
                  <a:pt x="2704442" y="414338"/>
                </a:lnTo>
                <a:lnTo>
                  <a:pt x="2703488" y="414338"/>
                </a:lnTo>
                <a:lnTo>
                  <a:pt x="2702215" y="414338"/>
                </a:lnTo>
                <a:lnTo>
                  <a:pt x="2700942" y="413703"/>
                </a:lnTo>
                <a:lnTo>
                  <a:pt x="2699987" y="412116"/>
                </a:lnTo>
                <a:lnTo>
                  <a:pt x="2698714" y="410528"/>
                </a:lnTo>
                <a:lnTo>
                  <a:pt x="2696805" y="406083"/>
                </a:lnTo>
                <a:lnTo>
                  <a:pt x="2694896" y="400051"/>
                </a:lnTo>
                <a:lnTo>
                  <a:pt x="2693941" y="407988"/>
                </a:lnTo>
                <a:lnTo>
                  <a:pt x="2692668" y="415926"/>
                </a:lnTo>
                <a:lnTo>
                  <a:pt x="2691396" y="423546"/>
                </a:lnTo>
                <a:lnTo>
                  <a:pt x="2689168" y="430531"/>
                </a:lnTo>
                <a:lnTo>
                  <a:pt x="2687259" y="437833"/>
                </a:lnTo>
                <a:lnTo>
                  <a:pt x="2684395" y="444818"/>
                </a:lnTo>
                <a:lnTo>
                  <a:pt x="2681849" y="451803"/>
                </a:lnTo>
                <a:lnTo>
                  <a:pt x="2678985" y="458153"/>
                </a:lnTo>
                <a:lnTo>
                  <a:pt x="2675803" y="464503"/>
                </a:lnTo>
                <a:lnTo>
                  <a:pt x="2672303" y="470536"/>
                </a:lnTo>
                <a:lnTo>
                  <a:pt x="2669120" y="476568"/>
                </a:lnTo>
                <a:lnTo>
                  <a:pt x="2665302" y="481966"/>
                </a:lnTo>
                <a:lnTo>
                  <a:pt x="2661483" y="487363"/>
                </a:lnTo>
                <a:lnTo>
                  <a:pt x="2657347" y="492761"/>
                </a:lnTo>
                <a:lnTo>
                  <a:pt x="2653210" y="497523"/>
                </a:lnTo>
                <a:lnTo>
                  <a:pt x="2649073" y="501968"/>
                </a:lnTo>
                <a:lnTo>
                  <a:pt x="2644618" y="506413"/>
                </a:lnTo>
                <a:lnTo>
                  <a:pt x="2640163" y="510541"/>
                </a:lnTo>
                <a:lnTo>
                  <a:pt x="2635390" y="514351"/>
                </a:lnTo>
                <a:lnTo>
                  <a:pt x="2630935" y="518161"/>
                </a:lnTo>
                <a:lnTo>
                  <a:pt x="2626480" y="521653"/>
                </a:lnTo>
                <a:lnTo>
                  <a:pt x="2621706" y="524511"/>
                </a:lnTo>
                <a:lnTo>
                  <a:pt x="2616933" y="527368"/>
                </a:lnTo>
                <a:lnTo>
                  <a:pt x="2612160" y="529908"/>
                </a:lnTo>
                <a:lnTo>
                  <a:pt x="2607387" y="532131"/>
                </a:lnTo>
                <a:lnTo>
                  <a:pt x="2602614" y="534036"/>
                </a:lnTo>
                <a:lnTo>
                  <a:pt x="2597840" y="535941"/>
                </a:lnTo>
                <a:lnTo>
                  <a:pt x="2593385" y="536893"/>
                </a:lnTo>
                <a:lnTo>
                  <a:pt x="2588294" y="538163"/>
                </a:lnTo>
                <a:lnTo>
                  <a:pt x="2583839" y="538798"/>
                </a:lnTo>
                <a:lnTo>
                  <a:pt x="2579384" y="539116"/>
                </a:lnTo>
                <a:lnTo>
                  <a:pt x="2575247" y="539751"/>
                </a:lnTo>
                <a:lnTo>
                  <a:pt x="2571428" y="539116"/>
                </a:lnTo>
                <a:lnTo>
                  <a:pt x="2567610" y="538798"/>
                </a:lnTo>
                <a:lnTo>
                  <a:pt x="2563791" y="538163"/>
                </a:lnTo>
                <a:lnTo>
                  <a:pt x="2559654" y="536893"/>
                </a:lnTo>
                <a:lnTo>
                  <a:pt x="2555518" y="535623"/>
                </a:lnTo>
                <a:lnTo>
                  <a:pt x="2551381" y="533718"/>
                </a:lnTo>
                <a:lnTo>
                  <a:pt x="2542789" y="529591"/>
                </a:lnTo>
                <a:lnTo>
                  <a:pt x="2533879" y="523876"/>
                </a:lnTo>
                <a:lnTo>
                  <a:pt x="2524651" y="517526"/>
                </a:lnTo>
                <a:lnTo>
                  <a:pt x="2515423" y="509906"/>
                </a:lnTo>
                <a:lnTo>
                  <a:pt x="2506194" y="501333"/>
                </a:lnTo>
                <a:lnTo>
                  <a:pt x="2497603" y="491808"/>
                </a:lnTo>
                <a:lnTo>
                  <a:pt x="2489011" y="481648"/>
                </a:lnTo>
                <a:lnTo>
                  <a:pt x="2481055" y="470536"/>
                </a:lnTo>
                <a:lnTo>
                  <a:pt x="2473418" y="458788"/>
                </a:lnTo>
                <a:lnTo>
                  <a:pt x="2469600" y="452756"/>
                </a:lnTo>
                <a:lnTo>
                  <a:pt x="2466417" y="446406"/>
                </a:lnTo>
                <a:lnTo>
                  <a:pt x="2463235" y="440056"/>
                </a:lnTo>
                <a:lnTo>
                  <a:pt x="2460371" y="433071"/>
                </a:lnTo>
                <a:lnTo>
                  <a:pt x="2457507" y="426403"/>
                </a:lnTo>
                <a:lnTo>
                  <a:pt x="2454962" y="419418"/>
                </a:lnTo>
                <a:lnTo>
                  <a:pt x="2452734" y="412433"/>
                </a:lnTo>
                <a:lnTo>
                  <a:pt x="2450825" y="405448"/>
                </a:lnTo>
                <a:lnTo>
                  <a:pt x="2448916" y="409893"/>
                </a:lnTo>
                <a:lnTo>
                  <a:pt x="2447325" y="413703"/>
                </a:lnTo>
                <a:lnTo>
                  <a:pt x="2446370" y="414656"/>
                </a:lnTo>
                <a:lnTo>
                  <a:pt x="2445733" y="415926"/>
                </a:lnTo>
                <a:lnTo>
                  <a:pt x="2444461" y="416561"/>
                </a:lnTo>
                <a:lnTo>
                  <a:pt x="2443188" y="416561"/>
                </a:lnTo>
                <a:lnTo>
                  <a:pt x="2442233" y="416243"/>
                </a:lnTo>
                <a:lnTo>
                  <a:pt x="2440960" y="415926"/>
                </a:lnTo>
                <a:lnTo>
                  <a:pt x="2440006" y="414656"/>
                </a:lnTo>
                <a:lnTo>
                  <a:pt x="2439051" y="413386"/>
                </a:lnTo>
                <a:lnTo>
                  <a:pt x="2437142" y="408941"/>
                </a:lnTo>
                <a:lnTo>
                  <a:pt x="2435551" y="403543"/>
                </a:lnTo>
                <a:lnTo>
                  <a:pt x="2434278" y="396876"/>
                </a:lnTo>
                <a:lnTo>
                  <a:pt x="2433005" y="388938"/>
                </a:lnTo>
                <a:lnTo>
                  <a:pt x="2432368" y="380048"/>
                </a:lnTo>
                <a:lnTo>
                  <a:pt x="2432050" y="371158"/>
                </a:lnTo>
                <a:lnTo>
                  <a:pt x="2432368" y="361633"/>
                </a:lnTo>
                <a:lnTo>
                  <a:pt x="2433005" y="353061"/>
                </a:lnTo>
                <a:lnTo>
                  <a:pt x="2434278" y="345758"/>
                </a:lnTo>
                <a:lnTo>
                  <a:pt x="2435551" y="338773"/>
                </a:lnTo>
                <a:lnTo>
                  <a:pt x="2437142" y="333058"/>
                </a:lnTo>
                <a:lnTo>
                  <a:pt x="2439051" y="328931"/>
                </a:lnTo>
                <a:lnTo>
                  <a:pt x="2440006" y="327661"/>
                </a:lnTo>
                <a:lnTo>
                  <a:pt x="2440960" y="326391"/>
                </a:lnTo>
                <a:lnTo>
                  <a:pt x="2442233" y="325756"/>
                </a:lnTo>
                <a:lnTo>
                  <a:pt x="2443188" y="325438"/>
                </a:lnTo>
                <a:lnTo>
                  <a:pt x="2444142" y="325756"/>
                </a:lnTo>
                <a:lnTo>
                  <a:pt x="2444779" y="326073"/>
                </a:lnTo>
                <a:lnTo>
                  <a:pt x="2445097" y="314008"/>
                </a:lnTo>
                <a:lnTo>
                  <a:pt x="2446052" y="308293"/>
                </a:lnTo>
                <a:lnTo>
                  <a:pt x="2447006" y="303531"/>
                </a:lnTo>
                <a:lnTo>
                  <a:pt x="2446370" y="297181"/>
                </a:lnTo>
                <a:lnTo>
                  <a:pt x="2446052" y="291148"/>
                </a:lnTo>
                <a:lnTo>
                  <a:pt x="2446052" y="285433"/>
                </a:lnTo>
                <a:lnTo>
                  <a:pt x="2446370" y="280036"/>
                </a:lnTo>
                <a:lnTo>
                  <a:pt x="2446688" y="274956"/>
                </a:lnTo>
                <a:lnTo>
                  <a:pt x="2447325" y="270510"/>
                </a:lnTo>
                <a:lnTo>
                  <a:pt x="2448597" y="265748"/>
                </a:lnTo>
                <a:lnTo>
                  <a:pt x="2449870" y="261620"/>
                </a:lnTo>
                <a:lnTo>
                  <a:pt x="2451143" y="258128"/>
                </a:lnTo>
                <a:lnTo>
                  <a:pt x="2452734" y="254635"/>
                </a:lnTo>
                <a:lnTo>
                  <a:pt x="2454644" y="251143"/>
                </a:lnTo>
                <a:lnTo>
                  <a:pt x="2456871" y="248285"/>
                </a:lnTo>
                <a:lnTo>
                  <a:pt x="2459099" y="245745"/>
                </a:lnTo>
                <a:lnTo>
                  <a:pt x="2461326" y="242888"/>
                </a:lnTo>
                <a:lnTo>
                  <a:pt x="2464190" y="240665"/>
                </a:lnTo>
                <a:lnTo>
                  <a:pt x="2466736" y="238760"/>
                </a:lnTo>
                <a:lnTo>
                  <a:pt x="2454325" y="239078"/>
                </a:lnTo>
                <a:lnTo>
                  <a:pt x="2444779" y="239713"/>
                </a:lnTo>
                <a:lnTo>
                  <a:pt x="2436505" y="240030"/>
                </a:lnTo>
                <a:lnTo>
                  <a:pt x="2442233" y="236855"/>
                </a:lnTo>
                <a:lnTo>
                  <a:pt x="2448279" y="233045"/>
                </a:lnTo>
                <a:lnTo>
                  <a:pt x="2454007" y="228918"/>
                </a:lnTo>
                <a:lnTo>
                  <a:pt x="2460053" y="224473"/>
                </a:lnTo>
                <a:lnTo>
                  <a:pt x="2471191" y="215900"/>
                </a:lnTo>
                <a:lnTo>
                  <a:pt x="2476600" y="212408"/>
                </a:lnTo>
                <a:lnTo>
                  <a:pt x="2481374" y="209550"/>
                </a:lnTo>
                <a:lnTo>
                  <a:pt x="2494420" y="203200"/>
                </a:lnTo>
                <a:lnTo>
                  <a:pt x="2507149" y="197803"/>
                </a:lnTo>
                <a:lnTo>
                  <a:pt x="2519559" y="193358"/>
                </a:lnTo>
                <a:lnTo>
                  <a:pt x="2531652" y="189548"/>
                </a:lnTo>
                <a:lnTo>
                  <a:pt x="2543426" y="186690"/>
                </a:lnTo>
                <a:lnTo>
                  <a:pt x="2554881" y="184785"/>
                </a:lnTo>
                <a:lnTo>
                  <a:pt x="2565701" y="183198"/>
                </a:lnTo>
                <a:lnTo>
                  <a:pt x="2576838" y="182563"/>
                </a:lnTo>
                <a:close/>
                <a:moveTo>
                  <a:pt x="276055" y="174625"/>
                </a:moveTo>
                <a:lnTo>
                  <a:pt x="283639" y="174625"/>
                </a:lnTo>
                <a:lnTo>
                  <a:pt x="290592" y="174942"/>
                </a:lnTo>
                <a:lnTo>
                  <a:pt x="297860" y="175258"/>
                </a:lnTo>
                <a:lnTo>
                  <a:pt x="304180" y="176208"/>
                </a:lnTo>
                <a:lnTo>
                  <a:pt x="310500" y="177475"/>
                </a:lnTo>
                <a:lnTo>
                  <a:pt x="316504" y="179059"/>
                </a:lnTo>
                <a:lnTo>
                  <a:pt x="322508" y="180959"/>
                </a:lnTo>
                <a:lnTo>
                  <a:pt x="327881" y="182859"/>
                </a:lnTo>
                <a:lnTo>
                  <a:pt x="332937" y="185076"/>
                </a:lnTo>
                <a:lnTo>
                  <a:pt x="337677" y="187293"/>
                </a:lnTo>
                <a:lnTo>
                  <a:pt x="346525" y="191727"/>
                </a:lnTo>
                <a:lnTo>
                  <a:pt x="354425" y="196161"/>
                </a:lnTo>
                <a:lnTo>
                  <a:pt x="360429" y="200595"/>
                </a:lnTo>
                <a:lnTo>
                  <a:pt x="365486" y="204713"/>
                </a:lnTo>
                <a:lnTo>
                  <a:pt x="368962" y="207880"/>
                </a:lnTo>
                <a:lnTo>
                  <a:pt x="371806" y="210730"/>
                </a:lnTo>
                <a:lnTo>
                  <a:pt x="370858" y="212631"/>
                </a:lnTo>
                <a:lnTo>
                  <a:pt x="367698" y="218331"/>
                </a:lnTo>
                <a:lnTo>
                  <a:pt x="365486" y="221815"/>
                </a:lnTo>
                <a:lnTo>
                  <a:pt x="362641" y="225616"/>
                </a:lnTo>
                <a:lnTo>
                  <a:pt x="359165" y="229100"/>
                </a:lnTo>
                <a:lnTo>
                  <a:pt x="355057" y="232900"/>
                </a:lnTo>
                <a:lnTo>
                  <a:pt x="350633" y="236384"/>
                </a:lnTo>
                <a:lnTo>
                  <a:pt x="345261" y="239234"/>
                </a:lnTo>
                <a:lnTo>
                  <a:pt x="342733" y="240501"/>
                </a:lnTo>
                <a:lnTo>
                  <a:pt x="339573" y="241135"/>
                </a:lnTo>
                <a:lnTo>
                  <a:pt x="336413" y="242085"/>
                </a:lnTo>
                <a:lnTo>
                  <a:pt x="332937" y="242718"/>
                </a:lnTo>
                <a:lnTo>
                  <a:pt x="329461" y="243035"/>
                </a:lnTo>
                <a:lnTo>
                  <a:pt x="325985" y="243035"/>
                </a:lnTo>
                <a:lnTo>
                  <a:pt x="322192" y="242718"/>
                </a:lnTo>
                <a:lnTo>
                  <a:pt x="318084" y="242085"/>
                </a:lnTo>
                <a:lnTo>
                  <a:pt x="313976" y="240818"/>
                </a:lnTo>
                <a:lnTo>
                  <a:pt x="309868" y="239234"/>
                </a:lnTo>
                <a:lnTo>
                  <a:pt x="304812" y="237334"/>
                </a:lnTo>
                <a:lnTo>
                  <a:pt x="302252" y="236418"/>
                </a:lnTo>
                <a:lnTo>
                  <a:pt x="289644" y="230366"/>
                </a:lnTo>
                <a:lnTo>
                  <a:pt x="294700" y="232900"/>
                </a:lnTo>
                <a:lnTo>
                  <a:pt x="300388" y="235751"/>
                </a:lnTo>
                <a:lnTo>
                  <a:pt x="302252" y="236418"/>
                </a:lnTo>
                <a:lnTo>
                  <a:pt x="312080" y="241135"/>
                </a:lnTo>
                <a:lnTo>
                  <a:pt x="322508" y="246202"/>
                </a:lnTo>
                <a:lnTo>
                  <a:pt x="332305" y="250003"/>
                </a:lnTo>
                <a:lnTo>
                  <a:pt x="337045" y="251270"/>
                </a:lnTo>
                <a:lnTo>
                  <a:pt x="341469" y="252536"/>
                </a:lnTo>
                <a:lnTo>
                  <a:pt x="345577" y="253170"/>
                </a:lnTo>
                <a:lnTo>
                  <a:pt x="349685" y="253487"/>
                </a:lnTo>
                <a:lnTo>
                  <a:pt x="353477" y="253170"/>
                </a:lnTo>
                <a:lnTo>
                  <a:pt x="357269" y="252536"/>
                </a:lnTo>
                <a:lnTo>
                  <a:pt x="360745" y="251270"/>
                </a:lnTo>
                <a:lnTo>
                  <a:pt x="363589" y="249053"/>
                </a:lnTo>
                <a:lnTo>
                  <a:pt x="364538" y="256970"/>
                </a:lnTo>
                <a:lnTo>
                  <a:pt x="364854" y="263621"/>
                </a:lnTo>
                <a:lnTo>
                  <a:pt x="364538" y="270589"/>
                </a:lnTo>
                <a:lnTo>
                  <a:pt x="363905" y="277240"/>
                </a:lnTo>
                <a:lnTo>
                  <a:pt x="365486" y="275657"/>
                </a:lnTo>
                <a:lnTo>
                  <a:pt x="366750" y="275340"/>
                </a:lnTo>
                <a:lnTo>
                  <a:pt x="367382" y="275657"/>
                </a:lnTo>
                <a:lnTo>
                  <a:pt x="368014" y="275973"/>
                </a:lnTo>
                <a:lnTo>
                  <a:pt x="369594" y="277874"/>
                </a:lnTo>
                <a:lnTo>
                  <a:pt x="371174" y="281041"/>
                </a:lnTo>
                <a:lnTo>
                  <a:pt x="372122" y="285158"/>
                </a:lnTo>
                <a:lnTo>
                  <a:pt x="373386" y="289909"/>
                </a:lnTo>
                <a:lnTo>
                  <a:pt x="373702" y="295293"/>
                </a:lnTo>
                <a:lnTo>
                  <a:pt x="374650" y="301627"/>
                </a:lnTo>
                <a:lnTo>
                  <a:pt x="374650" y="307961"/>
                </a:lnTo>
                <a:lnTo>
                  <a:pt x="374650" y="314612"/>
                </a:lnTo>
                <a:lnTo>
                  <a:pt x="373702" y="320630"/>
                </a:lnTo>
                <a:lnTo>
                  <a:pt x="373386" y="326331"/>
                </a:lnTo>
                <a:lnTo>
                  <a:pt x="372122" y="331398"/>
                </a:lnTo>
                <a:lnTo>
                  <a:pt x="371174" y="335515"/>
                </a:lnTo>
                <a:lnTo>
                  <a:pt x="369594" y="338366"/>
                </a:lnTo>
                <a:lnTo>
                  <a:pt x="368014" y="340266"/>
                </a:lnTo>
                <a:lnTo>
                  <a:pt x="367382" y="340583"/>
                </a:lnTo>
                <a:lnTo>
                  <a:pt x="366750" y="340583"/>
                </a:lnTo>
                <a:lnTo>
                  <a:pt x="365802" y="340583"/>
                </a:lnTo>
                <a:lnTo>
                  <a:pt x="364854" y="340266"/>
                </a:lnTo>
                <a:lnTo>
                  <a:pt x="363273" y="338049"/>
                </a:lnTo>
                <a:lnTo>
                  <a:pt x="362009" y="334565"/>
                </a:lnTo>
                <a:lnTo>
                  <a:pt x="360745" y="330448"/>
                </a:lnTo>
                <a:lnTo>
                  <a:pt x="359797" y="336149"/>
                </a:lnTo>
                <a:lnTo>
                  <a:pt x="359165" y="341850"/>
                </a:lnTo>
                <a:lnTo>
                  <a:pt x="357901" y="346917"/>
                </a:lnTo>
                <a:lnTo>
                  <a:pt x="356637" y="352301"/>
                </a:lnTo>
                <a:lnTo>
                  <a:pt x="353161" y="362436"/>
                </a:lnTo>
                <a:lnTo>
                  <a:pt x="349053" y="372254"/>
                </a:lnTo>
                <a:lnTo>
                  <a:pt x="344629" y="380806"/>
                </a:lnTo>
                <a:lnTo>
                  <a:pt x="339257" y="389040"/>
                </a:lnTo>
                <a:lnTo>
                  <a:pt x="333569" y="396641"/>
                </a:lnTo>
                <a:lnTo>
                  <a:pt x="327881" y="403609"/>
                </a:lnTo>
                <a:lnTo>
                  <a:pt x="321876" y="409626"/>
                </a:lnTo>
                <a:lnTo>
                  <a:pt x="314924" y="415011"/>
                </a:lnTo>
                <a:lnTo>
                  <a:pt x="308288" y="419761"/>
                </a:lnTo>
                <a:lnTo>
                  <a:pt x="301652" y="423562"/>
                </a:lnTo>
                <a:lnTo>
                  <a:pt x="294700" y="426412"/>
                </a:lnTo>
                <a:lnTo>
                  <a:pt x="288064" y="428629"/>
                </a:lnTo>
                <a:lnTo>
                  <a:pt x="281427" y="429896"/>
                </a:lnTo>
                <a:lnTo>
                  <a:pt x="275107" y="430213"/>
                </a:lnTo>
                <a:lnTo>
                  <a:pt x="272579" y="430213"/>
                </a:lnTo>
                <a:lnTo>
                  <a:pt x="269735" y="429896"/>
                </a:lnTo>
                <a:lnTo>
                  <a:pt x="264047" y="428313"/>
                </a:lnTo>
                <a:lnTo>
                  <a:pt x="258043" y="426096"/>
                </a:lnTo>
                <a:lnTo>
                  <a:pt x="252039" y="423245"/>
                </a:lnTo>
                <a:lnTo>
                  <a:pt x="245719" y="419128"/>
                </a:lnTo>
                <a:lnTo>
                  <a:pt x="239082" y="414377"/>
                </a:lnTo>
                <a:lnTo>
                  <a:pt x="232762" y="408993"/>
                </a:lnTo>
                <a:lnTo>
                  <a:pt x="225810" y="402975"/>
                </a:lnTo>
                <a:lnTo>
                  <a:pt x="219806" y="396008"/>
                </a:lnTo>
                <a:lnTo>
                  <a:pt x="213486" y="389040"/>
                </a:lnTo>
                <a:lnTo>
                  <a:pt x="208114" y="380806"/>
                </a:lnTo>
                <a:lnTo>
                  <a:pt x="202741" y="372571"/>
                </a:lnTo>
                <a:lnTo>
                  <a:pt x="197369" y="363386"/>
                </a:lnTo>
                <a:lnTo>
                  <a:pt x="193261" y="354202"/>
                </a:lnTo>
                <a:lnTo>
                  <a:pt x="189785" y="344383"/>
                </a:lnTo>
                <a:lnTo>
                  <a:pt x="186309" y="334249"/>
                </a:lnTo>
                <a:lnTo>
                  <a:pt x="185045" y="337732"/>
                </a:lnTo>
                <a:lnTo>
                  <a:pt x="184097" y="340266"/>
                </a:lnTo>
                <a:lnTo>
                  <a:pt x="182517" y="341850"/>
                </a:lnTo>
                <a:lnTo>
                  <a:pt x="181885" y="342166"/>
                </a:lnTo>
                <a:lnTo>
                  <a:pt x="180937" y="342483"/>
                </a:lnTo>
                <a:lnTo>
                  <a:pt x="180305" y="342166"/>
                </a:lnTo>
                <a:lnTo>
                  <a:pt x="179673" y="341850"/>
                </a:lnTo>
                <a:lnTo>
                  <a:pt x="178093" y="339949"/>
                </a:lnTo>
                <a:lnTo>
                  <a:pt x="176829" y="336782"/>
                </a:lnTo>
                <a:lnTo>
                  <a:pt x="175565" y="332665"/>
                </a:lnTo>
                <a:lnTo>
                  <a:pt x="174617" y="327914"/>
                </a:lnTo>
                <a:lnTo>
                  <a:pt x="173985" y="322213"/>
                </a:lnTo>
                <a:lnTo>
                  <a:pt x="173669" y="316196"/>
                </a:lnTo>
                <a:lnTo>
                  <a:pt x="173037" y="309545"/>
                </a:lnTo>
                <a:lnTo>
                  <a:pt x="173669" y="303211"/>
                </a:lnTo>
                <a:lnTo>
                  <a:pt x="173985" y="296876"/>
                </a:lnTo>
                <a:lnTo>
                  <a:pt x="174617" y="291492"/>
                </a:lnTo>
                <a:lnTo>
                  <a:pt x="175565" y="286742"/>
                </a:lnTo>
                <a:lnTo>
                  <a:pt x="176829" y="282624"/>
                </a:lnTo>
                <a:lnTo>
                  <a:pt x="178093" y="279457"/>
                </a:lnTo>
                <a:lnTo>
                  <a:pt x="179673" y="277557"/>
                </a:lnTo>
                <a:lnTo>
                  <a:pt x="180305" y="277240"/>
                </a:lnTo>
                <a:lnTo>
                  <a:pt x="180937" y="276923"/>
                </a:lnTo>
                <a:lnTo>
                  <a:pt x="182201" y="277240"/>
                </a:lnTo>
                <a:lnTo>
                  <a:pt x="182517" y="268689"/>
                </a:lnTo>
                <a:lnTo>
                  <a:pt x="182833" y="264888"/>
                </a:lnTo>
                <a:lnTo>
                  <a:pt x="183781" y="261088"/>
                </a:lnTo>
                <a:lnTo>
                  <a:pt x="183149" y="252536"/>
                </a:lnTo>
                <a:lnTo>
                  <a:pt x="183149" y="244619"/>
                </a:lnTo>
                <a:lnTo>
                  <a:pt x="184097" y="237334"/>
                </a:lnTo>
                <a:lnTo>
                  <a:pt x="185993" y="231633"/>
                </a:lnTo>
                <a:lnTo>
                  <a:pt x="187889" y="226249"/>
                </a:lnTo>
                <a:lnTo>
                  <a:pt x="189153" y="223716"/>
                </a:lnTo>
                <a:lnTo>
                  <a:pt x="190733" y="221815"/>
                </a:lnTo>
                <a:lnTo>
                  <a:pt x="192313" y="219915"/>
                </a:lnTo>
                <a:lnTo>
                  <a:pt x="194209" y="218015"/>
                </a:lnTo>
                <a:lnTo>
                  <a:pt x="198001" y="214848"/>
                </a:lnTo>
                <a:lnTo>
                  <a:pt x="188837" y="214848"/>
                </a:lnTo>
                <a:lnTo>
                  <a:pt x="182201" y="215481"/>
                </a:lnTo>
                <a:lnTo>
                  <a:pt x="176197" y="215798"/>
                </a:lnTo>
                <a:lnTo>
                  <a:pt x="180305" y="213581"/>
                </a:lnTo>
                <a:lnTo>
                  <a:pt x="184413" y="210730"/>
                </a:lnTo>
                <a:lnTo>
                  <a:pt x="192945" y="204396"/>
                </a:lnTo>
                <a:lnTo>
                  <a:pt x="200845" y="198378"/>
                </a:lnTo>
                <a:lnTo>
                  <a:pt x="204638" y="195845"/>
                </a:lnTo>
                <a:lnTo>
                  <a:pt x="208430" y="193944"/>
                </a:lnTo>
                <a:lnTo>
                  <a:pt x="217594" y="189510"/>
                </a:lnTo>
                <a:lnTo>
                  <a:pt x="226758" y="185393"/>
                </a:lnTo>
                <a:lnTo>
                  <a:pt x="235606" y="182226"/>
                </a:lnTo>
                <a:lnTo>
                  <a:pt x="244139" y="179692"/>
                </a:lnTo>
                <a:lnTo>
                  <a:pt x="252355" y="177475"/>
                </a:lnTo>
                <a:lnTo>
                  <a:pt x="260887" y="175892"/>
                </a:lnTo>
                <a:lnTo>
                  <a:pt x="268471" y="175258"/>
                </a:lnTo>
                <a:lnTo>
                  <a:pt x="276055" y="174625"/>
                </a:lnTo>
                <a:close/>
                <a:moveTo>
                  <a:pt x="1800062" y="0"/>
                </a:moveTo>
                <a:lnTo>
                  <a:pt x="1805766" y="0"/>
                </a:lnTo>
                <a:lnTo>
                  <a:pt x="1811153" y="634"/>
                </a:lnTo>
                <a:lnTo>
                  <a:pt x="1816857" y="951"/>
                </a:lnTo>
                <a:lnTo>
                  <a:pt x="1822244" y="1585"/>
                </a:lnTo>
                <a:lnTo>
                  <a:pt x="1826997" y="2853"/>
                </a:lnTo>
                <a:lnTo>
                  <a:pt x="1831750" y="3804"/>
                </a:lnTo>
                <a:lnTo>
                  <a:pt x="1840939" y="6974"/>
                </a:lnTo>
                <a:lnTo>
                  <a:pt x="1848861" y="10144"/>
                </a:lnTo>
                <a:lnTo>
                  <a:pt x="1855832" y="13948"/>
                </a:lnTo>
                <a:lnTo>
                  <a:pt x="1861853" y="17435"/>
                </a:lnTo>
                <a:lnTo>
                  <a:pt x="1866923" y="21239"/>
                </a:lnTo>
                <a:lnTo>
                  <a:pt x="1870408" y="24092"/>
                </a:lnTo>
                <a:lnTo>
                  <a:pt x="1873577" y="26628"/>
                </a:lnTo>
                <a:lnTo>
                  <a:pt x="1875795" y="29164"/>
                </a:lnTo>
                <a:lnTo>
                  <a:pt x="1875161" y="30432"/>
                </a:lnTo>
                <a:lnTo>
                  <a:pt x="1872626" y="35187"/>
                </a:lnTo>
                <a:lnTo>
                  <a:pt x="1871042" y="37723"/>
                </a:lnTo>
                <a:lnTo>
                  <a:pt x="1868507" y="40576"/>
                </a:lnTo>
                <a:lnTo>
                  <a:pt x="1865655" y="43747"/>
                </a:lnTo>
                <a:lnTo>
                  <a:pt x="1862803" y="46600"/>
                </a:lnTo>
                <a:lnTo>
                  <a:pt x="1859001" y="49453"/>
                </a:lnTo>
                <a:lnTo>
                  <a:pt x="1854881" y="51672"/>
                </a:lnTo>
                <a:lnTo>
                  <a:pt x="1850128" y="53574"/>
                </a:lnTo>
                <a:lnTo>
                  <a:pt x="1845058" y="54208"/>
                </a:lnTo>
                <a:lnTo>
                  <a:pt x="1842523" y="54525"/>
                </a:lnTo>
                <a:lnTo>
                  <a:pt x="1839355" y="54525"/>
                </a:lnTo>
                <a:lnTo>
                  <a:pt x="1836503" y="54208"/>
                </a:lnTo>
                <a:lnTo>
                  <a:pt x="1833017" y="53891"/>
                </a:lnTo>
                <a:lnTo>
                  <a:pt x="1829532" y="52940"/>
                </a:lnTo>
                <a:lnTo>
                  <a:pt x="1826363" y="51989"/>
                </a:lnTo>
                <a:lnTo>
                  <a:pt x="1822877" y="50404"/>
                </a:lnTo>
                <a:lnTo>
                  <a:pt x="1819075" y="48502"/>
                </a:lnTo>
                <a:lnTo>
                  <a:pt x="1814639" y="46600"/>
                </a:lnTo>
                <a:lnTo>
                  <a:pt x="1810202" y="44381"/>
                </a:lnTo>
                <a:lnTo>
                  <a:pt x="1828264" y="53574"/>
                </a:lnTo>
                <a:lnTo>
                  <a:pt x="1836503" y="57061"/>
                </a:lnTo>
                <a:lnTo>
                  <a:pt x="1844742" y="60231"/>
                </a:lnTo>
                <a:lnTo>
                  <a:pt x="1847910" y="61182"/>
                </a:lnTo>
                <a:lnTo>
                  <a:pt x="1851713" y="62133"/>
                </a:lnTo>
                <a:lnTo>
                  <a:pt x="1855198" y="62767"/>
                </a:lnTo>
                <a:lnTo>
                  <a:pt x="1858367" y="62767"/>
                </a:lnTo>
                <a:lnTo>
                  <a:pt x="1861536" y="62767"/>
                </a:lnTo>
                <a:lnTo>
                  <a:pt x="1864071" y="62133"/>
                </a:lnTo>
                <a:lnTo>
                  <a:pt x="1866923" y="60865"/>
                </a:lnTo>
                <a:lnTo>
                  <a:pt x="1869458" y="59597"/>
                </a:lnTo>
                <a:lnTo>
                  <a:pt x="1869775" y="65303"/>
                </a:lnTo>
                <a:lnTo>
                  <a:pt x="1870091" y="71009"/>
                </a:lnTo>
                <a:lnTo>
                  <a:pt x="1870091" y="76398"/>
                </a:lnTo>
                <a:lnTo>
                  <a:pt x="1869775" y="81470"/>
                </a:lnTo>
                <a:lnTo>
                  <a:pt x="1870408" y="80836"/>
                </a:lnTo>
                <a:lnTo>
                  <a:pt x="1871676" y="80519"/>
                </a:lnTo>
                <a:lnTo>
                  <a:pt x="1872310" y="80519"/>
                </a:lnTo>
                <a:lnTo>
                  <a:pt x="1872626" y="80836"/>
                </a:lnTo>
                <a:lnTo>
                  <a:pt x="1874211" y="82421"/>
                </a:lnTo>
                <a:lnTo>
                  <a:pt x="1875161" y="84640"/>
                </a:lnTo>
                <a:lnTo>
                  <a:pt x="1876112" y="88127"/>
                </a:lnTo>
                <a:lnTo>
                  <a:pt x="1877063" y="91614"/>
                </a:lnTo>
                <a:lnTo>
                  <a:pt x="1877696" y="96369"/>
                </a:lnTo>
                <a:lnTo>
                  <a:pt x="1878013" y="101124"/>
                </a:lnTo>
                <a:lnTo>
                  <a:pt x="1878013" y="106513"/>
                </a:lnTo>
                <a:lnTo>
                  <a:pt x="1878013" y="111586"/>
                </a:lnTo>
                <a:lnTo>
                  <a:pt x="1877696" y="116658"/>
                </a:lnTo>
                <a:lnTo>
                  <a:pt x="1877063" y="120779"/>
                </a:lnTo>
                <a:lnTo>
                  <a:pt x="1876112" y="124900"/>
                </a:lnTo>
                <a:lnTo>
                  <a:pt x="1875161" y="127753"/>
                </a:lnTo>
                <a:lnTo>
                  <a:pt x="1874211" y="129972"/>
                </a:lnTo>
                <a:lnTo>
                  <a:pt x="1872626" y="131874"/>
                </a:lnTo>
                <a:lnTo>
                  <a:pt x="1872310" y="132191"/>
                </a:lnTo>
                <a:lnTo>
                  <a:pt x="1871676" y="132191"/>
                </a:lnTo>
                <a:lnTo>
                  <a:pt x="1871042" y="132191"/>
                </a:lnTo>
                <a:lnTo>
                  <a:pt x="1870091" y="131557"/>
                </a:lnTo>
                <a:lnTo>
                  <a:pt x="1869141" y="129972"/>
                </a:lnTo>
                <a:lnTo>
                  <a:pt x="1867873" y="127436"/>
                </a:lnTo>
                <a:lnTo>
                  <a:pt x="1867240" y="123949"/>
                </a:lnTo>
                <a:lnTo>
                  <a:pt x="1865655" y="133142"/>
                </a:lnTo>
                <a:lnTo>
                  <a:pt x="1863754" y="141384"/>
                </a:lnTo>
                <a:lnTo>
                  <a:pt x="1861219" y="149626"/>
                </a:lnTo>
                <a:lnTo>
                  <a:pt x="1857733" y="156917"/>
                </a:lnTo>
                <a:lnTo>
                  <a:pt x="1853931" y="164208"/>
                </a:lnTo>
                <a:lnTo>
                  <a:pt x="1850128" y="170548"/>
                </a:lnTo>
                <a:lnTo>
                  <a:pt x="1845692" y="176571"/>
                </a:lnTo>
                <a:lnTo>
                  <a:pt x="1840939" y="181961"/>
                </a:lnTo>
                <a:lnTo>
                  <a:pt x="1835869" y="186716"/>
                </a:lnTo>
                <a:lnTo>
                  <a:pt x="1830799" y="191154"/>
                </a:lnTo>
                <a:lnTo>
                  <a:pt x="1825412" y="194958"/>
                </a:lnTo>
                <a:lnTo>
                  <a:pt x="1820025" y="198128"/>
                </a:lnTo>
                <a:lnTo>
                  <a:pt x="1814639" y="200347"/>
                </a:lnTo>
                <a:lnTo>
                  <a:pt x="1809252" y="202249"/>
                </a:lnTo>
                <a:lnTo>
                  <a:pt x="1804182" y="202883"/>
                </a:lnTo>
                <a:lnTo>
                  <a:pt x="1798795" y="203200"/>
                </a:lnTo>
                <a:lnTo>
                  <a:pt x="1794676" y="202883"/>
                </a:lnTo>
                <a:lnTo>
                  <a:pt x="1790239" y="201615"/>
                </a:lnTo>
                <a:lnTo>
                  <a:pt x="1785486" y="200347"/>
                </a:lnTo>
                <a:lnTo>
                  <a:pt x="1780416" y="197494"/>
                </a:lnTo>
                <a:lnTo>
                  <a:pt x="1775663" y="194641"/>
                </a:lnTo>
                <a:lnTo>
                  <a:pt x="1770276" y="190837"/>
                </a:lnTo>
                <a:lnTo>
                  <a:pt x="1765206" y="186399"/>
                </a:lnTo>
                <a:lnTo>
                  <a:pt x="1759819" y="181327"/>
                </a:lnTo>
                <a:lnTo>
                  <a:pt x="1755066" y="176254"/>
                </a:lnTo>
                <a:lnTo>
                  <a:pt x="1749996" y="170548"/>
                </a:lnTo>
                <a:lnTo>
                  <a:pt x="1745560" y="164208"/>
                </a:lnTo>
                <a:lnTo>
                  <a:pt x="1741124" y="157551"/>
                </a:lnTo>
                <a:lnTo>
                  <a:pt x="1737321" y="150260"/>
                </a:lnTo>
                <a:lnTo>
                  <a:pt x="1733836" y="142652"/>
                </a:lnTo>
                <a:lnTo>
                  <a:pt x="1730984" y="135044"/>
                </a:lnTo>
                <a:lnTo>
                  <a:pt x="1728449" y="127119"/>
                </a:lnTo>
                <a:lnTo>
                  <a:pt x="1727498" y="129655"/>
                </a:lnTo>
                <a:lnTo>
                  <a:pt x="1726548" y="131874"/>
                </a:lnTo>
                <a:lnTo>
                  <a:pt x="1725280" y="133142"/>
                </a:lnTo>
                <a:lnTo>
                  <a:pt x="1724330" y="133459"/>
                </a:lnTo>
                <a:lnTo>
                  <a:pt x="1723379" y="133459"/>
                </a:lnTo>
                <a:lnTo>
                  <a:pt x="1723062" y="133142"/>
                </a:lnTo>
                <a:lnTo>
                  <a:pt x="1721795" y="131557"/>
                </a:lnTo>
                <a:lnTo>
                  <a:pt x="1720844" y="129021"/>
                </a:lnTo>
                <a:lnTo>
                  <a:pt x="1719576" y="125851"/>
                </a:lnTo>
                <a:lnTo>
                  <a:pt x="1718943" y="122047"/>
                </a:lnTo>
                <a:lnTo>
                  <a:pt x="1718626" y="117609"/>
                </a:lnTo>
                <a:lnTo>
                  <a:pt x="1718309" y="112854"/>
                </a:lnTo>
                <a:lnTo>
                  <a:pt x="1717675" y="107464"/>
                </a:lnTo>
                <a:lnTo>
                  <a:pt x="1718309" y="102392"/>
                </a:lnTo>
                <a:lnTo>
                  <a:pt x="1718626" y="97320"/>
                </a:lnTo>
                <a:lnTo>
                  <a:pt x="1718943" y="92882"/>
                </a:lnTo>
                <a:lnTo>
                  <a:pt x="1719576" y="89078"/>
                </a:lnTo>
                <a:lnTo>
                  <a:pt x="1720844" y="86225"/>
                </a:lnTo>
                <a:lnTo>
                  <a:pt x="1721795" y="83372"/>
                </a:lnTo>
                <a:lnTo>
                  <a:pt x="1723062" y="82104"/>
                </a:lnTo>
                <a:lnTo>
                  <a:pt x="1723379" y="81470"/>
                </a:lnTo>
                <a:lnTo>
                  <a:pt x="1724330" y="81470"/>
                </a:lnTo>
                <a:lnTo>
                  <a:pt x="1724963" y="82104"/>
                </a:lnTo>
                <a:lnTo>
                  <a:pt x="1725280" y="75130"/>
                </a:lnTo>
                <a:lnTo>
                  <a:pt x="1726548" y="69107"/>
                </a:lnTo>
                <a:lnTo>
                  <a:pt x="1725597" y="62133"/>
                </a:lnTo>
                <a:lnTo>
                  <a:pt x="1725914" y="55793"/>
                </a:lnTo>
                <a:lnTo>
                  <a:pt x="1726865" y="50087"/>
                </a:lnTo>
                <a:lnTo>
                  <a:pt x="1727815" y="45649"/>
                </a:lnTo>
                <a:lnTo>
                  <a:pt x="1729400" y="40893"/>
                </a:lnTo>
                <a:lnTo>
                  <a:pt x="1731618" y="37723"/>
                </a:lnTo>
                <a:lnTo>
                  <a:pt x="1734153" y="34553"/>
                </a:lnTo>
                <a:lnTo>
                  <a:pt x="1737638" y="32334"/>
                </a:lnTo>
                <a:lnTo>
                  <a:pt x="1724963" y="32651"/>
                </a:lnTo>
                <a:lnTo>
                  <a:pt x="1720527" y="32651"/>
                </a:lnTo>
                <a:lnTo>
                  <a:pt x="1723379" y="31383"/>
                </a:lnTo>
                <a:lnTo>
                  <a:pt x="1726865" y="29164"/>
                </a:lnTo>
                <a:lnTo>
                  <a:pt x="1733519" y="24092"/>
                </a:lnTo>
                <a:lnTo>
                  <a:pt x="1739856" y="19337"/>
                </a:lnTo>
                <a:lnTo>
                  <a:pt x="1743025" y="17435"/>
                </a:lnTo>
                <a:lnTo>
                  <a:pt x="1745560" y="15533"/>
                </a:lnTo>
                <a:lnTo>
                  <a:pt x="1753165" y="12046"/>
                </a:lnTo>
                <a:lnTo>
                  <a:pt x="1760453" y="9193"/>
                </a:lnTo>
                <a:lnTo>
                  <a:pt x="1767424" y="6657"/>
                </a:lnTo>
                <a:lnTo>
                  <a:pt x="1774396" y="4121"/>
                </a:lnTo>
                <a:lnTo>
                  <a:pt x="1780733" y="2853"/>
                </a:lnTo>
                <a:lnTo>
                  <a:pt x="1787704" y="1585"/>
                </a:lnTo>
                <a:lnTo>
                  <a:pt x="1793725" y="951"/>
                </a:lnTo>
                <a:lnTo>
                  <a:pt x="1800062" y="0"/>
                </a:lnTo>
                <a:close/>
              </a:path>
            </a:pathLst>
          </a:cu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nvGrpSpPr>
          <p:cNvPr id="23" name="组合 22"/>
          <p:cNvGrpSpPr/>
          <p:nvPr/>
        </p:nvGrpSpPr>
        <p:grpSpPr>
          <a:xfrm>
            <a:off x="2246768" y="2315865"/>
            <a:ext cx="1213795" cy="1690509"/>
            <a:chOff x="2246768" y="2315865"/>
            <a:chExt cx="1213795" cy="1690509"/>
          </a:xfrm>
        </p:grpSpPr>
        <p:grpSp>
          <p:nvGrpSpPr>
            <p:cNvPr id="13" name="组合 12"/>
            <p:cNvGrpSpPr/>
            <p:nvPr/>
          </p:nvGrpSpPr>
          <p:grpSpPr>
            <a:xfrm>
              <a:off x="2298662" y="2315865"/>
              <a:ext cx="1110006" cy="1110006"/>
              <a:chOff x="2298661" y="2315865"/>
              <a:chExt cx="1110006" cy="1110006"/>
            </a:xfrm>
          </p:grpSpPr>
          <p:sp>
            <p:nvSpPr>
              <p:cNvPr id="2" name="椭圆 1"/>
              <p:cNvSpPr/>
              <p:nvPr/>
            </p:nvSpPr>
            <p:spPr bwMode="auto">
              <a:xfrm>
                <a:off x="2298661" y="2315865"/>
                <a:ext cx="1110006" cy="1110006"/>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 name="KSO_Shape"/>
              <p:cNvSpPr/>
              <p:nvPr/>
            </p:nvSpPr>
            <p:spPr bwMode="auto">
              <a:xfrm>
                <a:off x="2731450" y="2485844"/>
                <a:ext cx="244428" cy="759879"/>
              </a:xfrm>
              <a:custGeom>
                <a:avLst/>
                <a:gdLst/>
                <a:ahLst/>
                <a:cxnLst/>
                <a:rect l="0" t="0" r="r" b="b"/>
                <a:pathLst>
                  <a:path w="698500" h="2174875">
                    <a:moveTo>
                      <a:pt x="130175" y="469900"/>
                    </a:moveTo>
                    <a:lnTo>
                      <a:pt x="250825" y="1108075"/>
                    </a:lnTo>
                    <a:lnTo>
                      <a:pt x="161925" y="1108075"/>
                    </a:lnTo>
                    <a:lnTo>
                      <a:pt x="161925" y="1168400"/>
                    </a:lnTo>
                    <a:lnTo>
                      <a:pt x="536575" y="1168400"/>
                    </a:lnTo>
                    <a:lnTo>
                      <a:pt x="536575" y="1108075"/>
                    </a:lnTo>
                    <a:lnTo>
                      <a:pt x="447675" y="1108075"/>
                    </a:lnTo>
                    <a:lnTo>
                      <a:pt x="568325" y="469900"/>
                    </a:lnTo>
                    <a:lnTo>
                      <a:pt x="593725" y="485775"/>
                    </a:lnTo>
                    <a:lnTo>
                      <a:pt x="619125" y="501650"/>
                    </a:lnTo>
                    <a:lnTo>
                      <a:pt x="638175" y="523875"/>
                    </a:lnTo>
                    <a:lnTo>
                      <a:pt x="654050" y="546100"/>
                    </a:lnTo>
                    <a:lnTo>
                      <a:pt x="666750" y="568325"/>
                    </a:lnTo>
                    <a:lnTo>
                      <a:pt x="676275" y="593725"/>
                    </a:lnTo>
                    <a:lnTo>
                      <a:pt x="682625" y="615950"/>
                    </a:lnTo>
                    <a:lnTo>
                      <a:pt x="688975" y="641350"/>
                    </a:lnTo>
                    <a:lnTo>
                      <a:pt x="695325" y="685800"/>
                    </a:lnTo>
                    <a:lnTo>
                      <a:pt x="698500" y="723900"/>
                    </a:lnTo>
                    <a:lnTo>
                      <a:pt x="695325" y="758825"/>
                    </a:lnTo>
                    <a:lnTo>
                      <a:pt x="669925" y="1171575"/>
                    </a:lnTo>
                    <a:lnTo>
                      <a:pt x="574675" y="1171575"/>
                    </a:lnTo>
                    <a:lnTo>
                      <a:pt x="574675" y="1209675"/>
                    </a:lnTo>
                    <a:lnTo>
                      <a:pt x="666750" y="1209675"/>
                    </a:lnTo>
                    <a:lnTo>
                      <a:pt x="660400" y="1276350"/>
                    </a:lnTo>
                    <a:lnTo>
                      <a:pt x="574675" y="1276350"/>
                    </a:lnTo>
                    <a:lnTo>
                      <a:pt x="555625" y="1276350"/>
                    </a:lnTo>
                    <a:lnTo>
                      <a:pt x="555625" y="2174875"/>
                    </a:lnTo>
                    <a:lnTo>
                      <a:pt x="419100" y="2174875"/>
                    </a:lnTo>
                    <a:lnTo>
                      <a:pt x="349250" y="1412875"/>
                    </a:lnTo>
                    <a:lnTo>
                      <a:pt x="279400" y="2174875"/>
                    </a:lnTo>
                    <a:lnTo>
                      <a:pt x="142875" y="2174875"/>
                    </a:lnTo>
                    <a:lnTo>
                      <a:pt x="142875" y="1276350"/>
                    </a:lnTo>
                    <a:lnTo>
                      <a:pt x="123825" y="1276350"/>
                    </a:lnTo>
                    <a:lnTo>
                      <a:pt x="34925" y="1276350"/>
                    </a:lnTo>
                    <a:lnTo>
                      <a:pt x="31750" y="1209675"/>
                    </a:lnTo>
                    <a:lnTo>
                      <a:pt x="123825" y="1209675"/>
                    </a:lnTo>
                    <a:lnTo>
                      <a:pt x="123825" y="1171575"/>
                    </a:lnTo>
                    <a:lnTo>
                      <a:pt x="28575" y="1171575"/>
                    </a:lnTo>
                    <a:lnTo>
                      <a:pt x="3175" y="758825"/>
                    </a:lnTo>
                    <a:lnTo>
                      <a:pt x="0" y="723900"/>
                    </a:lnTo>
                    <a:lnTo>
                      <a:pt x="3175" y="685800"/>
                    </a:lnTo>
                    <a:lnTo>
                      <a:pt x="9525" y="641350"/>
                    </a:lnTo>
                    <a:lnTo>
                      <a:pt x="15875" y="615950"/>
                    </a:lnTo>
                    <a:lnTo>
                      <a:pt x="22225" y="593725"/>
                    </a:lnTo>
                    <a:lnTo>
                      <a:pt x="31750" y="568325"/>
                    </a:lnTo>
                    <a:lnTo>
                      <a:pt x="44450" y="546100"/>
                    </a:lnTo>
                    <a:lnTo>
                      <a:pt x="60325" y="523875"/>
                    </a:lnTo>
                    <a:lnTo>
                      <a:pt x="79375" y="501650"/>
                    </a:lnTo>
                    <a:lnTo>
                      <a:pt x="101600" y="485775"/>
                    </a:lnTo>
                    <a:lnTo>
                      <a:pt x="130175" y="469900"/>
                    </a:lnTo>
                    <a:close/>
                    <a:moveTo>
                      <a:pt x="212725" y="447675"/>
                    </a:moveTo>
                    <a:lnTo>
                      <a:pt x="241300" y="447675"/>
                    </a:lnTo>
                    <a:lnTo>
                      <a:pt x="320675" y="606425"/>
                    </a:lnTo>
                    <a:lnTo>
                      <a:pt x="320675" y="555625"/>
                    </a:lnTo>
                    <a:lnTo>
                      <a:pt x="320675" y="447675"/>
                    </a:lnTo>
                    <a:lnTo>
                      <a:pt x="377825" y="447675"/>
                    </a:lnTo>
                    <a:lnTo>
                      <a:pt x="377825" y="555625"/>
                    </a:lnTo>
                    <a:lnTo>
                      <a:pt x="377825" y="606425"/>
                    </a:lnTo>
                    <a:lnTo>
                      <a:pt x="457200" y="447675"/>
                    </a:lnTo>
                    <a:lnTo>
                      <a:pt x="485775" y="447675"/>
                    </a:lnTo>
                    <a:lnTo>
                      <a:pt x="511175" y="450850"/>
                    </a:lnTo>
                    <a:lnTo>
                      <a:pt x="384175" y="1108075"/>
                    </a:lnTo>
                    <a:lnTo>
                      <a:pt x="314325" y="1108075"/>
                    </a:lnTo>
                    <a:lnTo>
                      <a:pt x="187325" y="450850"/>
                    </a:lnTo>
                    <a:lnTo>
                      <a:pt x="212725" y="447675"/>
                    </a:lnTo>
                    <a:close/>
                    <a:moveTo>
                      <a:pt x="193675" y="187325"/>
                    </a:moveTo>
                    <a:lnTo>
                      <a:pt x="219075" y="196850"/>
                    </a:lnTo>
                    <a:lnTo>
                      <a:pt x="254000" y="209550"/>
                    </a:lnTo>
                    <a:lnTo>
                      <a:pt x="295275" y="215900"/>
                    </a:lnTo>
                    <a:lnTo>
                      <a:pt x="349250" y="219075"/>
                    </a:lnTo>
                    <a:lnTo>
                      <a:pt x="400050" y="215900"/>
                    </a:lnTo>
                    <a:lnTo>
                      <a:pt x="444500" y="209550"/>
                    </a:lnTo>
                    <a:lnTo>
                      <a:pt x="479425" y="196850"/>
                    </a:lnTo>
                    <a:lnTo>
                      <a:pt x="504825" y="187325"/>
                    </a:lnTo>
                    <a:lnTo>
                      <a:pt x="508000" y="203200"/>
                    </a:lnTo>
                    <a:lnTo>
                      <a:pt x="508000" y="222250"/>
                    </a:lnTo>
                    <a:lnTo>
                      <a:pt x="504825" y="254000"/>
                    </a:lnTo>
                    <a:lnTo>
                      <a:pt x="495300" y="282575"/>
                    </a:lnTo>
                    <a:lnTo>
                      <a:pt x="479425" y="311150"/>
                    </a:lnTo>
                    <a:lnTo>
                      <a:pt x="460375" y="333375"/>
                    </a:lnTo>
                    <a:lnTo>
                      <a:pt x="438150" y="352425"/>
                    </a:lnTo>
                    <a:lnTo>
                      <a:pt x="409575" y="368300"/>
                    </a:lnTo>
                    <a:lnTo>
                      <a:pt x="381000" y="377825"/>
                    </a:lnTo>
                    <a:lnTo>
                      <a:pt x="349250" y="381000"/>
                    </a:lnTo>
                    <a:lnTo>
                      <a:pt x="317500" y="377825"/>
                    </a:lnTo>
                    <a:lnTo>
                      <a:pt x="285750" y="368300"/>
                    </a:lnTo>
                    <a:lnTo>
                      <a:pt x="260350" y="352425"/>
                    </a:lnTo>
                    <a:lnTo>
                      <a:pt x="238125" y="333375"/>
                    </a:lnTo>
                    <a:lnTo>
                      <a:pt x="215900" y="311150"/>
                    </a:lnTo>
                    <a:lnTo>
                      <a:pt x="203200" y="282575"/>
                    </a:lnTo>
                    <a:lnTo>
                      <a:pt x="193675" y="254000"/>
                    </a:lnTo>
                    <a:lnTo>
                      <a:pt x="190500" y="222250"/>
                    </a:lnTo>
                    <a:lnTo>
                      <a:pt x="190500" y="203200"/>
                    </a:lnTo>
                    <a:lnTo>
                      <a:pt x="193675" y="187325"/>
                    </a:lnTo>
                    <a:close/>
                    <a:moveTo>
                      <a:pt x="307975" y="136525"/>
                    </a:moveTo>
                    <a:lnTo>
                      <a:pt x="349250" y="136525"/>
                    </a:lnTo>
                    <a:lnTo>
                      <a:pt x="387350" y="136525"/>
                    </a:lnTo>
                    <a:lnTo>
                      <a:pt x="422275" y="142875"/>
                    </a:lnTo>
                    <a:lnTo>
                      <a:pt x="454025" y="149225"/>
                    </a:lnTo>
                    <a:lnTo>
                      <a:pt x="476250" y="155575"/>
                    </a:lnTo>
                    <a:lnTo>
                      <a:pt x="454025" y="165100"/>
                    </a:lnTo>
                    <a:lnTo>
                      <a:pt x="425450" y="174625"/>
                    </a:lnTo>
                    <a:lnTo>
                      <a:pt x="390525" y="177800"/>
                    </a:lnTo>
                    <a:lnTo>
                      <a:pt x="349250" y="180975"/>
                    </a:lnTo>
                    <a:lnTo>
                      <a:pt x="307975" y="177800"/>
                    </a:lnTo>
                    <a:lnTo>
                      <a:pt x="269875" y="174625"/>
                    </a:lnTo>
                    <a:lnTo>
                      <a:pt x="244475" y="165100"/>
                    </a:lnTo>
                    <a:lnTo>
                      <a:pt x="222250" y="155575"/>
                    </a:lnTo>
                    <a:lnTo>
                      <a:pt x="244475" y="149225"/>
                    </a:lnTo>
                    <a:lnTo>
                      <a:pt x="273050" y="142875"/>
                    </a:lnTo>
                    <a:lnTo>
                      <a:pt x="307975" y="136525"/>
                    </a:lnTo>
                    <a:close/>
                    <a:moveTo>
                      <a:pt x="158750" y="0"/>
                    </a:moveTo>
                    <a:lnTo>
                      <a:pt x="539750" y="0"/>
                    </a:lnTo>
                    <a:lnTo>
                      <a:pt x="501650" y="85725"/>
                    </a:lnTo>
                    <a:lnTo>
                      <a:pt x="501650" y="123825"/>
                    </a:lnTo>
                    <a:lnTo>
                      <a:pt x="473075" y="114300"/>
                    </a:lnTo>
                    <a:lnTo>
                      <a:pt x="438150" y="104775"/>
                    </a:lnTo>
                    <a:lnTo>
                      <a:pt x="396875" y="98425"/>
                    </a:lnTo>
                    <a:lnTo>
                      <a:pt x="349250" y="98425"/>
                    </a:lnTo>
                    <a:lnTo>
                      <a:pt x="301625" y="98425"/>
                    </a:lnTo>
                    <a:lnTo>
                      <a:pt x="260350" y="104775"/>
                    </a:lnTo>
                    <a:lnTo>
                      <a:pt x="225425" y="114300"/>
                    </a:lnTo>
                    <a:lnTo>
                      <a:pt x="196850" y="123825"/>
                    </a:lnTo>
                    <a:lnTo>
                      <a:pt x="196850" y="85725"/>
                    </a:lnTo>
                    <a:lnTo>
                      <a:pt x="158750" y="0"/>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t="100000" r="100000"/>
                </a:path>
                <a:tileRect l="-100000" b="-100000"/>
              </a:gra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mn-lt"/>
                  <a:ea typeface="+mn-ea"/>
                  <a:cs typeface="+mn-ea"/>
                  <a:sym typeface="+mn-lt"/>
                </a:endParaRPr>
              </a:p>
            </p:txBody>
          </p:sp>
        </p:grpSp>
        <p:sp>
          <p:nvSpPr>
            <p:cNvPr id="31" name="文本框 30"/>
            <p:cNvSpPr txBox="1"/>
            <p:nvPr/>
          </p:nvSpPr>
          <p:spPr>
            <a:xfrm>
              <a:off x="2246768" y="3421599"/>
              <a:ext cx="1213795" cy="584775"/>
            </a:xfrm>
            <a:prstGeom prst="rect">
              <a:avLst/>
            </a:prstGeom>
            <a:noFill/>
          </p:spPr>
          <p:txBody>
            <a:bodyPr wrap="none" rtlCol="0">
              <a:spAutoFit/>
            </a:bodyPr>
            <a:lstStyle/>
            <a:p>
              <a:pPr lvl="0" algn="ctr">
                <a:defRPr/>
              </a:pPr>
              <a:r>
                <a:rPr lang="en-US" altLang="zh-CN" sz="1600" dirty="0">
                  <a:solidFill>
                    <a:schemeClr val="tx1">
                      <a:lumMod val="75000"/>
                      <a:lumOff val="25000"/>
                    </a:schemeClr>
                  </a:solidFill>
                  <a:cs typeface="+mn-ea"/>
                  <a:sym typeface="+mn-lt"/>
                </a:rPr>
                <a:t>Security for</a:t>
              </a:r>
            </a:p>
            <a:p>
              <a:pPr lvl="0" algn="ctr">
                <a:defRPr/>
              </a:pPr>
              <a:r>
                <a:rPr lang="en-US" altLang="zh-CN" sz="1600" dirty="0">
                  <a:solidFill>
                    <a:schemeClr val="tx1">
                      <a:lumMod val="75000"/>
                      <a:lumOff val="25000"/>
                    </a:schemeClr>
                  </a:solidFill>
                  <a:cs typeface="+mn-ea"/>
                  <a:sym typeface="+mn-lt"/>
                </a:rPr>
                <a:t>Branch 1</a:t>
              </a:r>
              <a:endParaRPr kumimoji="0" lang="zh-CN" altLang="en-US" sz="16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nvGrpSpPr>
          <p:cNvPr id="25" name="组合 24"/>
          <p:cNvGrpSpPr/>
          <p:nvPr/>
        </p:nvGrpSpPr>
        <p:grpSpPr>
          <a:xfrm>
            <a:off x="4020260" y="2315865"/>
            <a:ext cx="1213794" cy="1690508"/>
            <a:chOff x="4020260" y="2315865"/>
            <a:chExt cx="1213794" cy="1690508"/>
          </a:xfrm>
        </p:grpSpPr>
        <p:grpSp>
          <p:nvGrpSpPr>
            <p:cNvPr id="30" name="组合 29"/>
            <p:cNvGrpSpPr/>
            <p:nvPr/>
          </p:nvGrpSpPr>
          <p:grpSpPr>
            <a:xfrm>
              <a:off x="4089106" y="2315865"/>
              <a:ext cx="1110005" cy="1110005"/>
              <a:chOff x="9361606" y="1995714"/>
              <a:chExt cx="2249370" cy="2249370"/>
            </a:xfrm>
          </p:grpSpPr>
          <p:sp>
            <p:nvSpPr>
              <p:cNvPr id="27" name="椭圆 26"/>
              <p:cNvSpPr/>
              <p:nvPr/>
            </p:nvSpPr>
            <p:spPr bwMode="auto">
              <a:xfrm>
                <a:off x="9361606" y="1995714"/>
                <a:ext cx="2249370" cy="2249370"/>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5415" y="2336405"/>
                <a:ext cx="501753" cy="1567986"/>
              </a:xfrm>
              <a:prstGeom prst="rect">
                <a:avLst/>
              </a:prstGeom>
            </p:spPr>
          </p:pic>
        </p:grpSp>
        <p:sp>
          <p:nvSpPr>
            <p:cNvPr id="32" name="文本框 31"/>
            <p:cNvSpPr txBox="1"/>
            <p:nvPr/>
          </p:nvSpPr>
          <p:spPr>
            <a:xfrm>
              <a:off x="4020260" y="3421599"/>
              <a:ext cx="1213794" cy="584774"/>
            </a:xfrm>
            <a:prstGeom prst="rect">
              <a:avLst/>
            </a:prstGeom>
            <a:noFill/>
          </p:spPr>
          <p:txBody>
            <a:bodyPr wrap="none" rtlCol="0">
              <a:spAutoFit/>
            </a:bodyPr>
            <a:lstStyle/>
            <a:p>
              <a:pPr lvl="0" algn="ctr">
                <a:defRPr/>
              </a:pPr>
              <a:r>
                <a:rPr lang="en-US" altLang="zh-CN" sz="1600" dirty="0">
                  <a:solidFill>
                    <a:schemeClr val="tx1">
                      <a:lumMod val="75000"/>
                      <a:lumOff val="25000"/>
                    </a:schemeClr>
                  </a:solidFill>
                  <a:cs typeface="+mn-ea"/>
                  <a:sym typeface="+mn-lt"/>
                </a:rPr>
                <a:t>Security for</a:t>
              </a:r>
            </a:p>
            <a:p>
              <a:pPr lvl="0" algn="ctr">
                <a:defRPr/>
              </a:pPr>
              <a:r>
                <a:rPr lang="en-US" altLang="zh-CN" sz="1600" dirty="0">
                  <a:solidFill>
                    <a:schemeClr val="tx1">
                      <a:lumMod val="75000"/>
                      <a:lumOff val="25000"/>
                    </a:schemeClr>
                  </a:solidFill>
                  <a:cs typeface="+mn-ea"/>
                  <a:sym typeface="+mn-lt"/>
                </a:rPr>
                <a:t>Branch 2</a:t>
              </a:r>
              <a:endParaRPr kumimoji="0" lang="zh-CN" altLang="en-US" sz="16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nvGrpSpPr>
          <p:cNvPr id="46" name="组合 45"/>
          <p:cNvGrpSpPr/>
          <p:nvPr/>
        </p:nvGrpSpPr>
        <p:grpSpPr>
          <a:xfrm>
            <a:off x="9460441" y="2315865"/>
            <a:ext cx="1110005" cy="1444288"/>
            <a:chOff x="9460441" y="2315865"/>
            <a:chExt cx="1110005" cy="1444288"/>
          </a:xfrm>
        </p:grpSpPr>
        <p:grpSp>
          <p:nvGrpSpPr>
            <p:cNvPr id="20" name="组合 19"/>
            <p:cNvGrpSpPr/>
            <p:nvPr/>
          </p:nvGrpSpPr>
          <p:grpSpPr>
            <a:xfrm>
              <a:off x="9460441" y="2315865"/>
              <a:ext cx="1110005" cy="1110006"/>
              <a:chOff x="5713412" y="1524000"/>
              <a:chExt cx="2249370" cy="2249370"/>
            </a:xfrm>
          </p:grpSpPr>
          <p:sp>
            <p:nvSpPr>
              <p:cNvPr id="15" name="椭圆 14"/>
              <p:cNvSpPr/>
              <p:nvPr/>
            </p:nvSpPr>
            <p:spPr bwMode="auto">
              <a:xfrm>
                <a:off x="5713412" y="1524000"/>
                <a:ext cx="2249370" cy="2249370"/>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 name="KSO_Shape"/>
              <p:cNvSpPr/>
              <p:nvPr/>
            </p:nvSpPr>
            <p:spPr bwMode="auto">
              <a:xfrm>
                <a:off x="6578431" y="1873564"/>
                <a:ext cx="519331" cy="1550242"/>
              </a:xfrm>
              <a:custGeom>
                <a:avLst/>
                <a:gdLst/>
                <a:ahLst/>
                <a:cxnLst/>
                <a:rect l="0" t="0" r="r" b="b"/>
                <a:pathLst>
                  <a:path w="1184275" h="3535362">
                    <a:moveTo>
                      <a:pt x="664627" y="1546910"/>
                    </a:moveTo>
                    <a:lnTo>
                      <a:pt x="497898" y="1584322"/>
                    </a:lnTo>
                    <a:lnTo>
                      <a:pt x="473075" y="1789112"/>
                    </a:lnTo>
                    <a:lnTo>
                      <a:pt x="587375" y="1912937"/>
                    </a:lnTo>
                    <a:lnTo>
                      <a:pt x="692150" y="1789112"/>
                    </a:lnTo>
                    <a:lnTo>
                      <a:pt x="664627" y="1546910"/>
                    </a:lnTo>
                    <a:close/>
                    <a:moveTo>
                      <a:pt x="588566" y="883444"/>
                    </a:moveTo>
                    <a:cubicBezTo>
                      <a:pt x="561606" y="883444"/>
                      <a:pt x="539750" y="905300"/>
                      <a:pt x="539750" y="932260"/>
                    </a:cubicBezTo>
                    <a:cubicBezTo>
                      <a:pt x="539750" y="945740"/>
                      <a:pt x="545214" y="957944"/>
                      <a:pt x="554048" y="966778"/>
                    </a:cubicBezTo>
                    <a:lnTo>
                      <a:pt x="571858" y="974155"/>
                    </a:lnTo>
                    <a:lnTo>
                      <a:pt x="541103" y="1227886"/>
                    </a:lnTo>
                    <a:lnTo>
                      <a:pt x="632218" y="1261714"/>
                    </a:lnTo>
                    <a:lnTo>
                      <a:pt x="599799" y="976423"/>
                    </a:lnTo>
                    <a:lnTo>
                      <a:pt x="623084" y="966778"/>
                    </a:lnTo>
                    <a:cubicBezTo>
                      <a:pt x="631918" y="957944"/>
                      <a:pt x="637382" y="945740"/>
                      <a:pt x="637382" y="932260"/>
                    </a:cubicBezTo>
                    <a:cubicBezTo>
                      <a:pt x="637382" y="905300"/>
                      <a:pt x="615526" y="883444"/>
                      <a:pt x="588566" y="883444"/>
                    </a:cubicBezTo>
                    <a:close/>
                    <a:moveTo>
                      <a:pt x="549275" y="776287"/>
                    </a:moveTo>
                    <a:lnTo>
                      <a:pt x="698500" y="776287"/>
                    </a:lnTo>
                    <a:lnTo>
                      <a:pt x="784225" y="779462"/>
                    </a:lnTo>
                    <a:lnTo>
                      <a:pt x="882650" y="782637"/>
                    </a:lnTo>
                    <a:lnTo>
                      <a:pt x="933450" y="788987"/>
                    </a:lnTo>
                    <a:lnTo>
                      <a:pt x="984250" y="795337"/>
                    </a:lnTo>
                    <a:lnTo>
                      <a:pt x="1031875" y="808037"/>
                    </a:lnTo>
                    <a:lnTo>
                      <a:pt x="1073150" y="823912"/>
                    </a:lnTo>
                    <a:lnTo>
                      <a:pt x="1078814" y="827001"/>
                    </a:lnTo>
                    <a:lnTo>
                      <a:pt x="1079500" y="827087"/>
                    </a:lnTo>
                    <a:lnTo>
                      <a:pt x="1104900" y="833437"/>
                    </a:lnTo>
                    <a:lnTo>
                      <a:pt x="1127125" y="846137"/>
                    </a:lnTo>
                    <a:lnTo>
                      <a:pt x="1146175" y="862012"/>
                    </a:lnTo>
                    <a:lnTo>
                      <a:pt x="1162050" y="881062"/>
                    </a:lnTo>
                    <a:lnTo>
                      <a:pt x="1174750" y="903287"/>
                    </a:lnTo>
                    <a:lnTo>
                      <a:pt x="1181100" y="925512"/>
                    </a:lnTo>
                    <a:lnTo>
                      <a:pt x="1184275" y="950912"/>
                    </a:lnTo>
                    <a:lnTo>
                      <a:pt x="1181100" y="976312"/>
                    </a:lnTo>
                    <a:lnTo>
                      <a:pt x="1174750" y="998537"/>
                    </a:lnTo>
                    <a:lnTo>
                      <a:pt x="1050925" y="1461535"/>
                    </a:lnTo>
                    <a:lnTo>
                      <a:pt x="1050925" y="1951037"/>
                    </a:lnTo>
                    <a:lnTo>
                      <a:pt x="1047750" y="1982787"/>
                    </a:lnTo>
                    <a:lnTo>
                      <a:pt x="1044575" y="2014537"/>
                    </a:lnTo>
                    <a:lnTo>
                      <a:pt x="1035050" y="2039937"/>
                    </a:lnTo>
                    <a:lnTo>
                      <a:pt x="1027509" y="2055019"/>
                    </a:lnTo>
                    <a:lnTo>
                      <a:pt x="1028700" y="2058987"/>
                    </a:lnTo>
                    <a:lnTo>
                      <a:pt x="1031875" y="2093912"/>
                    </a:lnTo>
                    <a:lnTo>
                      <a:pt x="1031875" y="3363912"/>
                    </a:lnTo>
                    <a:lnTo>
                      <a:pt x="1028700" y="3398837"/>
                    </a:lnTo>
                    <a:lnTo>
                      <a:pt x="1019175" y="3430587"/>
                    </a:lnTo>
                    <a:lnTo>
                      <a:pt x="1003300" y="3459162"/>
                    </a:lnTo>
                    <a:lnTo>
                      <a:pt x="981075" y="3484562"/>
                    </a:lnTo>
                    <a:lnTo>
                      <a:pt x="955675" y="3506787"/>
                    </a:lnTo>
                    <a:lnTo>
                      <a:pt x="927100" y="3522662"/>
                    </a:lnTo>
                    <a:lnTo>
                      <a:pt x="895350" y="3532187"/>
                    </a:lnTo>
                    <a:lnTo>
                      <a:pt x="860425" y="3535362"/>
                    </a:lnTo>
                    <a:lnTo>
                      <a:pt x="825500" y="3532187"/>
                    </a:lnTo>
                    <a:lnTo>
                      <a:pt x="793750" y="3522662"/>
                    </a:lnTo>
                    <a:lnTo>
                      <a:pt x="765175" y="3506787"/>
                    </a:lnTo>
                    <a:lnTo>
                      <a:pt x="739775" y="3484562"/>
                    </a:lnTo>
                    <a:lnTo>
                      <a:pt x="717550" y="3459162"/>
                    </a:lnTo>
                    <a:lnTo>
                      <a:pt x="701675" y="3430587"/>
                    </a:lnTo>
                    <a:lnTo>
                      <a:pt x="692150" y="3398837"/>
                    </a:lnTo>
                    <a:lnTo>
                      <a:pt x="688975" y="3363912"/>
                    </a:lnTo>
                    <a:lnTo>
                      <a:pt x="688975" y="2157412"/>
                    </a:lnTo>
                    <a:lnTo>
                      <a:pt x="558800" y="2157412"/>
                    </a:lnTo>
                    <a:lnTo>
                      <a:pt x="558800" y="3363912"/>
                    </a:lnTo>
                    <a:lnTo>
                      <a:pt x="555625" y="3398837"/>
                    </a:lnTo>
                    <a:lnTo>
                      <a:pt x="546100" y="3430587"/>
                    </a:lnTo>
                    <a:lnTo>
                      <a:pt x="530225" y="3459162"/>
                    </a:lnTo>
                    <a:lnTo>
                      <a:pt x="511175" y="3484562"/>
                    </a:lnTo>
                    <a:lnTo>
                      <a:pt x="485775" y="3506787"/>
                    </a:lnTo>
                    <a:lnTo>
                      <a:pt x="457200" y="3522662"/>
                    </a:lnTo>
                    <a:lnTo>
                      <a:pt x="422275" y="3532187"/>
                    </a:lnTo>
                    <a:lnTo>
                      <a:pt x="390525" y="3535362"/>
                    </a:lnTo>
                    <a:lnTo>
                      <a:pt x="355600" y="3532187"/>
                    </a:lnTo>
                    <a:lnTo>
                      <a:pt x="323850" y="3522662"/>
                    </a:lnTo>
                    <a:lnTo>
                      <a:pt x="292100" y="3506787"/>
                    </a:lnTo>
                    <a:lnTo>
                      <a:pt x="269875" y="3484562"/>
                    </a:lnTo>
                    <a:lnTo>
                      <a:pt x="247650" y="3459162"/>
                    </a:lnTo>
                    <a:lnTo>
                      <a:pt x="231775" y="3430587"/>
                    </a:lnTo>
                    <a:lnTo>
                      <a:pt x="222250" y="3398837"/>
                    </a:lnTo>
                    <a:lnTo>
                      <a:pt x="219075" y="3363912"/>
                    </a:lnTo>
                    <a:lnTo>
                      <a:pt x="219075" y="2093912"/>
                    </a:lnTo>
                    <a:lnTo>
                      <a:pt x="222250" y="2058987"/>
                    </a:lnTo>
                    <a:lnTo>
                      <a:pt x="222603" y="2057811"/>
                    </a:lnTo>
                    <a:lnTo>
                      <a:pt x="215900" y="2039937"/>
                    </a:lnTo>
                    <a:lnTo>
                      <a:pt x="206375" y="2014537"/>
                    </a:lnTo>
                    <a:lnTo>
                      <a:pt x="200025" y="1982787"/>
                    </a:lnTo>
                    <a:lnTo>
                      <a:pt x="200025" y="1951037"/>
                    </a:lnTo>
                    <a:lnTo>
                      <a:pt x="200025" y="1651162"/>
                    </a:lnTo>
                    <a:lnTo>
                      <a:pt x="193675" y="1652587"/>
                    </a:lnTo>
                    <a:lnTo>
                      <a:pt x="187325" y="1652587"/>
                    </a:lnTo>
                    <a:lnTo>
                      <a:pt x="168275" y="1652587"/>
                    </a:lnTo>
                    <a:lnTo>
                      <a:pt x="161925" y="1652587"/>
                    </a:lnTo>
                    <a:lnTo>
                      <a:pt x="136525" y="1649412"/>
                    </a:lnTo>
                    <a:lnTo>
                      <a:pt x="114300" y="1643062"/>
                    </a:lnTo>
                    <a:lnTo>
                      <a:pt x="92075" y="1630362"/>
                    </a:lnTo>
                    <a:lnTo>
                      <a:pt x="73025" y="1614487"/>
                    </a:lnTo>
                    <a:lnTo>
                      <a:pt x="60325" y="1595437"/>
                    </a:lnTo>
                    <a:lnTo>
                      <a:pt x="47625" y="1573212"/>
                    </a:lnTo>
                    <a:lnTo>
                      <a:pt x="41275" y="1547812"/>
                    </a:lnTo>
                    <a:lnTo>
                      <a:pt x="3175" y="985837"/>
                    </a:lnTo>
                    <a:lnTo>
                      <a:pt x="0" y="960437"/>
                    </a:lnTo>
                    <a:lnTo>
                      <a:pt x="227" y="958623"/>
                    </a:lnTo>
                    <a:lnTo>
                      <a:pt x="0" y="957262"/>
                    </a:lnTo>
                    <a:lnTo>
                      <a:pt x="0" y="938212"/>
                    </a:lnTo>
                    <a:lnTo>
                      <a:pt x="3175" y="919162"/>
                    </a:lnTo>
                    <a:lnTo>
                      <a:pt x="9525" y="903287"/>
                    </a:lnTo>
                    <a:lnTo>
                      <a:pt x="22225" y="887412"/>
                    </a:lnTo>
                    <a:lnTo>
                      <a:pt x="38100" y="874712"/>
                    </a:lnTo>
                    <a:lnTo>
                      <a:pt x="39687" y="873442"/>
                    </a:lnTo>
                    <a:lnTo>
                      <a:pt x="41275" y="871537"/>
                    </a:lnTo>
                    <a:lnTo>
                      <a:pt x="60325" y="855662"/>
                    </a:lnTo>
                    <a:lnTo>
                      <a:pt x="82550" y="846137"/>
                    </a:lnTo>
                    <a:lnTo>
                      <a:pt x="91017" y="842962"/>
                    </a:lnTo>
                    <a:lnTo>
                      <a:pt x="98425" y="839787"/>
                    </a:lnTo>
                    <a:lnTo>
                      <a:pt x="152400" y="820737"/>
                    </a:lnTo>
                    <a:lnTo>
                      <a:pt x="212725" y="808037"/>
                    </a:lnTo>
                    <a:lnTo>
                      <a:pt x="273050" y="795337"/>
                    </a:lnTo>
                    <a:lnTo>
                      <a:pt x="336550" y="788987"/>
                    </a:lnTo>
                    <a:lnTo>
                      <a:pt x="400050" y="782637"/>
                    </a:lnTo>
                    <a:lnTo>
                      <a:pt x="457200" y="779462"/>
                    </a:lnTo>
                    <a:lnTo>
                      <a:pt x="549275" y="776287"/>
                    </a:lnTo>
                    <a:close/>
                    <a:moveTo>
                      <a:pt x="592138" y="0"/>
                    </a:moveTo>
                    <a:cubicBezTo>
                      <a:pt x="792914" y="0"/>
                      <a:pt x="955676" y="162762"/>
                      <a:pt x="955676" y="363538"/>
                    </a:cubicBezTo>
                    <a:cubicBezTo>
                      <a:pt x="955676" y="564314"/>
                      <a:pt x="792914" y="727076"/>
                      <a:pt x="592138" y="727076"/>
                    </a:cubicBezTo>
                    <a:cubicBezTo>
                      <a:pt x="391362" y="727076"/>
                      <a:pt x="228600" y="564314"/>
                      <a:pt x="228600" y="363538"/>
                    </a:cubicBezTo>
                    <a:cubicBezTo>
                      <a:pt x="228600" y="162762"/>
                      <a:pt x="391362" y="0"/>
                      <a:pt x="592138" y="0"/>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t="100000" r="100000"/>
                </a:path>
                <a:tileRect l="-100000" b="-100000"/>
              </a:gradFill>
              <a:ln>
                <a:noFill/>
              </a:ln>
            </p:spPr>
            <p:txBody>
              <a:bodyPr anchor="ctr">
                <a:scene3d>
                  <a:camera prst="orthographicFront"/>
                  <a:lightRig rig="threePt" dir="t"/>
                </a:scene3d>
                <a:sp3d>
                  <a:contourClr>
                    <a:srgbClr val="FFFFFF"/>
                  </a:contourClr>
                </a:sp3d>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sp>
          <p:nvSpPr>
            <p:cNvPr id="35" name="文本框 34"/>
            <p:cNvSpPr txBox="1"/>
            <p:nvPr/>
          </p:nvSpPr>
          <p:spPr>
            <a:xfrm>
              <a:off x="9560575" y="3421599"/>
              <a:ext cx="9925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cs typeface="+mn-ea"/>
                  <a:sym typeface="+mn-lt"/>
                </a:rPr>
                <a:t>Manager</a:t>
              </a:r>
            </a:p>
          </p:txBody>
        </p:sp>
      </p:grpSp>
      <p:sp>
        <p:nvSpPr>
          <p:cNvPr id="45" name="矩形 44"/>
          <p:cNvSpPr/>
          <p:nvPr/>
        </p:nvSpPr>
        <p:spPr bwMode="auto">
          <a:xfrm>
            <a:off x="2158966" y="2188342"/>
            <a:ext cx="8726967" cy="1854770"/>
          </a:xfrm>
          <a:prstGeom prst="rect">
            <a:avLst/>
          </a:prstGeom>
          <a:noFill/>
          <a:ln w="28575">
            <a:solidFill>
              <a:srgbClr val="368EC5"/>
            </a:solidFill>
            <a:prstDash val="dashDot"/>
            <a:beve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4" name="文本框 23"/>
          <p:cNvSpPr txBox="1"/>
          <p:nvPr/>
        </p:nvSpPr>
        <p:spPr>
          <a:xfrm>
            <a:off x="536340" y="2646612"/>
            <a:ext cx="109587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rgbClr val="3189C2"/>
                </a:solidFill>
                <a:effectLst/>
                <a:uLnTx/>
                <a:uFillTx/>
                <a:latin typeface="Calibri" panose="020F0502020204030204" pitchFamily="34" charset="0"/>
                <a:cs typeface="Calibri" panose="020F0502020204030204" pitchFamily="34" charset="0"/>
                <a:sym typeface="+mn-lt"/>
              </a:rPr>
              <a:t>Role</a:t>
            </a:r>
            <a:endParaRPr kumimoji="0" lang="zh-CN" altLang="en-US" sz="4000" b="0" i="0" u="none" strike="noStrike" kern="1200" cap="none" spc="0" normalizeH="0" baseline="0" noProof="0" dirty="0">
              <a:ln>
                <a:noFill/>
              </a:ln>
              <a:solidFill>
                <a:srgbClr val="3189C2"/>
              </a:solidFill>
              <a:effectLst/>
              <a:uLnTx/>
              <a:uFillTx/>
              <a:latin typeface="Calibri" panose="020F0502020204030204" pitchFamily="34" charset="0"/>
              <a:cs typeface="Calibri" panose="020F0502020204030204" pitchFamily="34" charset="0"/>
              <a:sym typeface="+mn-lt"/>
            </a:endParaRPr>
          </a:p>
        </p:txBody>
      </p:sp>
      <p:sp>
        <p:nvSpPr>
          <p:cNvPr id="26" name="文本框 25"/>
          <p:cNvSpPr txBox="1"/>
          <p:nvPr/>
        </p:nvSpPr>
        <p:spPr>
          <a:xfrm>
            <a:off x="2158966" y="6390481"/>
            <a:ext cx="91671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For example, you can create several roles first, Configure detail permissions for each role.</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nvGrpSpPr>
          <p:cNvPr id="505" name="组合 504"/>
          <p:cNvGrpSpPr/>
          <p:nvPr/>
        </p:nvGrpSpPr>
        <p:grpSpPr>
          <a:xfrm>
            <a:off x="2328660" y="4170513"/>
            <a:ext cx="1097032" cy="2408060"/>
            <a:chOff x="3959645" y="3921912"/>
            <a:chExt cx="1097032" cy="2408060"/>
          </a:xfrm>
        </p:grpSpPr>
        <p:sp>
          <p:nvSpPr>
            <p:cNvPr id="334" name="矩形 333"/>
            <p:cNvSpPr/>
            <p:nvPr/>
          </p:nvSpPr>
          <p:spPr bwMode="auto">
            <a:xfrm>
              <a:off x="3959645" y="398953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5" name="矩形 334"/>
            <p:cNvSpPr/>
            <p:nvPr/>
          </p:nvSpPr>
          <p:spPr bwMode="auto">
            <a:xfrm>
              <a:off x="3959645" y="416813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6" name="矩形 335"/>
            <p:cNvSpPr/>
            <p:nvPr/>
          </p:nvSpPr>
          <p:spPr bwMode="auto">
            <a:xfrm>
              <a:off x="3959645" y="434601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7" name="矩形 336"/>
            <p:cNvSpPr/>
            <p:nvPr/>
          </p:nvSpPr>
          <p:spPr bwMode="auto">
            <a:xfrm>
              <a:off x="3959645" y="4523905"/>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8" name="矩形 337"/>
            <p:cNvSpPr/>
            <p:nvPr/>
          </p:nvSpPr>
          <p:spPr bwMode="auto">
            <a:xfrm>
              <a:off x="3959645" y="470179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9" name="文本框 338"/>
            <p:cNvSpPr txBox="1"/>
            <p:nvPr/>
          </p:nvSpPr>
          <p:spPr>
            <a:xfrm>
              <a:off x="4019214" y="3921912"/>
              <a:ext cx="6206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Preview</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0" name="文本框 339"/>
            <p:cNvSpPr txBox="1"/>
            <p:nvPr/>
          </p:nvSpPr>
          <p:spPr>
            <a:xfrm>
              <a:off x="4019214" y="4104592"/>
              <a:ext cx="6799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Playback</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1" name="文本框 340"/>
            <p:cNvSpPr txBox="1"/>
            <p:nvPr/>
          </p:nvSpPr>
          <p:spPr>
            <a:xfrm>
              <a:off x="4019214" y="4283186"/>
              <a:ext cx="55175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E-map</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2" name="文本框 341"/>
            <p:cNvSpPr txBox="1"/>
            <p:nvPr/>
          </p:nvSpPr>
          <p:spPr>
            <a:xfrm>
              <a:off x="4019214" y="4460363"/>
              <a:ext cx="52129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Audio</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3" name="文本框 342"/>
            <p:cNvSpPr txBox="1"/>
            <p:nvPr/>
          </p:nvSpPr>
          <p:spPr>
            <a:xfrm>
              <a:off x="4019214" y="4636049"/>
              <a:ext cx="5196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Alarm</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8" name="矩形 347"/>
            <p:cNvSpPr/>
            <p:nvPr/>
          </p:nvSpPr>
          <p:spPr bwMode="auto">
            <a:xfrm>
              <a:off x="3959645" y="487111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49" name="矩形 348"/>
            <p:cNvSpPr/>
            <p:nvPr/>
          </p:nvSpPr>
          <p:spPr bwMode="auto">
            <a:xfrm>
              <a:off x="3959645" y="504899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53" name="文本框 352"/>
            <p:cNvSpPr txBox="1"/>
            <p:nvPr/>
          </p:nvSpPr>
          <p:spPr>
            <a:xfrm>
              <a:off x="4019214" y="4807571"/>
              <a:ext cx="103746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Recording Plan</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54" name="文本框 353"/>
            <p:cNvSpPr txBox="1"/>
            <p:nvPr/>
          </p:nvSpPr>
          <p:spPr>
            <a:xfrm>
              <a:off x="4019214" y="4983257"/>
              <a:ext cx="66556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Branch 1</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56" name="矩形 355"/>
            <p:cNvSpPr/>
            <p:nvPr/>
          </p:nvSpPr>
          <p:spPr bwMode="auto">
            <a:xfrm>
              <a:off x="3959645" y="523731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57" name="矩形 356"/>
            <p:cNvSpPr/>
            <p:nvPr/>
          </p:nvSpPr>
          <p:spPr bwMode="auto">
            <a:xfrm>
              <a:off x="3959645" y="541591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58" name="矩形 357"/>
            <p:cNvSpPr/>
            <p:nvPr/>
          </p:nvSpPr>
          <p:spPr bwMode="auto">
            <a:xfrm>
              <a:off x="3959645" y="559379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59" name="矩形 358"/>
            <p:cNvSpPr/>
            <p:nvPr/>
          </p:nvSpPr>
          <p:spPr bwMode="auto">
            <a:xfrm>
              <a:off x="3959645" y="577168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60" name="矩形 359"/>
            <p:cNvSpPr/>
            <p:nvPr/>
          </p:nvSpPr>
          <p:spPr bwMode="auto">
            <a:xfrm>
              <a:off x="3959645" y="594956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61" name="文本框 360"/>
            <p:cNvSpPr txBox="1"/>
            <p:nvPr/>
          </p:nvSpPr>
          <p:spPr>
            <a:xfrm>
              <a:off x="4019214" y="516969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2</a:t>
              </a:r>
              <a:endParaRPr lang="zh-CN" altLang="en-US" sz="1000" dirty="0">
                <a:solidFill>
                  <a:schemeClr val="tx1">
                    <a:lumMod val="75000"/>
                    <a:lumOff val="25000"/>
                  </a:schemeClr>
                </a:solidFill>
                <a:cs typeface="+mn-ea"/>
                <a:sym typeface="+mn-lt"/>
              </a:endParaRPr>
            </a:p>
          </p:txBody>
        </p:sp>
        <p:sp>
          <p:nvSpPr>
            <p:cNvPr id="362" name="文本框 361"/>
            <p:cNvSpPr txBox="1"/>
            <p:nvPr/>
          </p:nvSpPr>
          <p:spPr>
            <a:xfrm>
              <a:off x="4019214" y="5352370"/>
              <a:ext cx="66556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Branch 3</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63" name="文本框 362"/>
            <p:cNvSpPr txBox="1"/>
            <p:nvPr/>
          </p:nvSpPr>
          <p:spPr>
            <a:xfrm>
              <a:off x="4019214" y="5530964"/>
              <a:ext cx="66556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Branch 4</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64" name="文本框 363"/>
            <p:cNvSpPr txBox="1"/>
            <p:nvPr/>
          </p:nvSpPr>
          <p:spPr>
            <a:xfrm>
              <a:off x="4019214" y="5708141"/>
              <a:ext cx="396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Log</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65" name="文本框 364"/>
            <p:cNvSpPr txBox="1"/>
            <p:nvPr/>
          </p:nvSpPr>
          <p:spPr>
            <a:xfrm>
              <a:off x="4019214" y="5883827"/>
              <a:ext cx="48603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Email</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67" name="文本框 366"/>
            <p:cNvSpPr txBox="1"/>
            <p:nvPr/>
          </p:nvSpPr>
          <p:spPr>
            <a:xfrm>
              <a:off x="4016778" y="5960640"/>
              <a:ext cx="5245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nvGrpSpPr>
          <p:cNvPr id="506" name="组合 505"/>
          <p:cNvGrpSpPr/>
          <p:nvPr/>
        </p:nvGrpSpPr>
        <p:grpSpPr>
          <a:xfrm>
            <a:off x="4074325" y="4170513"/>
            <a:ext cx="1097032" cy="2408060"/>
            <a:chOff x="5436827" y="3921912"/>
            <a:chExt cx="1097032" cy="2408060"/>
          </a:xfrm>
        </p:grpSpPr>
        <p:sp>
          <p:nvSpPr>
            <p:cNvPr id="368" name="矩形 367"/>
            <p:cNvSpPr/>
            <p:nvPr/>
          </p:nvSpPr>
          <p:spPr bwMode="auto">
            <a:xfrm>
              <a:off x="5436827" y="398953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69" name="矩形 368"/>
            <p:cNvSpPr/>
            <p:nvPr/>
          </p:nvSpPr>
          <p:spPr bwMode="auto">
            <a:xfrm>
              <a:off x="5436827" y="416813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0" name="矩形 369"/>
            <p:cNvSpPr/>
            <p:nvPr/>
          </p:nvSpPr>
          <p:spPr bwMode="auto">
            <a:xfrm>
              <a:off x="5436827" y="434601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1" name="矩形 370"/>
            <p:cNvSpPr/>
            <p:nvPr/>
          </p:nvSpPr>
          <p:spPr bwMode="auto">
            <a:xfrm>
              <a:off x="5436827" y="4523905"/>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2" name="矩形 371"/>
            <p:cNvSpPr/>
            <p:nvPr/>
          </p:nvSpPr>
          <p:spPr bwMode="auto">
            <a:xfrm>
              <a:off x="5436827" y="470179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3" name="文本框 372"/>
            <p:cNvSpPr txBox="1"/>
            <p:nvPr/>
          </p:nvSpPr>
          <p:spPr>
            <a:xfrm>
              <a:off x="5496396" y="3921912"/>
              <a:ext cx="6206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Preview</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74" name="文本框 373"/>
            <p:cNvSpPr txBox="1"/>
            <p:nvPr/>
          </p:nvSpPr>
          <p:spPr>
            <a:xfrm>
              <a:off x="5496396" y="4104592"/>
              <a:ext cx="6799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Playback</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75" name="文本框 374"/>
            <p:cNvSpPr txBox="1"/>
            <p:nvPr/>
          </p:nvSpPr>
          <p:spPr>
            <a:xfrm>
              <a:off x="5496396" y="4283186"/>
              <a:ext cx="55175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E-map</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76" name="文本框 375"/>
            <p:cNvSpPr txBox="1"/>
            <p:nvPr/>
          </p:nvSpPr>
          <p:spPr>
            <a:xfrm>
              <a:off x="5496396" y="4460363"/>
              <a:ext cx="52129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Audio</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77" name="文本框 376"/>
            <p:cNvSpPr txBox="1"/>
            <p:nvPr/>
          </p:nvSpPr>
          <p:spPr>
            <a:xfrm>
              <a:off x="5496396" y="4636049"/>
              <a:ext cx="5196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Alarm</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82" name="矩形 381"/>
            <p:cNvSpPr/>
            <p:nvPr/>
          </p:nvSpPr>
          <p:spPr bwMode="auto">
            <a:xfrm>
              <a:off x="5436827" y="487111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3" name="矩形 382"/>
            <p:cNvSpPr/>
            <p:nvPr/>
          </p:nvSpPr>
          <p:spPr bwMode="auto">
            <a:xfrm>
              <a:off x="5436827" y="504899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7" name="文本框 386"/>
            <p:cNvSpPr txBox="1"/>
            <p:nvPr/>
          </p:nvSpPr>
          <p:spPr>
            <a:xfrm>
              <a:off x="5496396" y="4807571"/>
              <a:ext cx="103746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Recording Plan</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88" name="文本框 387"/>
            <p:cNvSpPr txBox="1"/>
            <p:nvPr/>
          </p:nvSpPr>
          <p:spPr>
            <a:xfrm>
              <a:off x="5496396" y="4983257"/>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1</a:t>
              </a:r>
              <a:endParaRPr lang="zh-CN" altLang="en-US" sz="1000" dirty="0">
                <a:solidFill>
                  <a:schemeClr val="tx1">
                    <a:lumMod val="75000"/>
                    <a:lumOff val="25000"/>
                  </a:schemeClr>
                </a:solidFill>
                <a:cs typeface="+mn-ea"/>
                <a:sym typeface="+mn-lt"/>
              </a:endParaRPr>
            </a:p>
          </p:txBody>
        </p:sp>
        <p:sp>
          <p:nvSpPr>
            <p:cNvPr id="390" name="矩形 389"/>
            <p:cNvSpPr/>
            <p:nvPr/>
          </p:nvSpPr>
          <p:spPr bwMode="auto">
            <a:xfrm>
              <a:off x="5436827" y="523731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91" name="矩形 390"/>
            <p:cNvSpPr/>
            <p:nvPr/>
          </p:nvSpPr>
          <p:spPr bwMode="auto">
            <a:xfrm>
              <a:off x="5436827" y="541591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92" name="矩形 391"/>
            <p:cNvSpPr/>
            <p:nvPr/>
          </p:nvSpPr>
          <p:spPr bwMode="auto">
            <a:xfrm>
              <a:off x="5436827" y="559379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93" name="矩形 392"/>
            <p:cNvSpPr/>
            <p:nvPr/>
          </p:nvSpPr>
          <p:spPr bwMode="auto">
            <a:xfrm>
              <a:off x="5436827" y="577168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94" name="矩形 393"/>
            <p:cNvSpPr/>
            <p:nvPr/>
          </p:nvSpPr>
          <p:spPr bwMode="auto">
            <a:xfrm>
              <a:off x="5436827" y="594956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95" name="文本框 394"/>
            <p:cNvSpPr txBox="1"/>
            <p:nvPr/>
          </p:nvSpPr>
          <p:spPr>
            <a:xfrm>
              <a:off x="5496396" y="516969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2</a:t>
              </a:r>
              <a:endParaRPr lang="zh-CN" altLang="en-US" sz="1000" dirty="0">
                <a:solidFill>
                  <a:schemeClr val="tx1">
                    <a:lumMod val="75000"/>
                    <a:lumOff val="25000"/>
                  </a:schemeClr>
                </a:solidFill>
                <a:cs typeface="+mn-ea"/>
                <a:sym typeface="+mn-lt"/>
              </a:endParaRPr>
            </a:p>
          </p:txBody>
        </p:sp>
        <p:sp>
          <p:nvSpPr>
            <p:cNvPr id="396" name="文本框 395"/>
            <p:cNvSpPr txBox="1"/>
            <p:nvPr/>
          </p:nvSpPr>
          <p:spPr>
            <a:xfrm>
              <a:off x="5496396" y="5352370"/>
              <a:ext cx="665567" cy="400110"/>
            </a:xfrm>
            <a:prstGeom prst="rect">
              <a:avLst/>
            </a:prstGeom>
            <a:noFill/>
          </p:spPr>
          <p:txBody>
            <a:bodyPr wrap="none" rtlCol="0">
              <a:spAutoFit/>
            </a:bodyPr>
            <a:lstStyle/>
            <a:p>
              <a:pPr>
                <a:defRPr/>
              </a:pPr>
              <a:r>
                <a:rPr lang="en-US" altLang="zh-CN" sz="1000" dirty="0">
                  <a:solidFill>
                    <a:schemeClr val="tx1">
                      <a:lumMod val="75000"/>
                      <a:lumOff val="25000"/>
                    </a:schemeClr>
                  </a:solidFill>
                  <a:cs typeface="+mn-ea"/>
                  <a:sym typeface="+mn-lt"/>
                </a:rPr>
                <a:t>Branch 3</a:t>
              </a:r>
              <a:endParaRPr lang="zh-CN" altLang="en-US" sz="1000" dirty="0">
                <a:solidFill>
                  <a:schemeClr val="tx1">
                    <a:lumMod val="75000"/>
                    <a:lumOff val="25000"/>
                  </a:schemeClr>
                </a:solidFill>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97" name="文本框 396"/>
            <p:cNvSpPr txBox="1"/>
            <p:nvPr/>
          </p:nvSpPr>
          <p:spPr>
            <a:xfrm>
              <a:off x="5496396" y="5530964"/>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4</a:t>
              </a:r>
              <a:endParaRPr lang="zh-CN" altLang="en-US" sz="1000" dirty="0">
                <a:solidFill>
                  <a:schemeClr val="tx1">
                    <a:lumMod val="75000"/>
                    <a:lumOff val="25000"/>
                  </a:schemeClr>
                </a:solidFill>
                <a:cs typeface="+mn-ea"/>
                <a:sym typeface="+mn-lt"/>
              </a:endParaRPr>
            </a:p>
          </p:txBody>
        </p:sp>
        <p:sp>
          <p:nvSpPr>
            <p:cNvPr id="398" name="文本框 397"/>
            <p:cNvSpPr txBox="1"/>
            <p:nvPr/>
          </p:nvSpPr>
          <p:spPr>
            <a:xfrm>
              <a:off x="5496396" y="5708141"/>
              <a:ext cx="396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Log</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99" name="文本框 398"/>
            <p:cNvSpPr txBox="1"/>
            <p:nvPr/>
          </p:nvSpPr>
          <p:spPr>
            <a:xfrm>
              <a:off x="5496396" y="5883827"/>
              <a:ext cx="93968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Management</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01" name="文本框 400"/>
            <p:cNvSpPr txBox="1"/>
            <p:nvPr/>
          </p:nvSpPr>
          <p:spPr>
            <a:xfrm>
              <a:off x="5493960" y="5960640"/>
              <a:ext cx="5245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nvGrpSpPr>
          <p:cNvPr id="507" name="组合 506"/>
          <p:cNvGrpSpPr/>
          <p:nvPr/>
        </p:nvGrpSpPr>
        <p:grpSpPr>
          <a:xfrm>
            <a:off x="5889606" y="4170513"/>
            <a:ext cx="1097032" cy="2408060"/>
            <a:chOff x="6933501" y="3921912"/>
            <a:chExt cx="1097032" cy="2408060"/>
          </a:xfrm>
        </p:grpSpPr>
        <p:sp>
          <p:nvSpPr>
            <p:cNvPr id="402" name="矩形 401"/>
            <p:cNvSpPr/>
            <p:nvPr/>
          </p:nvSpPr>
          <p:spPr bwMode="auto">
            <a:xfrm>
              <a:off x="6933501" y="398953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3" name="矩形 402"/>
            <p:cNvSpPr/>
            <p:nvPr/>
          </p:nvSpPr>
          <p:spPr bwMode="auto">
            <a:xfrm>
              <a:off x="6933501" y="416813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4" name="矩形 403"/>
            <p:cNvSpPr/>
            <p:nvPr/>
          </p:nvSpPr>
          <p:spPr bwMode="auto">
            <a:xfrm>
              <a:off x="6933501" y="434601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5" name="矩形 404"/>
            <p:cNvSpPr/>
            <p:nvPr/>
          </p:nvSpPr>
          <p:spPr bwMode="auto">
            <a:xfrm>
              <a:off x="6933501" y="4523905"/>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6" name="矩形 405"/>
            <p:cNvSpPr/>
            <p:nvPr/>
          </p:nvSpPr>
          <p:spPr bwMode="auto">
            <a:xfrm>
              <a:off x="6933501" y="470179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7" name="文本框 406"/>
            <p:cNvSpPr txBox="1"/>
            <p:nvPr/>
          </p:nvSpPr>
          <p:spPr>
            <a:xfrm>
              <a:off x="6993070" y="3921912"/>
              <a:ext cx="6206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Preview</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08" name="文本框 407"/>
            <p:cNvSpPr txBox="1"/>
            <p:nvPr/>
          </p:nvSpPr>
          <p:spPr>
            <a:xfrm>
              <a:off x="6993070" y="4104592"/>
              <a:ext cx="6799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Playback</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09" name="文本框 408"/>
            <p:cNvSpPr txBox="1"/>
            <p:nvPr/>
          </p:nvSpPr>
          <p:spPr>
            <a:xfrm>
              <a:off x="6993070" y="4283186"/>
              <a:ext cx="55175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E-map</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10" name="文本框 409"/>
            <p:cNvSpPr txBox="1"/>
            <p:nvPr/>
          </p:nvSpPr>
          <p:spPr>
            <a:xfrm>
              <a:off x="6993070" y="4460363"/>
              <a:ext cx="52129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Audio</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11" name="文本框 410"/>
            <p:cNvSpPr txBox="1"/>
            <p:nvPr/>
          </p:nvSpPr>
          <p:spPr>
            <a:xfrm>
              <a:off x="6993070" y="4636049"/>
              <a:ext cx="5196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Alarm</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16" name="矩形 415"/>
            <p:cNvSpPr/>
            <p:nvPr/>
          </p:nvSpPr>
          <p:spPr bwMode="auto">
            <a:xfrm>
              <a:off x="6933501" y="487111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7" name="矩形 416"/>
            <p:cNvSpPr/>
            <p:nvPr/>
          </p:nvSpPr>
          <p:spPr bwMode="auto">
            <a:xfrm>
              <a:off x="6933501" y="504899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1" name="文本框 420"/>
            <p:cNvSpPr txBox="1"/>
            <p:nvPr/>
          </p:nvSpPr>
          <p:spPr>
            <a:xfrm>
              <a:off x="6993070" y="4807571"/>
              <a:ext cx="103746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Recording Plan</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22" name="文本框 421"/>
            <p:cNvSpPr txBox="1"/>
            <p:nvPr/>
          </p:nvSpPr>
          <p:spPr>
            <a:xfrm>
              <a:off x="6993070" y="4983257"/>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1</a:t>
              </a:r>
              <a:endParaRPr lang="zh-CN" altLang="en-US" sz="1000" dirty="0">
                <a:solidFill>
                  <a:schemeClr val="tx1">
                    <a:lumMod val="75000"/>
                    <a:lumOff val="25000"/>
                  </a:schemeClr>
                </a:solidFill>
                <a:cs typeface="+mn-ea"/>
                <a:sym typeface="+mn-lt"/>
              </a:endParaRPr>
            </a:p>
          </p:txBody>
        </p:sp>
        <p:sp>
          <p:nvSpPr>
            <p:cNvPr id="424" name="矩形 423"/>
            <p:cNvSpPr/>
            <p:nvPr/>
          </p:nvSpPr>
          <p:spPr bwMode="auto">
            <a:xfrm>
              <a:off x="6933501" y="523731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5" name="矩形 424"/>
            <p:cNvSpPr/>
            <p:nvPr/>
          </p:nvSpPr>
          <p:spPr bwMode="auto">
            <a:xfrm>
              <a:off x="6933501" y="541591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6" name="矩形 425"/>
            <p:cNvSpPr/>
            <p:nvPr/>
          </p:nvSpPr>
          <p:spPr bwMode="auto">
            <a:xfrm>
              <a:off x="6933501" y="559379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7" name="矩形 426"/>
            <p:cNvSpPr/>
            <p:nvPr/>
          </p:nvSpPr>
          <p:spPr bwMode="auto">
            <a:xfrm>
              <a:off x="6933501" y="577168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8" name="矩形 427"/>
            <p:cNvSpPr/>
            <p:nvPr/>
          </p:nvSpPr>
          <p:spPr bwMode="auto">
            <a:xfrm>
              <a:off x="6933501" y="594956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29" name="文本框 428"/>
            <p:cNvSpPr txBox="1"/>
            <p:nvPr/>
          </p:nvSpPr>
          <p:spPr>
            <a:xfrm>
              <a:off x="6993070" y="516969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2</a:t>
              </a:r>
              <a:endParaRPr lang="zh-CN" altLang="en-US" sz="1000" dirty="0">
                <a:solidFill>
                  <a:schemeClr val="tx1">
                    <a:lumMod val="75000"/>
                    <a:lumOff val="25000"/>
                  </a:schemeClr>
                </a:solidFill>
                <a:cs typeface="+mn-ea"/>
                <a:sym typeface="+mn-lt"/>
              </a:endParaRPr>
            </a:p>
          </p:txBody>
        </p:sp>
        <p:sp>
          <p:nvSpPr>
            <p:cNvPr id="430" name="文本框 429"/>
            <p:cNvSpPr txBox="1"/>
            <p:nvPr/>
          </p:nvSpPr>
          <p:spPr>
            <a:xfrm>
              <a:off x="6993070" y="5352370"/>
              <a:ext cx="665567" cy="400110"/>
            </a:xfrm>
            <a:prstGeom prst="rect">
              <a:avLst/>
            </a:prstGeom>
            <a:noFill/>
          </p:spPr>
          <p:txBody>
            <a:bodyPr wrap="none" rtlCol="0">
              <a:spAutoFit/>
            </a:bodyPr>
            <a:lstStyle/>
            <a:p>
              <a:pPr>
                <a:defRPr/>
              </a:pPr>
              <a:r>
                <a:rPr lang="en-US" altLang="zh-CN" sz="1000" dirty="0">
                  <a:solidFill>
                    <a:schemeClr val="tx1">
                      <a:lumMod val="75000"/>
                      <a:lumOff val="25000"/>
                    </a:schemeClr>
                  </a:solidFill>
                  <a:cs typeface="+mn-ea"/>
                  <a:sym typeface="+mn-lt"/>
                </a:rPr>
                <a:t>Branch 3</a:t>
              </a:r>
              <a:endParaRPr lang="zh-CN" altLang="en-US" sz="1000" dirty="0">
                <a:solidFill>
                  <a:schemeClr val="tx1">
                    <a:lumMod val="75000"/>
                    <a:lumOff val="25000"/>
                  </a:schemeClr>
                </a:solidFill>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31" name="文本框 430"/>
            <p:cNvSpPr txBox="1"/>
            <p:nvPr/>
          </p:nvSpPr>
          <p:spPr>
            <a:xfrm>
              <a:off x="6993070" y="5530964"/>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4</a:t>
              </a:r>
              <a:endParaRPr lang="zh-CN" altLang="en-US" sz="1000" dirty="0">
                <a:solidFill>
                  <a:schemeClr val="tx1">
                    <a:lumMod val="75000"/>
                    <a:lumOff val="25000"/>
                  </a:schemeClr>
                </a:solidFill>
                <a:cs typeface="+mn-ea"/>
                <a:sym typeface="+mn-lt"/>
              </a:endParaRPr>
            </a:p>
          </p:txBody>
        </p:sp>
        <p:sp>
          <p:nvSpPr>
            <p:cNvPr id="432" name="文本框 431"/>
            <p:cNvSpPr txBox="1"/>
            <p:nvPr/>
          </p:nvSpPr>
          <p:spPr>
            <a:xfrm>
              <a:off x="6993070" y="5708141"/>
              <a:ext cx="396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Log</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33" name="文本框 432"/>
            <p:cNvSpPr txBox="1"/>
            <p:nvPr/>
          </p:nvSpPr>
          <p:spPr>
            <a:xfrm>
              <a:off x="6993070" y="5883827"/>
              <a:ext cx="93968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Management</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35" name="文本框 434"/>
            <p:cNvSpPr txBox="1"/>
            <p:nvPr/>
          </p:nvSpPr>
          <p:spPr>
            <a:xfrm>
              <a:off x="6990634" y="5960640"/>
              <a:ext cx="5245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511" name="KSO_Shape"/>
          <p:cNvSpPr/>
          <p:nvPr/>
        </p:nvSpPr>
        <p:spPr bwMode="auto">
          <a:xfrm>
            <a:off x="2332949" y="414742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12" name="KSO_Shape"/>
          <p:cNvSpPr/>
          <p:nvPr/>
        </p:nvSpPr>
        <p:spPr bwMode="auto">
          <a:xfrm>
            <a:off x="2332949" y="433186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13" name="KSO_Shape"/>
          <p:cNvSpPr/>
          <p:nvPr/>
        </p:nvSpPr>
        <p:spPr bwMode="auto">
          <a:xfrm>
            <a:off x="2332949" y="4507640"/>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14" name="KSO_Shape"/>
          <p:cNvSpPr/>
          <p:nvPr/>
        </p:nvSpPr>
        <p:spPr bwMode="auto">
          <a:xfrm>
            <a:off x="2332949" y="468062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15" name="KSO_Shape"/>
          <p:cNvSpPr/>
          <p:nvPr/>
        </p:nvSpPr>
        <p:spPr bwMode="auto">
          <a:xfrm>
            <a:off x="2332949" y="4863132"/>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20" name="KSO_Shape"/>
          <p:cNvSpPr/>
          <p:nvPr/>
        </p:nvSpPr>
        <p:spPr bwMode="auto">
          <a:xfrm>
            <a:off x="4074325" y="416445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21" name="KSO_Shape"/>
          <p:cNvSpPr/>
          <p:nvPr/>
        </p:nvSpPr>
        <p:spPr bwMode="auto">
          <a:xfrm>
            <a:off x="4074325" y="433570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22" name="KSO_Shape"/>
          <p:cNvSpPr/>
          <p:nvPr/>
        </p:nvSpPr>
        <p:spPr bwMode="auto">
          <a:xfrm>
            <a:off x="4074325" y="4516712"/>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04" name="KSO_Shape"/>
          <p:cNvSpPr/>
          <p:nvPr/>
        </p:nvSpPr>
        <p:spPr bwMode="auto">
          <a:xfrm>
            <a:off x="4074325" y="468167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05" name="KSO_Shape"/>
          <p:cNvSpPr/>
          <p:nvPr/>
        </p:nvSpPr>
        <p:spPr bwMode="auto">
          <a:xfrm>
            <a:off x="4074325" y="4869776"/>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11" name="KSO_Shape"/>
          <p:cNvSpPr/>
          <p:nvPr/>
        </p:nvSpPr>
        <p:spPr bwMode="auto">
          <a:xfrm>
            <a:off x="5889606" y="416445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12" name="KSO_Shape"/>
          <p:cNvSpPr/>
          <p:nvPr/>
        </p:nvSpPr>
        <p:spPr bwMode="auto">
          <a:xfrm>
            <a:off x="5889606" y="433570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13" name="KSO_Shape"/>
          <p:cNvSpPr/>
          <p:nvPr/>
        </p:nvSpPr>
        <p:spPr bwMode="auto">
          <a:xfrm>
            <a:off x="5889606" y="4516712"/>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14" name="KSO_Shape"/>
          <p:cNvSpPr/>
          <p:nvPr/>
        </p:nvSpPr>
        <p:spPr bwMode="auto">
          <a:xfrm>
            <a:off x="5889606" y="468167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615" name="KSO_Shape"/>
          <p:cNvSpPr/>
          <p:nvPr/>
        </p:nvSpPr>
        <p:spPr bwMode="auto">
          <a:xfrm>
            <a:off x="5889606" y="486980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7" name="文本占位符 6"/>
          <p:cNvSpPr>
            <a:spLocks noGrp="1"/>
          </p:cNvSpPr>
          <p:nvPr>
            <p:ph type="body" sz="quarter" idx="4294967295"/>
          </p:nvPr>
        </p:nvSpPr>
        <p:spPr>
          <a:xfrm>
            <a:off x="496734" y="824373"/>
            <a:ext cx="11010900" cy="1243497"/>
          </a:xfrm>
        </p:spPr>
        <p:txBody>
          <a:bodyPr>
            <a:normAutofit/>
          </a:bodyPr>
          <a:lstStyle/>
          <a:p>
            <a:pPr>
              <a:lnSpc>
                <a:spcPct val="100000"/>
              </a:lnSpc>
            </a:pPr>
            <a:r>
              <a:rPr lang="en-US" altLang="zh-CN" sz="1800" dirty="0">
                <a:solidFill>
                  <a:schemeClr val="tx1">
                    <a:lumMod val="85000"/>
                    <a:lumOff val="15000"/>
                  </a:schemeClr>
                </a:solidFill>
                <a:latin typeface="Calibri" panose="020F0502020204030204" pitchFamily="34" charset="0"/>
                <a:cs typeface="Calibri" panose="020F0502020204030204" pitchFamily="34" charset="0"/>
                <a:sym typeface="+mn-lt"/>
              </a:rPr>
              <a:t>The user management system contains two parts: User and Role. </a:t>
            </a:r>
          </a:p>
          <a:p>
            <a:pPr>
              <a:lnSpc>
                <a:spcPct val="100000"/>
              </a:lnSpc>
            </a:pPr>
            <a:r>
              <a:rPr lang="en-US" altLang="zh-CN" sz="1800" dirty="0">
                <a:solidFill>
                  <a:schemeClr val="tx1">
                    <a:lumMod val="85000"/>
                    <a:lumOff val="15000"/>
                  </a:schemeClr>
                </a:solidFill>
                <a:latin typeface="Calibri" panose="020F0502020204030204" pitchFamily="34" charset="0"/>
                <a:cs typeface="Calibri" panose="020F0502020204030204" pitchFamily="34" charset="0"/>
                <a:sym typeface="+mn-lt"/>
              </a:rPr>
              <a:t>“Role" is used to define a type of person. </a:t>
            </a:r>
          </a:p>
          <a:p>
            <a:pPr>
              <a:lnSpc>
                <a:spcPct val="100000"/>
              </a:lnSpc>
            </a:pPr>
            <a:r>
              <a:rPr lang="en-US" altLang="zh-CN" sz="1800" dirty="0">
                <a:solidFill>
                  <a:schemeClr val="tx1">
                    <a:lumMod val="85000"/>
                    <a:lumOff val="15000"/>
                  </a:schemeClr>
                </a:solidFill>
                <a:latin typeface="Calibri" panose="020F0502020204030204" pitchFamily="34" charset="0"/>
                <a:cs typeface="Calibri" panose="020F0502020204030204" pitchFamily="34" charset="0"/>
                <a:sym typeface="+mn-lt"/>
              </a:rPr>
              <a:t>"User" is used to define a individual person or account.</a:t>
            </a:r>
          </a:p>
          <a:p>
            <a:pPr>
              <a:lnSpc>
                <a:spcPct val="150000"/>
              </a:lnSpc>
            </a:pPr>
            <a:endParaRPr lang="zh-CN" altLang="en-US" sz="1600" dirty="0">
              <a:solidFill>
                <a:schemeClr val="tx1">
                  <a:lumMod val="75000"/>
                  <a:lumOff val="25000"/>
                </a:schemeClr>
              </a:solidFill>
              <a:sym typeface="+mn-lt"/>
            </a:endParaRPr>
          </a:p>
        </p:txBody>
      </p:sp>
      <p:grpSp>
        <p:nvGrpSpPr>
          <p:cNvPr id="43" name="组合 42"/>
          <p:cNvGrpSpPr/>
          <p:nvPr/>
        </p:nvGrpSpPr>
        <p:grpSpPr>
          <a:xfrm>
            <a:off x="7392834" y="2315865"/>
            <a:ext cx="1646605" cy="1444288"/>
            <a:chOff x="7392834" y="2315865"/>
            <a:chExt cx="1646605" cy="1444288"/>
          </a:xfrm>
        </p:grpSpPr>
        <p:grpSp>
          <p:nvGrpSpPr>
            <p:cNvPr id="250" name="组合 249"/>
            <p:cNvGrpSpPr/>
            <p:nvPr/>
          </p:nvGrpSpPr>
          <p:grpSpPr>
            <a:xfrm>
              <a:off x="7669996" y="2315865"/>
              <a:ext cx="1110006" cy="1110005"/>
              <a:chOff x="9361606" y="1995714"/>
              <a:chExt cx="2249370" cy="2249370"/>
            </a:xfrm>
          </p:grpSpPr>
          <p:sp>
            <p:nvSpPr>
              <p:cNvPr id="252" name="椭圆 251"/>
              <p:cNvSpPr/>
              <p:nvPr/>
            </p:nvSpPr>
            <p:spPr bwMode="auto">
              <a:xfrm>
                <a:off x="9361606" y="1995714"/>
                <a:ext cx="2249370" cy="2249370"/>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pic>
            <p:nvPicPr>
              <p:cNvPr id="253" name="图片 2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0302" y="2110765"/>
                <a:ext cx="571978" cy="1778547"/>
              </a:xfrm>
              <a:prstGeom prst="rect">
                <a:avLst/>
              </a:prstGeom>
            </p:spPr>
          </p:pic>
        </p:grpSp>
        <p:sp>
          <p:nvSpPr>
            <p:cNvPr id="251" name="文本框 250"/>
            <p:cNvSpPr txBox="1"/>
            <p:nvPr/>
          </p:nvSpPr>
          <p:spPr>
            <a:xfrm>
              <a:off x="7392834" y="3421599"/>
              <a:ext cx="1646605"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cs typeface="+mn-ea"/>
                  <a:sym typeface="+mn-lt"/>
                </a:rPr>
                <a:t>Security Captain</a:t>
              </a:r>
              <a:endParaRPr kumimoji="0" lang="zh-CN" altLang="en-US" sz="16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nvGrpSpPr>
          <p:cNvPr id="12" name="组合 11"/>
          <p:cNvGrpSpPr/>
          <p:nvPr/>
        </p:nvGrpSpPr>
        <p:grpSpPr>
          <a:xfrm>
            <a:off x="7692446" y="4170513"/>
            <a:ext cx="1097032" cy="2408060"/>
            <a:chOff x="7547925" y="4170513"/>
            <a:chExt cx="1097032" cy="2408060"/>
          </a:xfrm>
        </p:grpSpPr>
        <p:sp>
          <p:nvSpPr>
            <p:cNvPr id="415" name="文本框 414"/>
            <p:cNvSpPr txBox="1"/>
            <p:nvPr/>
          </p:nvSpPr>
          <p:spPr>
            <a:xfrm>
              <a:off x="7608982" y="5779565"/>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4</a:t>
              </a:r>
              <a:endParaRPr lang="zh-CN" altLang="en-US" sz="1000" dirty="0">
                <a:solidFill>
                  <a:schemeClr val="tx1">
                    <a:lumMod val="75000"/>
                    <a:lumOff val="25000"/>
                  </a:schemeClr>
                </a:solidFill>
                <a:cs typeface="+mn-ea"/>
                <a:sym typeface="+mn-lt"/>
              </a:endParaRPr>
            </a:p>
          </p:txBody>
        </p:sp>
        <p:grpSp>
          <p:nvGrpSpPr>
            <p:cNvPr id="254" name="组合 253"/>
            <p:cNvGrpSpPr/>
            <p:nvPr/>
          </p:nvGrpSpPr>
          <p:grpSpPr>
            <a:xfrm>
              <a:off x="7547925" y="4170513"/>
              <a:ext cx="1097032" cy="2408060"/>
              <a:chOff x="5436827" y="3921912"/>
              <a:chExt cx="1097032" cy="2408060"/>
            </a:xfrm>
          </p:grpSpPr>
          <p:sp>
            <p:nvSpPr>
              <p:cNvPr id="255" name="矩形 254"/>
              <p:cNvSpPr/>
              <p:nvPr/>
            </p:nvSpPr>
            <p:spPr bwMode="auto">
              <a:xfrm>
                <a:off x="5436827" y="398953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56" name="矩形 255"/>
              <p:cNvSpPr/>
              <p:nvPr/>
            </p:nvSpPr>
            <p:spPr bwMode="auto">
              <a:xfrm>
                <a:off x="5436827" y="416813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57" name="矩形 256"/>
              <p:cNvSpPr/>
              <p:nvPr/>
            </p:nvSpPr>
            <p:spPr bwMode="auto">
              <a:xfrm>
                <a:off x="5436827" y="434601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58" name="矩形 257"/>
              <p:cNvSpPr/>
              <p:nvPr/>
            </p:nvSpPr>
            <p:spPr bwMode="auto">
              <a:xfrm>
                <a:off x="5436827" y="4523905"/>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59" name="矩形 258"/>
              <p:cNvSpPr/>
              <p:nvPr/>
            </p:nvSpPr>
            <p:spPr bwMode="auto">
              <a:xfrm>
                <a:off x="5436827" y="470179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60" name="文本框 259"/>
              <p:cNvSpPr txBox="1"/>
              <p:nvPr/>
            </p:nvSpPr>
            <p:spPr>
              <a:xfrm>
                <a:off x="5496396" y="3921912"/>
                <a:ext cx="6206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Preview</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1" name="文本框 260"/>
              <p:cNvSpPr txBox="1"/>
              <p:nvPr/>
            </p:nvSpPr>
            <p:spPr>
              <a:xfrm>
                <a:off x="5496396" y="4104592"/>
                <a:ext cx="6799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Playback</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2" name="文本框 261"/>
              <p:cNvSpPr txBox="1"/>
              <p:nvPr/>
            </p:nvSpPr>
            <p:spPr>
              <a:xfrm>
                <a:off x="5496396" y="4283186"/>
                <a:ext cx="55175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E-map</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3" name="文本框 262"/>
              <p:cNvSpPr txBox="1"/>
              <p:nvPr/>
            </p:nvSpPr>
            <p:spPr>
              <a:xfrm>
                <a:off x="5496396" y="4460363"/>
                <a:ext cx="52129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Audio</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4" name="文本框 263"/>
              <p:cNvSpPr txBox="1"/>
              <p:nvPr/>
            </p:nvSpPr>
            <p:spPr>
              <a:xfrm>
                <a:off x="5496396" y="4636049"/>
                <a:ext cx="5196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Alarm</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5" name="矩形 264"/>
              <p:cNvSpPr/>
              <p:nvPr/>
            </p:nvSpPr>
            <p:spPr bwMode="auto">
              <a:xfrm>
                <a:off x="5436827" y="487111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66" name="矩形 265"/>
              <p:cNvSpPr/>
              <p:nvPr/>
            </p:nvSpPr>
            <p:spPr bwMode="auto">
              <a:xfrm>
                <a:off x="5436827" y="504899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67" name="文本框 266"/>
              <p:cNvSpPr txBox="1"/>
              <p:nvPr/>
            </p:nvSpPr>
            <p:spPr>
              <a:xfrm>
                <a:off x="5496396" y="4807571"/>
                <a:ext cx="103746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Recording Plan</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8" name="文本框 267"/>
              <p:cNvSpPr txBox="1"/>
              <p:nvPr/>
            </p:nvSpPr>
            <p:spPr>
              <a:xfrm>
                <a:off x="5496396" y="4983257"/>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1</a:t>
                </a:r>
                <a:endParaRPr lang="zh-CN" altLang="en-US" sz="1000" dirty="0">
                  <a:solidFill>
                    <a:schemeClr val="tx1">
                      <a:lumMod val="75000"/>
                      <a:lumOff val="25000"/>
                    </a:schemeClr>
                  </a:solidFill>
                  <a:cs typeface="+mn-ea"/>
                  <a:sym typeface="+mn-lt"/>
                </a:endParaRPr>
              </a:p>
            </p:txBody>
          </p:sp>
          <p:sp>
            <p:nvSpPr>
              <p:cNvPr id="269" name="矩形 268"/>
              <p:cNvSpPr/>
              <p:nvPr/>
            </p:nvSpPr>
            <p:spPr bwMode="auto">
              <a:xfrm>
                <a:off x="5436827" y="523731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0" name="矩形 269"/>
              <p:cNvSpPr/>
              <p:nvPr/>
            </p:nvSpPr>
            <p:spPr bwMode="auto">
              <a:xfrm>
                <a:off x="5436827" y="541591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1" name="矩形 270"/>
              <p:cNvSpPr/>
              <p:nvPr/>
            </p:nvSpPr>
            <p:spPr bwMode="auto">
              <a:xfrm>
                <a:off x="5436827" y="559379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2" name="矩形 271"/>
              <p:cNvSpPr/>
              <p:nvPr/>
            </p:nvSpPr>
            <p:spPr bwMode="auto">
              <a:xfrm>
                <a:off x="5436827" y="577168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3" name="矩形 272"/>
              <p:cNvSpPr/>
              <p:nvPr/>
            </p:nvSpPr>
            <p:spPr bwMode="auto">
              <a:xfrm>
                <a:off x="5436827" y="594956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4" name="文本框 273"/>
              <p:cNvSpPr txBox="1"/>
              <p:nvPr/>
            </p:nvSpPr>
            <p:spPr>
              <a:xfrm>
                <a:off x="5496396" y="516969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2</a:t>
                </a:r>
                <a:endParaRPr lang="zh-CN" altLang="en-US" sz="1000" dirty="0">
                  <a:solidFill>
                    <a:schemeClr val="tx1">
                      <a:lumMod val="75000"/>
                      <a:lumOff val="25000"/>
                    </a:schemeClr>
                  </a:solidFill>
                  <a:cs typeface="+mn-ea"/>
                  <a:sym typeface="+mn-lt"/>
                </a:endParaRPr>
              </a:p>
            </p:txBody>
          </p:sp>
          <p:sp>
            <p:nvSpPr>
              <p:cNvPr id="275" name="文本框 274"/>
              <p:cNvSpPr txBox="1"/>
              <p:nvPr/>
            </p:nvSpPr>
            <p:spPr>
              <a:xfrm>
                <a:off x="5496396" y="535237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3</a:t>
                </a:r>
                <a:endParaRPr lang="zh-CN" altLang="en-US" sz="1000" dirty="0">
                  <a:solidFill>
                    <a:schemeClr val="tx1">
                      <a:lumMod val="75000"/>
                      <a:lumOff val="25000"/>
                    </a:schemeClr>
                  </a:solidFill>
                  <a:cs typeface="+mn-ea"/>
                  <a:sym typeface="+mn-lt"/>
                </a:endParaRPr>
              </a:p>
            </p:txBody>
          </p:sp>
          <p:sp>
            <p:nvSpPr>
              <p:cNvPr id="277" name="文本框 276"/>
              <p:cNvSpPr txBox="1"/>
              <p:nvPr/>
            </p:nvSpPr>
            <p:spPr>
              <a:xfrm>
                <a:off x="5496396" y="5708141"/>
                <a:ext cx="396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Log</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78" name="文本框 277"/>
              <p:cNvSpPr txBox="1"/>
              <p:nvPr/>
            </p:nvSpPr>
            <p:spPr>
              <a:xfrm>
                <a:off x="5496396" y="5883827"/>
                <a:ext cx="93968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Management</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79" name="文本框 278"/>
              <p:cNvSpPr txBox="1"/>
              <p:nvPr/>
            </p:nvSpPr>
            <p:spPr>
              <a:xfrm>
                <a:off x="5493960" y="5960640"/>
                <a:ext cx="5245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grpSp>
      <p:sp>
        <p:nvSpPr>
          <p:cNvPr id="280" name="KSO_Shape"/>
          <p:cNvSpPr/>
          <p:nvPr/>
        </p:nvSpPr>
        <p:spPr bwMode="auto">
          <a:xfrm>
            <a:off x="7692446" y="416445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81" name="KSO_Shape"/>
          <p:cNvSpPr/>
          <p:nvPr/>
        </p:nvSpPr>
        <p:spPr bwMode="auto">
          <a:xfrm>
            <a:off x="7692446" y="433570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82" name="KSO_Shape"/>
          <p:cNvSpPr/>
          <p:nvPr/>
        </p:nvSpPr>
        <p:spPr bwMode="auto">
          <a:xfrm>
            <a:off x="7692446" y="4516712"/>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83" name="KSO_Shape"/>
          <p:cNvSpPr/>
          <p:nvPr/>
        </p:nvSpPr>
        <p:spPr bwMode="auto">
          <a:xfrm>
            <a:off x="7692446" y="468167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84" name="KSO_Shape"/>
          <p:cNvSpPr/>
          <p:nvPr/>
        </p:nvSpPr>
        <p:spPr bwMode="auto">
          <a:xfrm>
            <a:off x="7692446" y="486980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87" name="KSO_Shape"/>
          <p:cNvSpPr/>
          <p:nvPr/>
        </p:nvSpPr>
        <p:spPr bwMode="auto">
          <a:xfrm>
            <a:off x="7692446" y="576058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nvGrpSpPr>
          <p:cNvPr id="28" name="组合 27"/>
          <p:cNvGrpSpPr/>
          <p:nvPr/>
        </p:nvGrpSpPr>
        <p:grpSpPr>
          <a:xfrm>
            <a:off x="5705973" y="2315865"/>
            <a:ext cx="1361270" cy="1690509"/>
            <a:chOff x="5705973" y="2315865"/>
            <a:chExt cx="1361270" cy="1690509"/>
          </a:xfrm>
        </p:grpSpPr>
        <p:grpSp>
          <p:nvGrpSpPr>
            <p:cNvPr id="290" name="组合 289"/>
            <p:cNvGrpSpPr/>
            <p:nvPr/>
          </p:nvGrpSpPr>
          <p:grpSpPr>
            <a:xfrm>
              <a:off x="5879550" y="2315865"/>
              <a:ext cx="1110007" cy="1110004"/>
              <a:chOff x="9361606" y="1995714"/>
              <a:chExt cx="2249370" cy="2249370"/>
            </a:xfrm>
          </p:grpSpPr>
          <p:sp>
            <p:nvSpPr>
              <p:cNvPr id="292" name="椭圆 291"/>
              <p:cNvSpPr/>
              <p:nvPr/>
            </p:nvSpPr>
            <p:spPr bwMode="auto">
              <a:xfrm>
                <a:off x="9361606" y="1995714"/>
                <a:ext cx="2249370" cy="2249370"/>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path path="circle">
                  <a:fillToRect t="100000" r="100000"/>
                </a:path>
                <a:tileRect l="-100000" b="-100000"/>
              </a:gra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cs typeface="+mn-ea"/>
                  <a:sym typeface="+mn-lt"/>
                </a:endParaRPr>
              </a:p>
            </p:txBody>
          </p:sp>
          <p:pic>
            <p:nvPicPr>
              <p:cNvPr id="293" name="图片 2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5415" y="2336405"/>
                <a:ext cx="501753" cy="1567986"/>
              </a:xfrm>
              <a:prstGeom prst="rect">
                <a:avLst/>
              </a:prstGeom>
            </p:spPr>
          </p:pic>
        </p:grpSp>
        <p:sp>
          <p:nvSpPr>
            <p:cNvPr id="291" name="文本框 290"/>
            <p:cNvSpPr txBox="1"/>
            <p:nvPr/>
          </p:nvSpPr>
          <p:spPr>
            <a:xfrm>
              <a:off x="5705973" y="3421599"/>
              <a:ext cx="1361270" cy="584775"/>
            </a:xfrm>
            <a:prstGeom prst="rect">
              <a:avLst/>
            </a:prstGeom>
            <a:noFill/>
          </p:spPr>
          <p:txBody>
            <a:bodyPr wrap="none" rtlCol="0">
              <a:spAutoFit/>
            </a:bodyPr>
            <a:lstStyle/>
            <a:p>
              <a:pPr lvl="0" algn="ctr">
                <a:defRPr/>
              </a:pPr>
              <a:r>
                <a:rPr lang="en-US" altLang="zh-CN" sz="1600" dirty="0">
                  <a:solidFill>
                    <a:schemeClr val="tx1">
                      <a:lumMod val="75000"/>
                      <a:lumOff val="25000"/>
                    </a:schemeClr>
                  </a:solidFill>
                  <a:cs typeface="+mn-ea"/>
                  <a:sym typeface="+mn-lt"/>
                </a:rPr>
                <a:t>Security for</a:t>
              </a:r>
            </a:p>
            <a:p>
              <a:pPr lvl="0" algn="ctr">
                <a:defRPr/>
              </a:pPr>
              <a:r>
                <a:rPr lang="en-US" altLang="zh-CN" sz="1600" dirty="0">
                  <a:solidFill>
                    <a:schemeClr val="tx1">
                      <a:lumMod val="75000"/>
                      <a:lumOff val="25000"/>
                    </a:schemeClr>
                  </a:solidFill>
                  <a:cs typeface="+mn-ea"/>
                  <a:sym typeface="+mn-lt"/>
                </a:rPr>
                <a:t>Specific Zone</a:t>
              </a:r>
            </a:p>
          </p:txBody>
        </p:sp>
      </p:grpSp>
      <p:grpSp>
        <p:nvGrpSpPr>
          <p:cNvPr id="299" name="组合 298"/>
          <p:cNvGrpSpPr/>
          <p:nvPr/>
        </p:nvGrpSpPr>
        <p:grpSpPr>
          <a:xfrm>
            <a:off x="9444038" y="4159463"/>
            <a:ext cx="1097032" cy="2408060"/>
            <a:chOff x="9782293" y="3921912"/>
            <a:chExt cx="1097032" cy="2408060"/>
          </a:xfrm>
        </p:grpSpPr>
        <p:sp>
          <p:nvSpPr>
            <p:cNvPr id="300" name="矩形 299"/>
            <p:cNvSpPr/>
            <p:nvPr/>
          </p:nvSpPr>
          <p:spPr bwMode="auto">
            <a:xfrm>
              <a:off x="9782293" y="398953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01" name="矩形 300"/>
            <p:cNvSpPr/>
            <p:nvPr/>
          </p:nvSpPr>
          <p:spPr bwMode="auto">
            <a:xfrm>
              <a:off x="9782293" y="416813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02" name="矩形 301"/>
            <p:cNvSpPr/>
            <p:nvPr/>
          </p:nvSpPr>
          <p:spPr bwMode="auto">
            <a:xfrm>
              <a:off x="9782293" y="434601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03" name="矩形 302"/>
            <p:cNvSpPr/>
            <p:nvPr/>
          </p:nvSpPr>
          <p:spPr bwMode="auto">
            <a:xfrm>
              <a:off x="9782293" y="4523905"/>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04" name="矩形 303"/>
            <p:cNvSpPr/>
            <p:nvPr/>
          </p:nvSpPr>
          <p:spPr bwMode="auto">
            <a:xfrm>
              <a:off x="9782293" y="470179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05" name="文本框 304"/>
            <p:cNvSpPr txBox="1"/>
            <p:nvPr/>
          </p:nvSpPr>
          <p:spPr>
            <a:xfrm>
              <a:off x="9841862" y="3921912"/>
              <a:ext cx="6206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Preview</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06" name="文本框 305"/>
            <p:cNvSpPr txBox="1"/>
            <p:nvPr/>
          </p:nvSpPr>
          <p:spPr>
            <a:xfrm>
              <a:off x="9841862" y="4104592"/>
              <a:ext cx="6799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Playback</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07" name="文本框 306"/>
            <p:cNvSpPr txBox="1"/>
            <p:nvPr/>
          </p:nvSpPr>
          <p:spPr>
            <a:xfrm>
              <a:off x="9841862" y="4283186"/>
              <a:ext cx="55175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E-map</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08" name="文本框 307"/>
            <p:cNvSpPr txBox="1"/>
            <p:nvPr/>
          </p:nvSpPr>
          <p:spPr>
            <a:xfrm>
              <a:off x="9841862" y="4460363"/>
              <a:ext cx="52129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Audio</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09" name="文本框 308"/>
            <p:cNvSpPr txBox="1"/>
            <p:nvPr/>
          </p:nvSpPr>
          <p:spPr>
            <a:xfrm>
              <a:off x="9841862" y="4636049"/>
              <a:ext cx="5196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Alarm</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10" name="矩形 309"/>
            <p:cNvSpPr/>
            <p:nvPr/>
          </p:nvSpPr>
          <p:spPr bwMode="auto">
            <a:xfrm>
              <a:off x="9782293" y="487111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11" name="矩形 310"/>
            <p:cNvSpPr/>
            <p:nvPr/>
          </p:nvSpPr>
          <p:spPr bwMode="auto">
            <a:xfrm>
              <a:off x="9782293" y="504899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12" name="文本框 311"/>
            <p:cNvSpPr txBox="1"/>
            <p:nvPr/>
          </p:nvSpPr>
          <p:spPr>
            <a:xfrm>
              <a:off x="9841862" y="4807571"/>
              <a:ext cx="103746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Recording Plan</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13" name="文本框 312"/>
            <p:cNvSpPr txBox="1"/>
            <p:nvPr/>
          </p:nvSpPr>
          <p:spPr>
            <a:xfrm>
              <a:off x="9841862" y="4983257"/>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1</a:t>
              </a:r>
              <a:endParaRPr lang="zh-CN" altLang="en-US" sz="1000" dirty="0">
                <a:solidFill>
                  <a:schemeClr val="tx1">
                    <a:lumMod val="75000"/>
                    <a:lumOff val="25000"/>
                  </a:schemeClr>
                </a:solidFill>
                <a:cs typeface="+mn-ea"/>
                <a:sym typeface="+mn-lt"/>
              </a:endParaRPr>
            </a:p>
          </p:txBody>
        </p:sp>
        <p:sp>
          <p:nvSpPr>
            <p:cNvPr id="316" name="矩形 315"/>
            <p:cNvSpPr/>
            <p:nvPr/>
          </p:nvSpPr>
          <p:spPr bwMode="auto">
            <a:xfrm>
              <a:off x="9782293" y="523731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17" name="矩形 316"/>
            <p:cNvSpPr/>
            <p:nvPr/>
          </p:nvSpPr>
          <p:spPr bwMode="auto">
            <a:xfrm>
              <a:off x="9782293" y="5415911"/>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18" name="矩形 317"/>
            <p:cNvSpPr/>
            <p:nvPr/>
          </p:nvSpPr>
          <p:spPr bwMode="auto">
            <a:xfrm>
              <a:off x="9782293" y="5593797"/>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21" name="矩形 320"/>
            <p:cNvSpPr/>
            <p:nvPr/>
          </p:nvSpPr>
          <p:spPr bwMode="auto">
            <a:xfrm>
              <a:off x="9782293" y="5771683"/>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32" name="矩形 331"/>
            <p:cNvSpPr/>
            <p:nvPr/>
          </p:nvSpPr>
          <p:spPr bwMode="auto">
            <a:xfrm>
              <a:off x="9782293" y="5949569"/>
              <a:ext cx="119139" cy="119139"/>
            </a:xfrm>
            <a:prstGeom prst="rect">
              <a:avLst/>
            </a:prstGeom>
            <a:noFill/>
            <a:ln>
              <a:solidFill>
                <a:srgbClr val="595959"/>
              </a:solidFill>
              <a:prstDash val="sys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44" name="文本框 343"/>
            <p:cNvSpPr txBox="1"/>
            <p:nvPr/>
          </p:nvSpPr>
          <p:spPr>
            <a:xfrm>
              <a:off x="9841862" y="5169690"/>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2</a:t>
              </a:r>
              <a:endParaRPr lang="zh-CN" altLang="en-US" sz="1000" dirty="0">
                <a:solidFill>
                  <a:schemeClr val="tx1">
                    <a:lumMod val="75000"/>
                    <a:lumOff val="25000"/>
                  </a:schemeClr>
                </a:solidFill>
                <a:cs typeface="+mn-ea"/>
                <a:sym typeface="+mn-lt"/>
              </a:endParaRPr>
            </a:p>
          </p:txBody>
        </p:sp>
        <p:sp>
          <p:nvSpPr>
            <p:cNvPr id="345" name="文本框 344"/>
            <p:cNvSpPr txBox="1"/>
            <p:nvPr/>
          </p:nvSpPr>
          <p:spPr>
            <a:xfrm>
              <a:off x="9841862" y="5352370"/>
              <a:ext cx="665567" cy="400110"/>
            </a:xfrm>
            <a:prstGeom prst="rect">
              <a:avLst/>
            </a:prstGeom>
            <a:noFill/>
          </p:spPr>
          <p:txBody>
            <a:bodyPr wrap="none" rtlCol="0">
              <a:spAutoFit/>
            </a:bodyPr>
            <a:lstStyle/>
            <a:p>
              <a:pPr>
                <a:defRPr/>
              </a:pPr>
              <a:r>
                <a:rPr lang="en-US" altLang="zh-CN" sz="1000" dirty="0">
                  <a:solidFill>
                    <a:schemeClr val="tx1">
                      <a:lumMod val="75000"/>
                      <a:lumOff val="25000"/>
                    </a:schemeClr>
                  </a:solidFill>
                  <a:cs typeface="+mn-ea"/>
                  <a:sym typeface="+mn-lt"/>
                </a:rPr>
                <a:t>Branch 3</a:t>
              </a:r>
              <a:endParaRPr lang="zh-CN" altLang="en-US" sz="1000" dirty="0">
                <a:solidFill>
                  <a:schemeClr val="tx1">
                    <a:lumMod val="75000"/>
                    <a:lumOff val="25000"/>
                  </a:schemeClr>
                </a:solidFill>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46" name="文本框 345"/>
            <p:cNvSpPr txBox="1"/>
            <p:nvPr/>
          </p:nvSpPr>
          <p:spPr>
            <a:xfrm>
              <a:off x="9841862" y="5530964"/>
              <a:ext cx="665567" cy="246221"/>
            </a:xfrm>
            <a:prstGeom prst="rect">
              <a:avLst/>
            </a:prstGeom>
            <a:noFill/>
          </p:spPr>
          <p:txBody>
            <a:bodyPr wrap="none" rtlCol="0">
              <a:spAutoFit/>
            </a:bodyPr>
            <a:lstStyle/>
            <a:p>
              <a:pPr lvl="0">
                <a:defRPr/>
              </a:pPr>
              <a:r>
                <a:rPr lang="en-US" altLang="zh-CN" sz="1000" dirty="0">
                  <a:solidFill>
                    <a:schemeClr val="tx1">
                      <a:lumMod val="75000"/>
                      <a:lumOff val="25000"/>
                    </a:schemeClr>
                  </a:solidFill>
                  <a:cs typeface="+mn-ea"/>
                  <a:sym typeface="+mn-lt"/>
                </a:rPr>
                <a:t>Branch 4</a:t>
              </a:r>
              <a:endParaRPr lang="zh-CN" altLang="en-US" sz="1000" dirty="0">
                <a:solidFill>
                  <a:schemeClr val="tx1">
                    <a:lumMod val="75000"/>
                    <a:lumOff val="25000"/>
                  </a:schemeClr>
                </a:solidFill>
                <a:cs typeface="+mn-ea"/>
                <a:sym typeface="+mn-lt"/>
              </a:endParaRPr>
            </a:p>
          </p:txBody>
        </p:sp>
        <p:sp>
          <p:nvSpPr>
            <p:cNvPr id="347" name="文本框 346"/>
            <p:cNvSpPr txBox="1"/>
            <p:nvPr/>
          </p:nvSpPr>
          <p:spPr>
            <a:xfrm>
              <a:off x="9841862" y="5708141"/>
              <a:ext cx="396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Log</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50" name="文本框 349"/>
            <p:cNvSpPr txBox="1"/>
            <p:nvPr/>
          </p:nvSpPr>
          <p:spPr>
            <a:xfrm>
              <a:off x="9841862" y="5883827"/>
              <a:ext cx="93968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tx1">
                      <a:lumMod val="75000"/>
                      <a:lumOff val="25000"/>
                    </a:schemeClr>
                  </a:solidFill>
                  <a:effectLst/>
                  <a:uLnTx/>
                  <a:uFillTx/>
                  <a:cs typeface="+mn-ea"/>
                  <a:sym typeface="+mn-lt"/>
                </a:rPr>
                <a:t>Management</a:t>
              </a:r>
              <a:endParaRPr kumimoji="0" lang="zh-CN" altLang="en-US" sz="10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51" name="文本框 350"/>
            <p:cNvSpPr txBox="1"/>
            <p:nvPr/>
          </p:nvSpPr>
          <p:spPr>
            <a:xfrm>
              <a:off x="9839426" y="5960640"/>
              <a:ext cx="5245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cs typeface="+mn-ea"/>
                  <a:sym typeface="+mn-lt"/>
                </a:rPr>
                <a:t>……</a:t>
              </a: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352" name="KSO_Shape"/>
          <p:cNvSpPr/>
          <p:nvPr/>
        </p:nvSpPr>
        <p:spPr bwMode="auto">
          <a:xfrm>
            <a:off x="9450339" y="415340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55" name="KSO_Shape"/>
          <p:cNvSpPr/>
          <p:nvPr/>
        </p:nvSpPr>
        <p:spPr bwMode="auto">
          <a:xfrm>
            <a:off x="9450339" y="432465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66" name="KSO_Shape"/>
          <p:cNvSpPr/>
          <p:nvPr/>
        </p:nvSpPr>
        <p:spPr bwMode="auto">
          <a:xfrm>
            <a:off x="9450339" y="4505662"/>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8" name="KSO_Shape"/>
          <p:cNvSpPr/>
          <p:nvPr/>
        </p:nvSpPr>
        <p:spPr bwMode="auto">
          <a:xfrm>
            <a:off x="9450339" y="467062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79" name="KSO_Shape"/>
          <p:cNvSpPr/>
          <p:nvPr/>
        </p:nvSpPr>
        <p:spPr bwMode="auto">
          <a:xfrm>
            <a:off x="9450339" y="485875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0" name="KSO_Shape"/>
          <p:cNvSpPr/>
          <p:nvPr/>
        </p:nvSpPr>
        <p:spPr bwMode="auto">
          <a:xfrm>
            <a:off x="9450339" y="5212947"/>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1" name="KSO_Shape"/>
          <p:cNvSpPr/>
          <p:nvPr/>
        </p:nvSpPr>
        <p:spPr bwMode="auto">
          <a:xfrm>
            <a:off x="9450339" y="5587501"/>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4" name="KSO_Shape"/>
          <p:cNvSpPr/>
          <p:nvPr/>
        </p:nvSpPr>
        <p:spPr bwMode="auto">
          <a:xfrm>
            <a:off x="9450339" y="574953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5" name="KSO_Shape"/>
          <p:cNvSpPr/>
          <p:nvPr/>
        </p:nvSpPr>
        <p:spPr bwMode="auto">
          <a:xfrm>
            <a:off x="9450339" y="5923916"/>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6" name="KSO_Shape"/>
          <p:cNvSpPr/>
          <p:nvPr/>
        </p:nvSpPr>
        <p:spPr bwMode="auto">
          <a:xfrm>
            <a:off x="9450339" y="6102509"/>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389" name="KSO_Shape"/>
          <p:cNvSpPr/>
          <p:nvPr/>
        </p:nvSpPr>
        <p:spPr bwMode="auto">
          <a:xfrm>
            <a:off x="9450339" y="5398464"/>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00" name="KSO_Shape"/>
          <p:cNvSpPr/>
          <p:nvPr/>
        </p:nvSpPr>
        <p:spPr bwMode="auto">
          <a:xfrm>
            <a:off x="9450339" y="503509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2" name="KSO_Shape"/>
          <p:cNvSpPr/>
          <p:nvPr/>
        </p:nvSpPr>
        <p:spPr bwMode="auto">
          <a:xfrm>
            <a:off x="7695818" y="5223997"/>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3" name="KSO_Shape"/>
          <p:cNvSpPr/>
          <p:nvPr/>
        </p:nvSpPr>
        <p:spPr bwMode="auto">
          <a:xfrm>
            <a:off x="7695818" y="5598551"/>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4" name="KSO_Shape"/>
          <p:cNvSpPr/>
          <p:nvPr/>
        </p:nvSpPr>
        <p:spPr bwMode="auto">
          <a:xfrm>
            <a:off x="7695818" y="5419333"/>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8" name="KSO_Shape"/>
          <p:cNvSpPr/>
          <p:nvPr/>
        </p:nvSpPr>
        <p:spPr bwMode="auto">
          <a:xfrm>
            <a:off x="5889606" y="5765555"/>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419" name="KSO_Shape"/>
          <p:cNvSpPr/>
          <p:nvPr/>
        </p:nvSpPr>
        <p:spPr bwMode="auto">
          <a:xfrm>
            <a:off x="2332949" y="5212768"/>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528" name="KSO_Shape"/>
          <p:cNvSpPr/>
          <p:nvPr/>
        </p:nvSpPr>
        <p:spPr bwMode="auto">
          <a:xfrm>
            <a:off x="4074325" y="5422377"/>
            <a:ext cx="225157" cy="195136"/>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03" name="矩形 202"/>
          <p:cNvSpPr/>
          <p:nvPr/>
        </p:nvSpPr>
        <p:spPr>
          <a:xfrm>
            <a:off x="327349" y="240196"/>
            <a:ext cx="7989688"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VMS Highlight - User and Role Management</a:t>
            </a:r>
          </a:p>
        </p:txBody>
      </p:sp>
    </p:spTree>
    <p:extLst>
      <p:ext uri="{BB962C8B-B14F-4D97-AF65-F5344CB8AC3E}">
        <p14:creationId xmlns:p14="http://schemas.microsoft.com/office/powerpoint/2010/main" val="882921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extBox 34">
            <a:extLst>
              <a:ext uri="{FF2B5EF4-FFF2-40B4-BE49-F238E27FC236}">
                <a16:creationId xmlns:a16="http://schemas.microsoft.com/office/drawing/2014/main" id="{6CF95895-7C51-4595-8E2E-85244E5C8DEB}"/>
              </a:ext>
            </a:extLst>
          </p:cNvPr>
          <p:cNvSpPr txBox="1"/>
          <p:nvPr/>
        </p:nvSpPr>
        <p:spPr>
          <a:xfrm>
            <a:off x="301624" y="3679153"/>
            <a:ext cx="11572696" cy="659733"/>
          </a:xfrm>
          <a:prstGeom prst="roundRect">
            <a:avLst>
              <a:gd name="adj" fmla="val 6161"/>
            </a:avLst>
          </a:prstGeom>
          <a:solidFill>
            <a:schemeClr val="tx2">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defPPr>
              <a:defRPr lang="zh-CN"/>
            </a:defPPr>
            <a:lvl1pPr lvl="0">
              <a:lnSpc>
                <a:spcPct val="150000"/>
              </a:lnSpc>
              <a:defRPr sz="1400" b="1">
                <a:solidFill>
                  <a:schemeClr val="bg1"/>
                </a:solidFill>
                <a:ea typeface="字魂58号-创中黑" panose="00000500000000000000" pitchFamily="2" charset="-122"/>
              </a:defRPr>
            </a:lvl1pPr>
          </a:lstStyle>
          <a:p>
            <a:pPr>
              <a:lnSpc>
                <a:spcPct val="120000"/>
              </a:lnSpc>
              <a:defRPr/>
            </a:pPr>
            <a:r>
              <a:rPr lang="en-US" altLang="zh-CN" sz="1600" dirty="0">
                <a:solidFill>
                  <a:schemeClr val="bg1">
                    <a:lumMod val="50000"/>
                  </a:schemeClr>
                </a:solidFill>
                <a:ea typeface="宋体" panose="02010600030101010101" pitchFamily="2" charset="-122"/>
                <a:cs typeface="Segoe UI Light" panose="020B0502040204020203" pitchFamily="34" charset="0"/>
              </a:rPr>
              <a:t>It is very easy to make recording schedule in Unicorn, you can just draw schedule by virtual pencil, and the schedule can be saved as template and easily be applied to other channels. </a:t>
            </a:r>
          </a:p>
        </p:txBody>
      </p:sp>
      <p:sp>
        <p:nvSpPr>
          <p:cNvPr id="339" name="文本框 338"/>
          <p:cNvSpPr txBox="1">
            <a:spLocks noChangeArrowheads="1"/>
          </p:cNvSpPr>
          <p:nvPr/>
        </p:nvSpPr>
        <p:spPr bwMode="auto">
          <a:xfrm>
            <a:off x="9328399" y="1186384"/>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50000"/>
                    <a:lumOff val="50000"/>
                  </a:schemeClr>
                </a:solidFill>
                <a:latin typeface="+mn-lt"/>
                <a:ea typeface="Segoe UI Emoji" panose="020B0502040204020203" pitchFamily="34" charset="0"/>
                <a:cs typeface="Segoe UI Light" panose="020B0502040204020203" pitchFamily="34" charset="0"/>
              </a:rPr>
              <a:t>VMS</a:t>
            </a:r>
          </a:p>
        </p:txBody>
      </p:sp>
      <p:pic>
        <p:nvPicPr>
          <p:cNvPr id="340" name="图片 339"/>
          <p:cNvPicPr>
            <a:picLocks noChangeAspect="1"/>
          </p:cNvPicPr>
          <p:nvPr/>
        </p:nvPicPr>
        <p:blipFill rotWithShape="1">
          <a:blip r:embed="rId2" cstate="print">
            <a:extLst>
              <a:ext uri="{28A0092B-C50C-407E-A947-70E740481C1C}">
                <a14:useLocalDpi xmlns:a14="http://schemas.microsoft.com/office/drawing/2010/main" val="0"/>
              </a:ext>
            </a:extLst>
          </a:blip>
          <a:srcRect l="15991" t="39834" r="16796" b="8203"/>
          <a:stretch/>
        </p:blipFill>
        <p:spPr>
          <a:xfrm>
            <a:off x="9391801" y="1399116"/>
            <a:ext cx="1076210" cy="458164"/>
          </a:xfrm>
          <a:prstGeom prst="rect">
            <a:avLst/>
          </a:prstGeom>
        </p:spPr>
      </p:pic>
      <p:sp>
        <p:nvSpPr>
          <p:cNvPr id="363" name="文本框 362"/>
          <p:cNvSpPr txBox="1">
            <a:spLocks noChangeArrowheads="1"/>
          </p:cNvSpPr>
          <p:nvPr/>
        </p:nvSpPr>
        <p:spPr bwMode="auto">
          <a:xfrm>
            <a:off x="9349037" y="2230416"/>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50000"/>
                    <a:lumOff val="50000"/>
                  </a:schemeClr>
                </a:solidFill>
                <a:latin typeface="+mn-lt"/>
                <a:ea typeface="Segoe UI Emoji" panose="020B0502040204020203" pitchFamily="34" charset="0"/>
                <a:cs typeface="Segoe UI Light" panose="020B0502040204020203" pitchFamily="34" charset="0"/>
              </a:rPr>
              <a:t>VMS</a:t>
            </a:r>
          </a:p>
        </p:txBody>
      </p:sp>
      <p:pic>
        <p:nvPicPr>
          <p:cNvPr id="364" name="图片 363"/>
          <p:cNvPicPr>
            <a:picLocks noChangeAspect="1"/>
          </p:cNvPicPr>
          <p:nvPr/>
        </p:nvPicPr>
        <p:blipFill rotWithShape="1">
          <a:blip r:embed="rId2" cstate="print">
            <a:extLst>
              <a:ext uri="{28A0092B-C50C-407E-A947-70E740481C1C}">
                <a14:useLocalDpi xmlns:a14="http://schemas.microsoft.com/office/drawing/2010/main" val="0"/>
              </a:ext>
            </a:extLst>
          </a:blip>
          <a:srcRect l="15991" t="39834" r="16796" b="8203"/>
          <a:stretch/>
        </p:blipFill>
        <p:spPr>
          <a:xfrm>
            <a:off x="9388149" y="2393974"/>
            <a:ext cx="1076210" cy="458164"/>
          </a:xfrm>
          <a:prstGeom prst="rect">
            <a:avLst/>
          </a:prstGeom>
        </p:spPr>
      </p:pic>
      <p:sp>
        <p:nvSpPr>
          <p:cNvPr id="48" name="矩形 47"/>
          <p:cNvSpPr/>
          <p:nvPr/>
        </p:nvSpPr>
        <p:spPr>
          <a:xfrm>
            <a:off x="5681865" y="1106524"/>
            <a:ext cx="6192456" cy="1032362"/>
          </a:xfrm>
          <a:prstGeom prst="rect">
            <a:avLst/>
          </a:prstGeom>
          <a:noFill/>
          <a:ln w="28575">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矩形 365"/>
          <p:cNvSpPr/>
          <p:nvPr/>
        </p:nvSpPr>
        <p:spPr>
          <a:xfrm>
            <a:off x="5681863" y="2255351"/>
            <a:ext cx="6192457" cy="1271278"/>
          </a:xfrm>
          <a:prstGeom prst="rect">
            <a:avLst/>
          </a:prstGeom>
          <a:noFill/>
          <a:ln w="28575">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7" name="图片 366">
            <a:extLst>
              <a:ext uri="{FF2B5EF4-FFF2-40B4-BE49-F238E27FC236}">
                <a16:creationId xmlns:a16="http://schemas.microsoft.com/office/drawing/2014/main" id="{E2401386-6966-4EAF-881A-338AB8406E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0649" y="2816142"/>
            <a:ext cx="1137038" cy="757678"/>
          </a:xfrm>
          <a:prstGeom prst="rect">
            <a:avLst/>
          </a:prstGeom>
          <a:effectLst>
            <a:outerShdw blurRad="50800" dist="38100" dir="2700000" algn="tl" rotWithShape="0">
              <a:prstClr val="black">
                <a:alpha val="40000"/>
              </a:prstClr>
            </a:outerShdw>
          </a:effectLst>
        </p:spPr>
      </p:pic>
      <p:sp>
        <p:nvSpPr>
          <p:cNvPr id="368" name="文本框 367"/>
          <p:cNvSpPr txBox="1">
            <a:spLocks noChangeArrowheads="1"/>
          </p:cNvSpPr>
          <p:nvPr/>
        </p:nvSpPr>
        <p:spPr bwMode="auto">
          <a:xfrm>
            <a:off x="9323609" y="2834432"/>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50000"/>
                    <a:lumOff val="50000"/>
                  </a:schemeClr>
                </a:solidFill>
                <a:latin typeface="+mn-lt"/>
                <a:ea typeface="Segoe UI Emoji" panose="020B0502040204020203" pitchFamily="34" charset="0"/>
                <a:cs typeface="Segoe UI Light" panose="020B0502040204020203" pitchFamily="34" charset="0"/>
              </a:rPr>
              <a:t>IPSAN</a:t>
            </a:r>
          </a:p>
        </p:txBody>
      </p:sp>
      <p:sp>
        <p:nvSpPr>
          <p:cNvPr id="369" name="文本框 368"/>
          <p:cNvSpPr txBox="1"/>
          <p:nvPr/>
        </p:nvSpPr>
        <p:spPr>
          <a:xfrm>
            <a:off x="301624" y="774353"/>
            <a:ext cx="5164023" cy="2917722"/>
          </a:xfrm>
          <a:prstGeom prst="rect">
            <a:avLst/>
          </a:prstGeom>
          <a:noFill/>
        </p:spPr>
        <p:txBody>
          <a:bodyPr wrap="square" rtlCol="0">
            <a:spAutoFit/>
          </a:bodyPr>
          <a:lstStyle/>
          <a:p>
            <a:pPr>
              <a:lnSpc>
                <a:spcPct val="120000"/>
              </a:lnSpc>
              <a:spcAft>
                <a:spcPts val="1200"/>
              </a:spcAft>
              <a:defRPr/>
            </a:pPr>
            <a:r>
              <a:rPr lang="en-US" altLang="zh-CN" sz="1600" dirty="0">
                <a:solidFill>
                  <a:srgbClr val="404040"/>
                </a:solidFill>
                <a:latin typeface="Calibri" panose="020F0502020204030204" pitchFamily="34" charset="0"/>
                <a:ea typeface="宋体" panose="02010600030101010101" pitchFamily="2" charset="-122"/>
                <a:cs typeface="Calibri" panose="020F0502020204030204" pitchFamily="34" charset="0"/>
              </a:rPr>
              <a:t>The video can be recorded in VMS or IPSAN.</a:t>
            </a:r>
          </a:p>
          <a:p>
            <a:pPr>
              <a:lnSpc>
                <a:spcPct val="120000"/>
              </a:lnSpc>
              <a:spcAft>
                <a:spcPts val="1200"/>
              </a:spcAft>
              <a:defRPr/>
            </a:pPr>
            <a:r>
              <a:rPr lang="en-US" altLang="zh-CN" sz="1600" dirty="0">
                <a:solidFill>
                  <a:srgbClr val="404040"/>
                </a:solidFill>
                <a:latin typeface="Calibri" panose="020F0502020204030204" pitchFamily="34" charset="0"/>
                <a:ea typeface="宋体" panose="02010600030101010101" pitchFamily="2" charset="-122"/>
                <a:cs typeface="Calibri" panose="020F0502020204030204" pitchFamily="34" charset="0"/>
              </a:rPr>
              <a:t>When recorded in VMS, the recording stream will be same as live view stream, and the playback stream will be sent from VMS to PC client and decoder.</a:t>
            </a:r>
          </a:p>
          <a:p>
            <a:pPr>
              <a:lnSpc>
                <a:spcPct val="120000"/>
              </a:lnSpc>
              <a:spcAft>
                <a:spcPts val="1200"/>
              </a:spcAft>
              <a:defRPr/>
            </a:pPr>
            <a:r>
              <a:rPr lang="en-US" altLang="zh-CN" sz="1600" dirty="0">
                <a:solidFill>
                  <a:srgbClr val="404040"/>
                </a:solidFill>
                <a:latin typeface="Calibri" panose="020F0502020204030204" pitchFamily="34" charset="0"/>
                <a:ea typeface="宋体" panose="02010600030101010101" pitchFamily="2" charset="-122"/>
                <a:cs typeface="Calibri" panose="020F0502020204030204" pitchFamily="34" charset="0"/>
              </a:rPr>
              <a:t>When recorded in IPSAN, the recording stream will be sent to IPSAN directly, and the playback stream will be sent from IPSAN to PC client and decoder.</a:t>
            </a:r>
          </a:p>
          <a:p>
            <a:pPr>
              <a:lnSpc>
                <a:spcPct val="120000"/>
              </a:lnSpc>
              <a:spcAft>
                <a:spcPts val="1200"/>
              </a:spcAft>
              <a:defRPr/>
            </a:pPr>
            <a:r>
              <a:rPr lang="en-US" altLang="zh-CN" sz="1600" dirty="0">
                <a:solidFill>
                  <a:srgbClr val="404040"/>
                </a:solidFill>
                <a:latin typeface="Calibri" panose="020F0502020204030204" pitchFamily="34" charset="0"/>
                <a:ea typeface="宋体" panose="02010600030101010101" pitchFamily="2" charset="-122"/>
                <a:cs typeface="Calibri" panose="020F0502020204030204" pitchFamily="34" charset="0"/>
              </a:rPr>
              <a:t>Both LAN and WAN support central storage</a:t>
            </a:r>
          </a:p>
        </p:txBody>
      </p:sp>
      <p:cxnSp>
        <p:nvCxnSpPr>
          <p:cNvPr id="370" name="直接箭头连接符 369"/>
          <p:cNvCxnSpPr/>
          <p:nvPr/>
        </p:nvCxnSpPr>
        <p:spPr>
          <a:xfrm>
            <a:off x="7344913" y="914736"/>
            <a:ext cx="983467" cy="0"/>
          </a:xfrm>
          <a:prstGeom prst="straightConnector1">
            <a:avLst/>
          </a:prstGeom>
          <a:noFill/>
          <a:ln w="28575">
            <a:solidFill>
              <a:schemeClr val="accent1"/>
            </a:solidFill>
            <a:prstDash val="dash"/>
            <a:bevel/>
            <a:headEnd type="none" w="med" len="med"/>
            <a:tailEnd type="arrow" w="med" len="med"/>
          </a:ln>
        </p:spPr>
      </p:cxnSp>
      <p:sp>
        <p:nvSpPr>
          <p:cNvPr id="371" name="文本框 370"/>
          <p:cNvSpPr txBox="1"/>
          <p:nvPr/>
        </p:nvSpPr>
        <p:spPr>
          <a:xfrm>
            <a:off x="5590189" y="697378"/>
            <a:ext cx="1712135" cy="338554"/>
          </a:xfrm>
          <a:prstGeom prst="rect">
            <a:avLst/>
          </a:prstGeom>
          <a:noFill/>
        </p:spPr>
        <p:txBody>
          <a:bodyPr wrap="none" rtlCol="0">
            <a:spAutoFit/>
          </a:bodyPr>
          <a:lstStyle/>
          <a:p>
            <a:r>
              <a:rPr lang="en-US" altLang="zh-CN" sz="1600" dirty="0">
                <a:solidFill>
                  <a:schemeClr val="tx1">
                    <a:lumMod val="50000"/>
                    <a:lumOff val="50000"/>
                  </a:schemeClr>
                </a:solidFill>
                <a:ea typeface="Segoe UI Emoji" panose="020B0502040204020203" pitchFamily="34" charset="0"/>
                <a:cs typeface="Segoe UI Light" panose="020B0502040204020203" pitchFamily="34" charset="0"/>
              </a:rPr>
              <a:t>Recording</a:t>
            </a:r>
            <a:r>
              <a:rPr lang="en-US" altLang="zh-CN" sz="1600" dirty="0">
                <a:solidFill>
                  <a:schemeClr val="tx1">
                    <a:lumMod val="50000"/>
                    <a:lumOff val="50000"/>
                  </a:schemeClr>
                </a:solidFill>
                <a:latin typeface="Segoe UI Light" panose="020B0502040204020203" pitchFamily="34" charset="0"/>
                <a:ea typeface="Segoe UI Emoji" panose="020B0502040204020203" pitchFamily="34" charset="0"/>
                <a:cs typeface="Segoe UI Light" panose="020B0502040204020203" pitchFamily="34" charset="0"/>
              </a:rPr>
              <a:t> Stream</a:t>
            </a:r>
            <a:endParaRPr lang="zh-CN" altLang="en-US" sz="16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nvGrpSpPr>
          <p:cNvPr id="83" name="组合 82"/>
          <p:cNvGrpSpPr/>
          <p:nvPr/>
        </p:nvGrpSpPr>
        <p:grpSpPr>
          <a:xfrm>
            <a:off x="2861537" y="4561188"/>
            <a:ext cx="5275092" cy="1945743"/>
            <a:chOff x="1486620" y="3573328"/>
            <a:chExt cx="5275092" cy="1945743"/>
          </a:xfrm>
        </p:grpSpPr>
        <p:pic>
          <p:nvPicPr>
            <p:cNvPr id="84" name="图片 83"/>
            <p:cNvPicPr>
              <a:picLocks noChangeAspect="1"/>
            </p:cNvPicPr>
            <p:nvPr/>
          </p:nvPicPr>
          <p:blipFill rotWithShape="1">
            <a:blip r:embed="rId4"/>
            <a:srcRect r="24921"/>
            <a:stretch/>
          </p:blipFill>
          <p:spPr>
            <a:xfrm>
              <a:off x="2283111" y="3793753"/>
              <a:ext cx="4320890" cy="1725318"/>
            </a:xfrm>
            <a:prstGeom prst="rect">
              <a:avLst/>
            </a:prstGeom>
          </p:spPr>
        </p:pic>
        <p:sp>
          <p:nvSpPr>
            <p:cNvPr id="85" name="文本框 84"/>
            <p:cNvSpPr txBox="1"/>
            <p:nvPr/>
          </p:nvSpPr>
          <p:spPr>
            <a:xfrm>
              <a:off x="1690201" y="3758191"/>
              <a:ext cx="64793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Monday</a:t>
              </a:r>
              <a:endParaRPr lang="zh-CN" altLang="en-US" sz="1050" dirty="0">
                <a:cs typeface="Segoe UI Light" panose="020B0502040204020203" pitchFamily="34" charset="0"/>
              </a:endParaRPr>
            </a:p>
          </p:txBody>
        </p:sp>
        <p:sp>
          <p:nvSpPr>
            <p:cNvPr id="86" name="文本框 85"/>
            <p:cNvSpPr txBox="1"/>
            <p:nvPr/>
          </p:nvSpPr>
          <p:spPr>
            <a:xfrm>
              <a:off x="1690201" y="3971203"/>
              <a:ext cx="636713"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Tuesday</a:t>
              </a:r>
              <a:endParaRPr lang="zh-CN" altLang="en-US" sz="1050" dirty="0">
                <a:cs typeface="Segoe UI Light" panose="020B0502040204020203" pitchFamily="34" charset="0"/>
              </a:endParaRPr>
            </a:p>
          </p:txBody>
        </p:sp>
        <p:sp>
          <p:nvSpPr>
            <p:cNvPr id="87" name="文本框 86"/>
            <p:cNvSpPr txBox="1"/>
            <p:nvPr/>
          </p:nvSpPr>
          <p:spPr>
            <a:xfrm>
              <a:off x="1486620" y="4188099"/>
              <a:ext cx="843501"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Wednesday</a:t>
              </a:r>
              <a:endParaRPr lang="zh-CN" altLang="en-US" sz="1050" dirty="0">
                <a:cs typeface="Segoe UI Light" panose="020B0502040204020203" pitchFamily="34" charset="0"/>
              </a:endParaRPr>
            </a:p>
          </p:txBody>
        </p:sp>
        <p:sp>
          <p:nvSpPr>
            <p:cNvPr id="88" name="文本框 87"/>
            <p:cNvSpPr txBox="1"/>
            <p:nvPr/>
          </p:nvSpPr>
          <p:spPr>
            <a:xfrm>
              <a:off x="1637302" y="4408945"/>
              <a:ext cx="68640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Thursday</a:t>
              </a:r>
              <a:endParaRPr lang="zh-CN" altLang="en-US" sz="1050" dirty="0">
                <a:cs typeface="Segoe UI Light" panose="020B0502040204020203" pitchFamily="34" charset="0"/>
              </a:endParaRPr>
            </a:p>
          </p:txBody>
        </p:sp>
        <p:sp>
          <p:nvSpPr>
            <p:cNvPr id="89" name="文本框 88"/>
            <p:cNvSpPr txBox="1"/>
            <p:nvPr/>
          </p:nvSpPr>
          <p:spPr>
            <a:xfrm>
              <a:off x="1813043" y="4624713"/>
              <a:ext cx="51969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Friday</a:t>
              </a:r>
              <a:endParaRPr lang="zh-CN" altLang="en-US" sz="1050" dirty="0">
                <a:cs typeface="Segoe UI Light" panose="020B0502040204020203" pitchFamily="34" charset="0"/>
              </a:endParaRPr>
            </a:p>
          </p:txBody>
        </p:sp>
        <p:sp>
          <p:nvSpPr>
            <p:cNvPr id="90" name="文本框 89"/>
            <p:cNvSpPr txBox="1"/>
            <p:nvPr/>
          </p:nvSpPr>
          <p:spPr>
            <a:xfrm>
              <a:off x="1651478" y="4842868"/>
              <a:ext cx="67999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Saturday</a:t>
              </a:r>
              <a:endParaRPr lang="zh-CN" altLang="en-US" sz="1050" dirty="0">
                <a:cs typeface="Segoe UI Light" panose="020B0502040204020203" pitchFamily="34" charset="0"/>
              </a:endParaRPr>
            </a:p>
          </p:txBody>
        </p:sp>
        <p:sp>
          <p:nvSpPr>
            <p:cNvPr id="91" name="文本框 90"/>
            <p:cNvSpPr txBox="1"/>
            <p:nvPr/>
          </p:nvSpPr>
          <p:spPr>
            <a:xfrm>
              <a:off x="1736718" y="5056866"/>
              <a:ext cx="59984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Sunday</a:t>
              </a:r>
              <a:endParaRPr lang="zh-CN" altLang="en-US" sz="1050" dirty="0">
                <a:cs typeface="Segoe UI Light" panose="020B0502040204020203" pitchFamily="34" charset="0"/>
              </a:endParaRPr>
            </a:p>
          </p:txBody>
        </p:sp>
        <p:sp>
          <p:nvSpPr>
            <p:cNvPr id="92" name="文本框 91"/>
            <p:cNvSpPr txBox="1"/>
            <p:nvPr/>
          </p:nvSpPr>
          <p:spPr>
            <a:xfrm>
              <a:off x="1728301" y="5259960"/>
              <a:ext cx="60946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Holiday</a:t>
              </a:r>
              <a:endParaRPr lang="zh-CN" altLang="en-US" sz="1050" dirty="0">
                <a:cs typeface="Segoe UI Light" panose="020B0502040204020203" pitchFamily="34" charset="0"/>
              </a:endParaRPr>
            </a:p>
          </p:txBody>
        </p:sp>
        <p:sp>
          <p:nvSpPr>
            <p:cNvPr id="93" name="文本框 92"/>
            <p:cNvSpPr txBox="1"/>
            <p:nvPr/>
          </p:nvSpPr>
          <p:spPr>
            <a:xfrm>
              <a:off x="2154061"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0</a:t>
              </a:r>
              <a:endParaRPr lang="zh-CN" altLang="en-US" sz="1050" dirty="0">
                <a:cs typeface="Segoe UI Light" panose="020B0502040204020203" pitchFamily="34" charset="0"/>
              </a:endParaRPr>
            </a:p>
          </p:txBody>
        </p:sp>
        <p:sp>
          <p:nvSpPr>
            <p:cNvPr id="94" name="文本框 93"/>
            <p:cNvSpPr txBox="1"/>
            <p:nvPr/>
          </p:nvSpPr>
          <p:spPr>
            <a:xfrm>
              <a:off x="2323438" y="3573328"/>
              <a:ext cx="25359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a:t>
              </a:r>
              <a:endParaRPr lang="zh-CN" altLang="en-US" sz="1050" dirty="0">
                <a:cs typeface="Segoe UI Light" panose="020B0502040204020203" pitchFamily="34" charset="0"/>
              </a:endParaRPr>
            </a:p>
          </p:txBody>
        </p:sp>
        <p:sp>
          <p:nvSpPr>
            <p:cNvPr id="95" name="文本框 94"/>
            <p:cNvSpPr txBox="1"/>
            <p:nvPr/>
          </p:nvSpPr>
          <p:spPr>
            <a:xfrm>
              <a:off x="2497749"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a:t>
              </a:r>
              <a:endParaRPr lang="zh-CN" altLang="en-US" sz="1050" dirty="0">
                <a:cs typeface="Segoe UI Light" panose="020B0502040204020203" pitchFamily="34" charset="0"/>
              </a:endParaRPr>
            </a:p>
          </p:txBody>
        </p:sp>
        <p:sp>
          <p:nvSpPr>
            <p:cNvPr id="96" name="文本框 95"/>
            <p:cNvSpPr txBox="1"/>
            <p:nvPr/>
          </p:nvSpPr>
          <p:spPr>
            <a:xfrm>
              <a:off x="2677835"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3</a:t>
              </a:r>
              <a:endParaRPr lang="zh-CN" altLang="en-US" sz="1050" dirty="0">
                <a:cs typeface="Segoe UI Light" panose="020B0502040204020203" pitchFamily="34" charset="0"/>
              </a:endParaRPr>
            </a:p>
          </p:txBody>
        </p:sp>
        <p:sp>
          <p:nvSpPr>
            <p:cNvPr id="97" name="文本框 96"/>
            <p:cNvSpPr txBox="1"/>
            <p:nvPr/>
          </p:nvSpPr>
          <p:spPr>
            <a:xfrm>
              <a:off x="2884300"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4</a:t>
              </a:r>
              <a:endParaRPr lang="zh-CN" altLang="en-US" sz="1050" dirty="0">
                <a:cs typeface="Segoe UI Light" panose="020B0502040204020203" pitchFamily="34" charset="0"/>
              </a:endParaRPr>
            </a:p>
          </p:txBody>
        </p:sp>
        <p:sp>
          <p:nvSpPr>
            <p:cNvPr id="98" name="文本框 97"/>
            <p:cNvSpPr txBox="1"/>
            <p:nvPr/>
          </p:nvSpPr>
          <p:spPr>
            <a:xfrm>
              <a:off x="3044141"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5</a:t>
              </a:r>
              <a:endParaRPr lang="zh-CN" altLang="en-US" sz="1050" dirty="0">
                <a:cs typeface="Segoe UI Light" panose="020B0502040204020203" pitchFamily="34" charset="0"/>
              </a:endParaRPr>
            </a:p>
          </p:txBody>
        </p:sp>
        <p:sp>
          <p:nvSpPr>
            <p:cNvPr id="99" name="文本框 98"/>
            <p:cNvSpPr txBox="1"/>
            <p:nvPr/>
          </p:nvSpPr>
          <p:spPr>
            <a:xfrm>
              <a:off x="3231200"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6</a:t>
              </a:r>
              <a:endParaRPr lang="zh-CN" altLang="en-US" sz="1050" dirty="0">
                <a:cs typeface="Segoe UI Light" panose="020B0502040204020203" pitchFamily="34" charset="0"/>
              </a:endParaRPr>
            </a:p>
          </p:txBody>
        </p:sp>
        <p:sp>
          <p:nvSpPr>
            <p:cNvPr id="100" name="文本框 99"/>
            <p:cNvSpPr txBox="1"/>
            <p:nvPr/>
          </p:nvSpPr>
          <p:spPr>
            <a:xfrm>
              <a:off x="3393277"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7</a:t>
              </a:r>
              <a:endParaRPr lang="zh-CN" altLang="en-US" sz="1050" dirty="0">
                <a:cs typeface="Segoe UI Light" panose="020B0502040204020203" pitchFamily="34" charset="0"/>
              </a:endParaRPr>
            </a:p>
          </p:txBody>
        </p:sp>
        <p:sp>
          <p:nvSpPr>
            <p:cNvPr id="101" name="文本框 100"/>
            <p:cNvSpPr txBox="1"/>
            <p:nvPr/>
          </p:nvSpPr>
          <p:spPr>
            <a:xfrm>
              <a:off x="3584770"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8</a:t>
              </a:r>
              <a:endParaRPr lang="zh-CN" altLang="en-US" sz="1050" dirty="0">
                <a:cs typeface="Segoe UI Light" panose="020B0502040204020203" pitchFamily="34" charset="0"/>
              </a:endParaRPr>
            </a:p>
          </p:txBody>
        </p:sp>
        <p:sp>
          <p:nvSpPr>
            <p:cNvPr id="102" name="文本框 101"/>
            <p:cNvSpPr txBox="1"/>
            <p:nvPr/>
          </p:nvSpPr>
          <p:spPr>
            <a:xfrm>
              <a:off x="3760612" y="3573328"/>
              <a:ext cx="256802"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9</a:t>
              </a:r>
              <a:endParaRPr lang="zh-CN" altLang="en-US" sz="1050" dirty="0">
                <a:cs typeface="Segoe UI Light" panose="020B0502040204020203" pitchFamily="34" charset="0"/>
              </a:endParaRPr>
            </a:p>
          </p:txBody>
        </p:sp>
        <p:sp>
          <p:nvSpPr>
            <p:cNvPr id="103" name="文本框 102"/>
            <p:cNvSpPr txBox="1"/>
            <p:nvPr/>
          </p:nvSpPr>
          <p:spPr>
            <a:xfrm>
              <a:off x="3913586"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10</a:t>
              </a:r>
              <a:endParaRPr lang="zh-CN" altLang="en-US" sz="1050" dirty="0">
                <a:cs typeface="Segoe UI Light" panose="020B0502040204020203" pitchFamily="34" charset="0"/>
              </a:endParaRPr>
            </a:p>
          </p:txBody>
        </p:sp>
        <p:sp>
          <p:nvSpPr>
            <p:cNvPr id="104" name="文本框 103"/>
            <p:cNvSpPr txBox="1"/>
            <p:nvPr/>
          </p:nvSpPr>
          <p:spPr>
            <a:xfrm>
              <a:off x="4086923"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11</a:t>
              </a:r>
              <a:endParaRPr lang="zh-CN" altLang="en-US" sz="1050" dirty="0">
                <a:cs typeface="Segoe UI Light" panose="020B0502040204020203" pitchFamily="34" charset="0"/>
              </a:endParaRPr>
            </a:p>
          </p:txBody>
        </p:sp>
        <p:sp>
          <p:nvSpPr>
            <p:cNvPr id="105" name="文本框 104"/>
            <p:cNvSpPr txBox="1"/>
            <p:nvPr/>
          </p:nvSpPr>
          <p:spPr>
            <a:xfrm>
              <a:off x="4271930"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12</a:t>
              </a:r>
              <a:endParaRPr lang="zh-CN" altLang="en-US" sz="1050" dirty="0">
                <a:cs typeface="Segoe UI Light" panose="020B0502040204020203" pitchFamily="34" charset="0"/>
              </a:endParaRPr>
            </a:p>
          </p:txBody>
        </p:sp>
        <p:sp>
          <p:nvSpPr>
            <p:cNvPr id="106" name="文本框 105"/>
            <p:cNvSpPr txBox="1"/>
            <p:nvPr/>
          </p:nvSpPr>
          <p:spPr>
            <a:xfrm>
              <a:off x="4452016"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13</a:t>
              </a:r>
              <a:endParaRPr lang="zh-CN" altLang="en-US" sz="1050" dirty="0">
                <a:cs typeface="Segoe UI Light" panose="020B0502040204020203" pitchFamily="34" charset="0"/>
              </a:endParaRPr>
            </a:p>
          </p:txBody>
        </p:sp>
        <p:sp>
          <p:nvSpPr>
            <p:cNvPr id="107" name="文本框 106"/>
            <p:cNvSpPr txBox="1"/>
            <p:nvPr/>
          </p:nvSpPr>
          <p:spPr>
            <a:xfrm>
              <a:off x="4627200"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14</a:t>
              </a:r>
              <a:endParaRPr lang="zh-CN" altLang="en-US" sz="1050" dirty="0">
                <a:cs typeface="Segoe UI Light" panose="020B0502040204020203" pitchFamily="34" charset="0"/>
              </a:endParaRPr>
            </a:p>
          </p:txBody>
        </p:sp>
        <p:sp>
          <p:nvSpPr>
            <p:cNvPr id="108" name="文本框 107"/>
            <p:cNvSpPr txBox="1"/>
            <p:nvPr/>
          </p:nvSpPr>
          <p:spPr>
            <a:xfrm>
              <a:off x="4813971"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15</a:t>
              </a:r>
              <a:endParaRPr lang="zh-CN" altLang="en-US" sz="1050" dirty="0">
                <a:cs typeface="Segoe UI Light" panose="020B0502040204020203" pitchFamily="34" charset="0"/>
              </a:endParaRPr>
            </a:p>
          </p:txBody>
        </p:sp>
        <p:sp>
          <p:nvSpPr>
            <p:cNvPr id="109" name="文本框 108"/>
            <p:cNvSpPr txBox="1"/>
            <p:nvPr/>
          </p:nvSpPr>
          <p:spPr>
            <a:xfrm>
              <a:off x="4994200"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16</a:t>
              </a:r>
              <a:endParaRPr lang="zh-CN" altLang="en-US" sz="1050" dirty="0">
                <a:cs typeface="Segoe UI Light" panose="020B0502040204020203" pitchFamily="34" charset="0"/>
              </a:endParaRPr>
            </a:p>
          </p:txBody>
        </p:sp>
        <p:sp>
          <p:nvSpPr>
            <p:cNvPr id="110" name="文本框 109"/>
            <p:cNvSpPr txBox="1"/>
            <p:nvPr/>
          </p:nvSpPr>
          <p:spPr>
            <a:xfrm>
              <a:off x="5181395"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17</a:t>
              </a:r>
              <a:endParaRPr lang="zh-CN" altLang="en-US" sz="1050" dirty="0">
                <a:cs typeface="Segoe UI Light" panose="020B0502040204020203" pitchFamily="34" charset="0"/>
              </a:endParaRPr>
            </a:p>
          </p:txBody>
        </p:sp>
        <p:sp>
          <p:nvSpPr>
            <p:cNvPr id="111" name="文本框 110"/>
            <p:cNvSpPr txBox="1"/>
            <p:nvPr/>
          </p:nvSpPr>
          <p:spPr>
            <a:xfrm>
              <a:off x="5352464"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18</a:t>
              </a:r>
              <a:endParaRPr lang="zh-CN" altLang="en-US" sz="1050" dirty="0">
                <a:cs typeface="Segoe UI Light" panose="020B0502040204020203" pitchFamily="34" charset="0"/>
              </a:endParaRPr>
            </a:p>
          </p:txBody>
        </p:sp>
        <p:sp>
          <p:nvSpPr>
            <p:cNvPr id="112" name="文本框 111"/>
            <p:cNvSpPr txBox="1"/>
            <p:nvPr/>
          </p:nvSpPr>
          <p:spPr>
            <a:xfrm>
              <a:off x="5523418"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19</a:t>
              </a:r>
              <a:endParaRPr lang="zh-CN" altLang="en-US" sz="1050" dirty="0">
                <a:cs typeface="Segoe UI Light" panose="020B0502040204020203" pitchFamily="34" charset="0"/>
              </a:endParaRPr>
            </a:p>
          </p:txBody>
        </p:sp>
        <p:sp>
          <p:nvSpPr>
            <p:cNvPr id="113" name="文本框 112"/>
            <p:cNvSpPr txBox="1"/>
            <p:nvPr/>
          </p:nvSpPr>
          <p:spPr>
            <a:xfrm>
              <a:off x="5709531" y="3573328"/>
              <a:ext cx="32893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20</a:t>
              </a:r>
              <a:endParaRPr lang="zh-CN" altLang="en-US" sz="1050" dirty="0">
                <a:cs typeface="Segoe UI Light" panose="020B0502040204020203" pitchFamily="34" charset="0"/>
              </a:endParaRPr>
            </a:p>
          </p:txBody>
        </p:sp>
        <p:sp>
          <p:nvSpPr>
            <p:cNvPr id="114" name="文本框 113"/>
            <p:cNvSpPr txBox="1"/>
            <p:nvPr/>
          </p:nvSpPr>
          <p:spPr>
            <a:xfrm>
              <a:off x="5893112" y="3573328"/>
              <a:ext cx="322524"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21</a:t>
              </a:r>
              <a:endParaRPr lang="zh-CN" altLang="en-US" sz="1050" dirty="0">
                <a:cs typeface="Segoe UI Light" panose="020B0502040204020203" pitchFamily="34" charset="0"/>
              </a:endParaRPr>
            </a:p>
          </p:txBody>
        </p:sp>
        <p:sp>
          <p:nvSpPr>
            <p:cNvPr id="115" name="文本框 114"/>
            <p:cNvSpPr txBox="1"/>
            <p:nvPr/>
          </p:nvSpPr>
          <p:spPr>
            <a:xfrm>
              <a:off x="6080128" y="3573328"/>
              <a:ext cx="32893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22</a:t>
              </a:r>
              <a:endParaRPr lang="zh-CN" altLang="en-US" sz="1050" dirty="0">
                <a:cs typeface="Segoe UI Light" panose="020B0502040204020203" pitchFamily="34" charset="0"/>
              </a:endParaRPr>
            </a:p>
          </p:txBody>
        </p:sp>
        <p:sp>
          <p:nvSpPr>
            <p:cNvPr id="116" name="文本框 115"/>
            <p:cNvSpPr txBox="1"/>
            <p:nvPr/>
          </p:nvSpPr>
          <p:spPr>
            <a:xfrm>
              <a:off x="6263851" y="3573328"/>
              <a:ext cx="32893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23</a:t>
              </a:r>
              <a:endParaRPr lang="zh-CN" altLang="en-US" sz="1050" dirty="0">
                <a:cs typeface="Segoe UI Light" panose="020B0502040204020203" pitchFamily="34" charset="0"/>
              </a:endParaRPr>
            </a:p>
          </p:txBody>
        </p:sp>
        <p:sp>
          <p:nvSpPr>
            <p:cNvPr id="117" name="文本框 116"/>
            <p:cNvSpPr txBox="1"/>
            <p:nvPr/>
          </p:nvSpPr>
          <p:spPr>
            <a:xfrm>
              <a:off x="6432776" y="3573328"/>
              <a:ext cx="328936" cy="253916"/>
            </a:xfrm>
            <a:prstGeom prst="rect">
              <a:avLst/>
            </a:prstGeom>
            <a:noFill/>
          </p:spPr>
          <p:txBody>
            <a:bodyPr wrap="none" rtlCol="0">
              <a:spAutoFit/>
            </a:bodyPr>
            <a:lstStyle/>
            <a:p>
              <a:r>
                <a:rPr lang="en-US" altLang="zh-CN" sz="1050" dirty="0">
                  <a:ea typeface="Segoe UI Emoji" panose="020B0502040204020203" pitchFamily="34" charset="0"/>
                  <a:cs typeface="Segoe UI Light" panose="020B0502040204020203" pitchFamily="34" charset="0"/>
                </a:rPr>
                <a:t>24</a:t>
              </a:r>
              <a:endParaRPr lang="zh-CN" altLang="en-US" sz="1050" dirty="0">
                <a:cs typeface="Segoe UI Light" panose="020B0502040204020203" pitchFamily="34" charset="0"/>
              </a:endParaRPr>
            </a:p>
          </p:txBody>
        </p:sp>
      </p:grpSp>
      <p:pic>
        <p:nvPicPr>
          <p:cNvPr id="118" name="图片 117"/>
          <p:cNvPicPr>
            <a:picLocks noChangeAspect="1"/>
          </p:cNvPicPr>
          <p:nvPr/>
        </p:nvPicPr>
        <p:blipFill rotWithShape="1">
          <a:blip r:embed="rId5"/>
          <a:srcRect t="1" r="24784" b="-1"/>
          <a:stretch/>
        </p:blipFill>
        <p:spPr>
          <a:xfrm>
            <a:off x="3665468" y="4784151"/>
            <a:ext cx="4315038" cy="195089"/>
          </a:xfrm>
          <a:prstGeom prst="rect">
            <a:avLst/>
          </a:prstGeom>
        </p:spPr>
      </p:pic>
      <p:pic>
        <p:nvPicPr>
          <p:cNvPr id="119" name="图片 118"/>
          <p:cNvPicPr>
            <a:picLocks noChangeAspect="1"/>
          </p:cNvPicPr>
          <p:nvPr/>
        </p:nvPicPr>
        <p:blipFill rotWithShape="1">
          <a:blip r:embed="rId6"/>
          <a:srcRect t="1" r="24843" b="-1"/>
          <a:stretch/>
        </p:blipFill>
        <p:spPr>
          <a:xfrm>
            <a:off x="3664269" y="5010002"/>
            <a:ext cx="4316236" cy="195089"/>
          </a:xfrm>
          <a:prstGeom prst="rect">
            <a:avLst/>
          </a:prstGeom>
        </p:spPr>
      </p:pic>
      <p:pic>
        <p:nvPicPr>
          <p:cNvPr id="120" name="图片 119"/>
          <p:cNvPicPr>
            <a:picLocks noChangeAspect="1"/>
          </p:cNvPicPr>
          <p:nvPr/>
        </p:nvPicPr>
        <p:blipFill rotWithShape="1">
          <a:blip r:embed="rId5"/>
          <a:srcRect t="1" r="24701" b="-1"/>
          <a:stretch/>
        </p:blipFill>
        <p:spPr>
          <a:xfrm>
            <a:off x="3663085" y="5224414"/>
            <a:ext cx="4319801" cy="195089"/>
          </a:xfrm>
          <a:prstGeom prst="rect">
            <a:avLst/>
          </a:prstGeom>
        </p:spPr>
      </p:pic>
      <p:pic>
        <p:nvPicPr>
          <p:cNvPr id="121" name="图片 120"/>
          <p:cNvPicPr>
            <a:picLocks noChangeAspect="1"/>
          </p:cNvPicPr>
          <p:nvPr/>
        </p:nvPicPr>
        <p:blipFill rotWithShape="1">
          <a:blip r:embed="rId7"/>
          <a:srcRect t="1" r="24793" b="-1"/>
          <a:stretch/>
        </p:blipFill>
        <p:spPr>
          <a:xfrm>
            <a:off x="3665964" y="5439591"/>
            <a:ext cx="4314541" cy="195089"/>
          </a:xfrm>
          <a:prstGeom prst="rect">
            <a:avLst/>
          </a:prstGeom>
        </p:spPr>
      </p:pic>
      <p:pic>
        <p:nvPicPr>
          <p:cNvPr id="122" name="图片 121"/>
          <p:cNvPicPr>
            <a:picLocks noChangeAspect="1"/>
          </p:cNvPicPr>
          <p:nvPr/>
        </p:nvPicPr>
        <p:blipFill rotWithShape="1">
          <a:blip r:embed="rId7"/>
          <a:srcRect t="1" r="24836" b="-1"/>
          <a:stretch/>
        </p:blipFill>
        <p:spPr>
          <a:xfrm>
            <a:off x="3666064" y="5658765"/>
            <a:ext cx="4312060" cy="195089"/>
          </a:xfrm>
          <a:prstGeom prst="rect">
            <a:avLst/>
          </a:prstGeom>
        </p:spPr>
      </p:pic>
      <p:pic>
        <p:nvPicPr>
          <p:cNvPr id="123" name="图片 122"/>
          <p:cNvPicPr>
            <a:picLocks noChangeAspect="1"/>
          </p:cNvPicPr>
          <p:nvPr/>
        </p:nvPicPr>
        <p:blipFill rotWithShape="1">
          <a:blip r:embed="rId8"/>
          <a:srcRect t="1" r="24820" b="-1"/>
          <a:stretch/>
        </p:blipFill>
        <p:spPr>
          <a:xfrm>
            <a:off x="3665170" y="5875631"/>
            <a:ext cx="4312954" cy="195089"/>
          </a:xfrm>
          <a:prstGeom prst="rect">
            <a:avLst/>
          </a:prstGeom>
        </p:spPr>
      </p:pic>
      <p:pic>
        <p:nvPicPr>
          <p:cNvPr id="124" name="图片 123"/>
          <p:cNvPicPr>
            <a:picLocks noChangeAspect="1"/>
          </p:cNvPicPr>
          <p:nvPr/>
        </p:nvPicPr>
        <p:blipFill rotWithShape="1">
          <a:blip r:embed="rId9"/>
          <a:srcRect t="1" r="24822" b="-1"/>
          <a:stretch/>
        </p:blipFill>
        <p:spPr>
          <a:xfrm>
            <a:off x="3665458" y="6094866"/>
            <a:ext cx="4317428" cy="195089"/>
          </a:xfrm>
          <a:prstGeom prst="rect">
            <a:avLst/>
          </a:prstGeom>
        </p:spPr>
      </p:pic>
      <p:pic>
        <p:nvPicPr>
          <p:cNvPr id="125" name="图片 124"/>
          <p:cNvPicPr>
            <a:picLocks noChangeAspect="1"/>
          </p:cNvPicPr>
          <p:nvPr/>
        </p:nvPicPr>
        <p:blipFill rotWithShape="1">
          <a:blip r:embed="rId10"/>
          <a:srcRect t="1" r="24806" b="-1"/>
          <a:stretch/>
        </p:blipFill>
        <p:spPr>
          <a:xfrm>
            <a:off x="3664565" y="6313861"/>
            <a:ext cx="4318321" cy="195089"/>
          </a:xfrm>
          <a:prstGeom prst="rect">
            <a:avLst/>
          </a:prstGeom>
        </p:spPr>
      </p:pic>
      <p:sp>
        <p:nvSpPr>
          <p:cNvPr id="126" name="KSO_Shape"/>
          <p:cNvSpPr>
            <a:spLocks/>
          </p:cNvSpPr>
          <p:nvPr/>
        </p:nvSpPr>
        <p:spPr bwMode="auto">
          <a:xfrm>
            <a:off x="3734942" y="4529383"/>
            <a:ext cx="366306" cy="367603"/>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path path="circle">
              <a:fillToRect t="100000" r="100000"/>
            </a:path>
            <a:tileRect l="-100000" b="-100000"/>
          </a:gra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cs typeface="Segoe UI Light" panose="020B0502040204020203" pitchFamily="34" charset="0"/>
            </a:endParaRPr>
          </a:p>
        </p:txBody>
      </p:sp>
      <p:sp>
        <p:nvSpPr>
          <p:cNvPr id="128" name="KSO_Shape"/>
          <p:cNvSpPr>
            <a:spLocks/>
          </p:cNvSpPr>
          <p:nvPr/>
        </p:nvSpPr>
        <p:spPr bwMode="auto">
          <a:xfrm>
            <a:off x="10055880" y="5083084"/>
            <a:ext cx="904647" cy="883906"/>
          </a:xfrm>
          <a:custGeom>
            <a:avLst/>
            <a:gdLst>
              <a:gd name="T0" fmla="*/ 0 w 3951"/>
              <a:gd name="T1" fmla="*/ 1583116 h 3950"/>
              <a:gd name="T2" fmla="*/ 108452 w 3951"/>
              <a:gd name="T3" fmla="*/ 1477575 h 3950"/>
              <a:gd name="T4" fmla="*/ 1692401 w 3951"/>
              <a:gd name="T5" fmla="*/ 1477575 h 3950"/>
              <a:gd name="T6" fmla="*/ 1800397 w 3951"/>
              <a:gd name="T7" fmla="*/ 1583116 h 3950"/>
              <a:gd name="T8" fmla="*/ 756431 w 3951"/>
              <a:gd name="T9" fmla="*/ 771741 h 3950"/>
              <a:gd name="T10" fmla="*/ 1044422 w 3951"/>
              <a:gd name="T11" fmla="*/ 771741 h 3950"/>
              <a:gd name="T12" fmla="*/ 1512406 w 3951"/>
              <a:gd name="T13" fmla="*/ 771741 h 3950"/>
              <a:gd name="T14" fmla="*/ 1512406 w 3951"/>
              <a:gd name="T15" fmla="*/ 1547936 h 3950"/>
              <a:gd name="T16" fmla="*/ 1044422 w 3951"/>
              <a:gd name="T17" fmla="*/ 1547936 h 3950"/>
              <a:gd name="T18" fmla="*/ 756431 w 3951"/>
              <a:gd name="T19" fmla="*/ 1547936 h 3950"/>
              <a:gd name="T20" fmla="*/ 288446 w 3951"/>
              <a:gd name="T21" fmla="*/ 1547936 h 3950"/>
              <a:gd name="T22" fmla="*/ 288446 w 3951"/>
              <a:gd name="T23" fmla="*/ 771741 h 3950"/>
              <a:gd name="T24" fmla="*/ 1296413 w 3951"/>
              <a:gd name="T25" fmla="*/ 1512755 h 3950"/>
              <a:gd name="T26" fmla="*/ 1296413 w 3951"/>
              <a:gd name="T27" fmla="*/ 1301673 h 3950"/>
              <a:gd name="T28" fmla="*/ 1512406 w 3951"/>
              <a:gd name="T29" fmla="*/ 1266493 h 3950"/>
              <a:gd name="T30" fmla="*/ 1296413 w 3951"/>
              <a:gd name="T31" fmla="*/ 1266493 h 3950"/>
              <a:gd name="T32" fmla="*/ 1512406 w 3951"/>
              <a:gd name="T33" fmla="*/ 806922 h 3950"/>
              <a:gd name="T34" fmla="*/ 1044422 w 3951"/>
              <a:gd name="T35" fmla="*/ 1512755 h 3950"/>
              <a:gd name="T36" fmla="*/ 1044422 w 3951"/>
              <a:gd name="T37" fmla="*/ 1301673 h 3950"/>
              <a:gd name="T38" fmla="*/ 1260415 w 3951"/>
              <a:gd name="T39" fmla="*/ 1266493 h 3950"/>
              <a:gd name="T40" fmla="*/ 1044422 w 3951"/>
              <a:gd name="T41" fmla="*/ 1266493 h 3950"/>
              <a:gd name="T42" fmla="*/ 1260415 w 3951"/>
              <a:gd name="T43" fmla="*/ 806922 h 3950"/>
              <a:gd name="T44" fmla="*/ 792430 w 3951"/>
              <a:gd name="T45" fmla="*/ 1512755 h 3950"/>
              <a:gd name="T46" fmla="*/ 792430 w 3951"/>
              <a:gd name="T47" fmla="*/ 1301673 h 3950"/>
              <a:gd name="T48" fmla="*/ 1008423 w 3951"/>
              <a:gd name="T49" fmla="*/ 1266493 h 3950"/>
              <a:gd name="T50" fmla="*/ 792430 w 3951"/>
              <a:gd name="T51" fmla="*/ 1266493 h 3950"/>
              <a:gd name="T52" fmla="*/ 1008423 w 3951"/>
              <a:gd name="T53" fmla="*/ 806922 h 3950"/>
              <a:gd name="T54" fmla="*/ 540438 w 3951"/>
              <a:gd name="T55" fmla="*/ 1512755 h 3950"/>
              <a:gd name="T56" fmla="*/ 540438 w 3951"/>
              <a:gd name="T57" fmla="*/ 1301673 h 3950"/>
              <a:gd name="T58" fmla="*/ 756431 w 3951"/>
              <a:gd name="T59" fmla="*/ 1266493 h 3950"/>
              <a:gd name="T60" fmla="*/ 540438 w 3951"/>
              <a:gd name="T61" fmla="*/ 1266493 h 3950"/>
              <a:gd name="T62" fmla="*/ 756431 w 3951"/>
              <a:gd name="T63" fmla="*/ 806922 h 3950"/>
              <a:gd name="T64" fmla="*/ 288446 w 3951"/>
              <a:gd name="T65" fmla="*/ 1512755 h 3950"/>
              <a:gd name="T66" fmla="*/ 288446 w 3951"/>
              <a:gd name="T67" fmla="*/ 1301673 h 3950"/>
              <a:gd name="T68" fmla="*/ 504439 w 3951"/>
              <a:gd name="T69" fmla="*/ 1266493 h 3950"/>
              <a:gd name="T70" fmla="*/ 288446 w 3951"/>
              <a:gd name="T71" fmla="*/ 1266493 h 3950"/>
              <a:gd name="T72" fmla="*/ 504439 w 3951"/>
              <a:gd name="T73" fmla="*/ 806922 h 3950"/>
              <a:gd name="T74" fmla="*/ 0 w 3951"/>
              <a:gd name="T75" fmla="*/ 316623 h 3950"/>
              <a:gd name="T76" fmla="*/ 252447 w 3951"/>
              <a:gd name="T77" fmla="*/ 492525 h 3950"/>
              <a:gd name="T78" fmla="*/ 1260415 w 3951"/>
              <a:gd name="T79" fmla="*/ 140721 h 3950"/>
              <a:gd name="T80" fmla="*/ 1548405 w 3951"/>
              <a:gd name="T81" fmla="*/ 140721 h 3950"/>
              <a:gd name="T82" fmla="*/ 1800397 w 3951"/>
              <a:gd name="T83" fmla="*/ 703607 h 3950"/>
              <a:gd name="T84" fmla="*/ 1296413 w 3951"/>
              <a:gd name="T85" fmla="*/ 105541 h 3950"/>
              <a:gd name="T86" fmla="*/ 1512406 w 3951"/>
              <a:gd name="T87" fmla="*/ 457345 h 3950"/>
              <a:gd name="T88" fmla="*/ 288446 w 3951"/>
              <a:gd name="T89" fmla="*/ 105541 h 3950"/>
              <a:gd name="T90" fmla="*/ 504439 w 3951"/>
              <a:gd name="T91" fmla="*/ 457345 h 39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51" h="3950">
                <a:moveTo>
                  <a:pt x="3556" y="3950"/>
                </a:moveTo>
                <a:cubicBezTo>
                  <a:pt x="396" y="3950"/>
                  <a:pt x="396" y="3950"/>
                  <a:pt x="396" y="3950"/>
                </a:cubicBezTo>
                <a:cubicBezTo>
                  <a:pt x="177" y="3950"/>
                  <a:pt x="0" y="3773"/>
                  <a:pt x="0" y="3555"/>
                </a:cubicBezTo>
                <a:cubicBezTo>
                  <a:pt x="0" y="1738"/>
                  <a:pt x="0" y="1738"/>
                  <a:pt x="0" y="1738"/>
                </a:cubicBezTo>
                <a:cubicBezTo>
                  <a:pt x="244" y="1738"/>
                  <a:pt x="244" y="1738"/>
                  <a:pt x="244" y="1738"/>
                </a:cubicBezTo>
                <a:cubicBezTo>
                  <a:pt x="243" y="2424"/>
                  <a:pt x="238" y="3318"/>
                  <a:pt x="238" y="3318"/>
                </a:cubicBezTo>
                <a:cubicBezTo>
                  <a:pt x="238" y="3536"/>
                  <a:pt x="494" y="3713"/>
                  <a:pt x="712" y="3713"/>
                </a:cubicBezTo>
                <a:cubicBezTo>
                  <a:pt x="3240" y="3713"/>
                  <a:pt x="3240" y="3713"/>
                  <a:pt x="3240" y="3713"/>
                </a:cubicBezTo>
                <a:cubicBezTo>
                  <a:pt x="3458" y="3713"/>
                  <a:pt x="3714" y="3536"/>
                  <a:pt x="3714" y="3318"/>
                </a:cubicBezTo>
                <a:cubicBezTo>
                  <a:pt x="3714" y="3318"/>
                  <a:pt x="3709" y="2404"/>
                  <a:pt x="3707" y="1738"/>
                </a:cubicBezTo>
                <a:cubicBezTo>
                  <a:pt x="3951" y="1738"/>
                  <a:pt x="3951" y="1738"/>
                  <a:pt x="3951" y="1738"/>
                </a:cubicBezTo>
                <a:cubicBezTo>
                  <a:pt x="3951" y="3555"/>
                  <a:pt x="3951" y="3555"/>
                  <a:pt x="3951" y="3555"/>
                </a:cubicBezTo>
                <a:cubicBezTo>
                  <a:pt x="3951" y="3773"/>
                  <a:pt x="3774" y="3950"/>
                  <a:pt x="3556" y="3950"/>
                </a:cubicBezTo>
                <a:close/>
                <a:moveTo>
                  <a:pt x="1186" y="1733"/>
                </a:moveTo>
                <a:cubicBezTo>
                  <a:pt x="1660" y="1733"/>
                  <a:pt x="1660" y="1733"/>
                  <a:pt x="1660" y="1733"/>
                </a:cubicBezTo>
                <a:cubicBezTo>
                  <a:pt x="1739" y="1733"/>
                  <a:pt x="1739" y="1733"/>
                  <a:pt x="1739" y="1733"/>
                </a:cubicBezTo>
                <a:cubicBezTo>
                  <a:pt x="2213" y="1733"/>
                  <a:pt x="2213" y="1733"/>
                  <a:pt x="2213" y="1733"/>
                </a:cubicBezTo>
                <a:cubicBezTo>
                  <a:pt x="2292" y="1733"/>
                  <a:pt x="2292" y="1733"/>
                  <a:pt x="2292" y="1733"/>
                </a:cubicBezTo>
                <a:cubicBezTo>
                  <a:pt x="2766" y="1733"/>
                  <a:pt x="2766" y="1733"/>
                  <a:pt x="2766" y="1733"/>
                </a:cubicBezTo>
                <a:cubicBezTo>
                  <a:pt x="2845" y="1733"/>
                  <a:pt x="2845" y="1733"/>
                  <a:pt x="2845" y="1733"/>
                </a:cubicBezTo>
                <a:cubicBezTo>
                  <a:pt x="3319" y="1733"/>
                  <a:pt x="3319" y="1733"/>
                  <a:pt x="3319" y="1733"/>
                </a:cubicBezTo>
                <a:cubicBezTo>
                  <a:pt x="3398" y="1733"/>
                  <a:pt x="3398" y="1733"/>
                  <a:pt x="3398" y="1733"/>
                </a:cubicBezTo>
                <a:cubicBezTo>
                  <a:pt x="3398" y="3476"/>
                  <a:pt x="3398" y="3476"/>
                  <a:pt x="3398" y="3476"/>
                </a:cubicBezTo>
                <a:cubicBezTo>
                  <a:pt x="3319" y="3476"/>
                  <a:pt x="3319" y="3476"/>
                  <a:pt x="3319" y="3476"/>
                </a:cubicBezTo>
                <a:cubicBezTo>
                  <a:pt x="2845" y="3476"/>
                  <a:pt x="2845" y="3476"/>
                  <a:pt x="2845" y="3476"/>
                </a:cubicBezTo>
                <a:cubicBezTo>
                  <a:pt x="2766" y="3476"/>
                  <a:pt x="2766" y="3476"/>
                  <a:pt x="2766" y="3476"/>
                </a:cubicBezTo>
                <a:cubicBezTo>
                  <a:pt x="2292" y="3476"/>
                  <a:pt x="2292" y="3476"/>
                  <a:pt x="2292" y="3476"/>
                </a:cubicBezTo>
                <a:cubicBezTo>
                  <a:pt x="2213" y="3476"/>
                  <a:pt x="2213" y="3476"/>
                  <a:pt x="2213" y="3476"/>
                </a:cubicBezTo>
                <a:cubicBezTo>
                  <a:pt x="1739" y="3476"/>
                  <a:pt x="1739" y="3476"/>
                  <a:pt x="1739" y="3476"/>
                </a:cubicBezTo>
                <a:cubicBezTo>
                  <a:pt x="1660" y="3476"/>
                  <a:pt x="1660" y="3476"/>
                  <a:pt x="1660" y="3476"/>
                </a:cubicBezTo>
                <a:cubicBezTo>
                  <a:pt x="1186" y="3476"/>
                  <a:pt x="1186" y="3476"/>
                  <a:pt x="1186" y="3476"/>
                </a:cubicBezTo>
                <a:cubicBezTo>
                  <a:pt x="1107" y="3476"/>
                  <a:pt x="1107" y="3476"/>
                  <a:pt x="1107" y="3476"/>
                </a:cubicBezTo>
                <a:cubicBezTo>
                  <a:pt x="633" y="3476"/>
                  <a:pt x="633" y="3476"/>
                  <a:pt x="633" y="3476"/>
                </a:cubicBezTo>
                <a:cubicBezTo>
                  <a:pt x="554" y="3476"/>
                  <a:pt x="554" y="3476"/>
                  <a:pt x="554" y="3476"/>
                </a:cubicBezTo>
                <a:cubicBezTo>
                  <a:pt x="554" y="1733"/>
                  <a:pt x="554" y="1733"/>
                  <a:pt x="554" y="1733"/>
                </a:cubicBezTo>
                <a:cubicBezTo>
                  <a:pt x="633" y="1733"/>
                  <a:pt x="633" y="1733"/>
                  <a:pt x="633" y="1733"/>
                </a:cubicBezTo>
                <a:cubicBezTo>
                  <a:pt x="1107" y="1733"/>
                  <a:pt x="1107" y="1733"/>
                  <a:pt x="1107" y="1733"/>
                </a:cubicBezTo>
                <a:lnTo>
                  <a:pt x="1186" y="1733"/>
                </a:lnTo>
                <a:close/>
                <a:moveTo>
                  <a:pt x="2845" y="3397"/>
                </a:moveTo>
                <a:cubicBezTo>
                  <a:pt x="3319" y="3397"/>
                  <a:pt x="3319" y="3397"/>
                  <a:pt x="3319" y="3397"/>
                </a:cubicBezTo>
                <a:cubicBezTo>
                  <a:pt x="3319" y="2923"/>
                  <a:pt x="3319" y="2923"/>
                  <a:pt x="3319" y="2923"/>
                </a:cubicBezTo>
                <a:cubicBezTo>
                  <a:pt x="2845" y="2923"/>
                  <a:pt x="2845" y="2923"/>
                  <a:pt x="2845" y="2923"/>
                </a:cubicBezTo>
                <a:lnTo>
                  <a:pt x="2845" y="3397"/>
                </a:lnTo>
                <a:close/>
                <a:moveTo>
                  <a:pt x="2845" y="2844"/>
                </a:moveTo>
                <a:cubicBezTo>
                  <a:pt x="3319" y="2844"/>
                  <a:pt x="3319" y="2844"/>
                  <a:pt x="3319" y="2844"/>
                </a:cubicBezTo>
                <a:cubicBezTo>
                  <a:pt x="3319" y="2370"/>
                  <a:pt x="3319" y="2370"/>
                  <a:pt x="3319" y="2370"/>
                </a:cubicBezTo>
                <a:cubicBezTo>
                  <a:pt x="2845" y="2370"/>
                  <a:pt x="2845" y="2370"/>
                  <a:pt x="2845" y="2370"/>
                </a:cubicBezTo>
                <a:lnTo>
                  <a:pt x="2845" y="2844"/>
                </a:lnTo>
                <a:close/>
                <a:moveTo>
                  <a:pt x="2845" y="2291"/>
                </a:moveTo>
                <a:cubicBezTo>
                  <a:pt x="3319" y="2291"/>
                  <a:pt x="3319" y="2291"/>
                  <a:pt x="3319" y="2291"/>
                </a:cubicBezTo>
                <a:cubicBezTo>
                  <a:pt x="3319" y="1812"/>
                  <a:pt x="3319" y="1812"/>
                  <a:pt x="3319" y="1812"/>
                </a:cubicBezTo>
                <a:cubicBezTo>
                  <a:pt x="2845" y="1812"/>
                  <a:pt x="2845" y="1812"/>
                  <a:pt x="2845" y="1812"/>
                </a:cubicBezTo>
                <a:lnTo>
                  <a:pt x="2845" y="2291"/>
                </a:lnTo>
                <a:close/>
                <a:moveTo>
                  <a:pt x="2292" y="3397"/>
                </a:moveTo>
                <a:cubicBezTo>
                  <a:pt x="2766" y="3397"/>
                  <a:pt x="2766" y="3397"/>
                  <a:pt x="2766" y="3397"/>
                </a:cubicBezTo>
                <a:cubicBezTo>
                  <a:pt x="2766" y="2923"/>
                  <a:pt x="2766" y="2923"/>
                  <a:pt x="2766" y="2923"/>
                </a:cubicBezTo>
                <a:cubicBezTo>
                  <a:pt x="2292" y="2923"/>
                  <a:pt x="2292" y="2923"/>
                  <a:pt x="2292" y="2923"/>
                </a:cubicBezTo>
                <a:lnTo>
                  <a:pt x="2292" y="3397"/>
                </a:lnTo>
                <a:close/>
                <a:moveTo>
                  <a:pt x="2292" y="2844"/>
                </a:moveTo>
                <a:cubicBezTo>
                  <a:pt x="2766" y="2844"/>
                  <a:pt x="2766" y="2844"/>
                  <a:pt x="2766" y="2844"/>
                </a:cubicBezTo>
                <a:cubicBezTo>
                  <a:pt x="2766" y="2370"/>
                  <a:pt x="2766" y="2370"/>
                  <a:pt x="2766" y="2370"/>
                </a:cubicBezTo>
                <a:cubicBezTo>
                  <a:pt x="2292" y="2370"/>
                  <a:pt x="2292" y="2370"/>
                  <a:pt x="2292" y="2370"/>
                </a:cubicBezTo>
                <a:lnTo>
                  <a:pt x="2292" y="2844"/>
                </a:lnTo>
                <a:close/>
                <a:moveTo>
                  <a:pt x="2292" y="2291"/>
                </a:moveTo>
                <a:cubicBezTo>
                  <a:pt x="2766" y="2291"/>
                  <a:pt x="2766" y="2291"/>
                  <a:pt x="2766" y="2291"/>
                </a:cubicBezTo>
                <a:cubicBezTo>
                  <a:pt x="2766" y="1812"/>
                  <a:pt x="2766" y="1812"/>
                  <a:pt x="2766" y="1812"/>
                </a:cubicBezTo>
                <a:cubicBezTo>
                  <a:pt x="2292" y="1812"/>
                  <a:pt x="2292" y="1812"/>
                  <a:pt x="2292" y="1812"/>
                </a:cubicBezTo>
                <a:lnTo>
                  <a:pt x="2292" y="2291"/>
                </a:lnTo>
                <a:close/>
                <a:moveTo>
                  <a:pt x="1739" y="3397"/>
                </a:moveTo>
                <a:cubicBezTo>
                  <a:pt x="2213" y="3397"/>
                  <a:pt x="2213" y="3397"/>
                  <a:pt x="2213" y="3397"/>
                </a:cubicBezTo>
                <a:cubicBezTo>
                  <a:pt x="2213" y="2923"/>
                  <a:pt x="2213" y="2923"/>
                  <a:pt x="2213" y="2923"/>
                </a:cubicBezTo>
                <a:cubicBezTo>
                  <a:pt x="1739" y="2923"/>
                  <a:pt x="1739" y="2923"/>
                  <a:pt x="1739" y="2923"/>
                </a:cubicBezTo>
                <a:lnTo>
                  <a:pt x="1739" y="3397"/>
                </a:lnTo>
                <a:close/>
                <a:moveTo>
                  <a:pt x="1739" y="2844"/>
                </a:moveTo>
                <a:cubicBezTo>
                  <a:pt x="2213" y="2844"/>
                  <a:pt x="2213" y="2844"/>
                  <a:pt x="2213" y="2844"/>
                </a:cubicBezTo>
                <a:cubicBezTo>
                  <a:pt x="2213" y="2370"/>
                  <a:pt x="2213" y="2370"/>
                  <a:pt x="2213" y="2370"/>
                </a:cubicBezTo>
                <a:cubicBezTo>
                  <a:pt x="1739" y="2370"/>
                  <a:pt x="1739" y="2370"/>
                  <a:pt x="1739" y="2370"/>
                </a:cubicBezTo>
                <a:lnTo>
                  <a:pt x="1739" y="2844"/>
                </a:lnTo>
                <a:close/>
                <a:moveTo>
                  <a:pt x="1739" y="2291"/>
                </a:moveTo>
                <a:cubicBezTo>
                  <a:pt x="2213" y="2291"/>
                  <a:pt x="2213" y="2291"/>
                  <a:pt x="2213" y="2291"/>
                </a:cubicBezTo>
                <a:cubicBezTo>
                  <a:pt x="2213" y="1812"/>
                  <a:pt x="2213" y="1812"/>
                  <a:pt x="2213" y="1812"/>
                </a:cubicBezTo>
                <a:cubicBezTo>
                  <a:pt x="1739" y="1812"/>
                  <a:pt x="1739" y="1812"/>
                  <a:pt x="1739" y="1812"/>
                </a:cubicBezTo>
                <a:lnTo>
                  <a:pt x="1739" y="2291"/>
                </a:lnTo>
                <a:close/>
                <a:moveTo>
                  <a:pt x="1186" y="3397"/>
                </a:moveTo>
                <a:cubicBezTo>
                  <a:pt x="1660" y="3397"/>
                  <a:pt x="1660" y="3397"/>
                  <a:pt x="1660" y="3397"/>
                </a:cubicBezTo>
                <a:cubicBezTo>
                  <a:pt x="1660" y="2923"/>
                  <a:pt x="1660" y="2923"/>
                  <a:pt x="1660" y="2923"/>
                </a:cubicBezTo>
                <a:cubicBezTo>
                  <a:pt x="1186" y="2923"/>
                  <a:pt x="1186" y="2923"/>
                  <a:pt x="1186" y="2923"/>
                </a:cubicBezTo>
                <a:lnTo>
                  <a:pt x="1186" y="3397"/>
                </a:lnTo>
                <a:close/>
                <a:moveTo>
                  <a:pt x="1186" y="2844"/>
                </a:moveTo>
                <a:cubicBezTo>
                  <a:pt x="1660" y="2844"/>
                  <a:pt x="1660" y="2844"/>
                  <a:pt x="1660" y="2844"/>
                </a:cubicBezTo>
                <a:cubicBezTo>
                  <a:pt x="1660" y="2370"/>
                  <a:pt x="1660" y="2370"/>
                  <a:pt x="1660" y="2370"/>
                </a:cubicBezTo>
                <a:cubicBezTo>
                  <a:pt x="1186" y="2370"/>
                  <a:pt x="1186" y="2370"/>
                  <a:pt x="1186" y="2370"/>
                </a:cubicBezTo>
                <a:lnTo>
                  <a:pt x="1186" y="2844"/>
                </a:lnTo>
                <a:close/>
                <a:moveTo>
                  <a:pt x="1186" y="2291"/>
                </a:moveTo>
                <a:cubicBezTo>
                  <a:pt x="1660" y="2291"/>
                  <a:pt x="1660" y="2291"/>
                  <a:pt x="1660" y="2291"/>
                </a:cubicBezTo>
                <a:cubicBezTo>
                  <a:pt x="1660" y="1812"/>
                  <a:pt x="1660" y="1812"/>
                  <a:pt x="1660" y="1812"/>
                </a:cubicBezTo>
                <a:cubicBezTo>
                  <a:pt x="1186" y="1812"/>
                  <a:pt x="1186" y="1812"/>
                  <a:pt x="1186" y="1812"/>
                </a:cubicBezTo>
                <a:lnTo>
                  <a:pt x="1186" y="2291"/>
                </a:lnTo>
                <a:close/>
                <a:moveTo>
                  <a:pt x="633" y="3397"/>
                </a:moveTo>
                <a:cubicBezTo>
                  <a:pt x="1107" y="3397"/>
                  <a:pt x="1107" y="3397"/>
                  <a:pt x="1107" y="3397"/>
                </a:cubicBezTo>
                <a:cubicBezTo>
                  <a:pt x="1107" y="2923"/>
                  <a:pt x="1107" y="2923"/>
                  <a:pt x="1107" y="2923"/>
                </a:cubicBezTo>
                <a:cubicBezTo>
                  <a:pt x="633" y="2923"/>
                  <a:pt x="633" y="2923"/>
                  <a:pt x="633" y="2923"/>
                </a:cubicBezTo>
                <a:lnTo>
                  <a:pt x="633" y="3397"/>
                </a:lnTo>
                <a:close/>
                <a:moveTo>
                  <a:pt x="633" y="2844"/>
                </a:moveTo>
                <a:cubicBezTo>
                  <a:pt x="1107" y="2844"/>
                  <a:pt x="1107" y="2844"/>
                  <a:pt x="1107" y="2844"/>
                </a:cubicBezTo>
                <a:cubicBezTo>
                  <a:pt x="1107" y="2370"/>
                  <a:pt x="1107" y="2370"/>
                  <a:pt x="1107" y="2370"/>
                </a:cubicBezTo>
                <a:cubicBezTo>
                  <a:pt x="633" y="2370"/>
                  <a:pt x="633" y="2370"/>
                  <a:pt x="633" y="2370"/>
                </a:cubicBezTo>
                <a:lnTo>
                  <a:pt x="633" y="2844"/>
                </a:lnTo>
                <a:close/>
                <a:moveTo>
                  <a:pt x="633" y="2291"/>
                </a:moveTo>
                <a:cubicBezTo>
                  <a:pt x="1107" y="2291"/>
                  <a:pt x="1107" y="2291"/>
                  <a:pt x="1107" y="2291"/>
                </a:cubicBezTo>
                <a:cubicBezTo>
                  <a:pt x="1107" y="1812"/>
                  <a:pt x="1107" y="1812"/>
                  <a:pt x="1107" y="1812"/>
                </a:cubicBezTo>
                <a:cubicBezTo>
                  <a:pt x="633" y="1812"/>
                  <a:pt x="633" y="1812"/>
                  <a:pt x="633" y="1812"/>
                </a:cubicBezTo>
                <a:lnTo>
                  <a:pt x="633" y="2291"/>
                </a:lnTo>
                <a:close/>
                <a:moveTo>
                  <a:pt x="0" y="711"/>
                </a:moveTo>
                <a:cubicBezTo>
                  <a:pt x="0" y="493"/>
                  <a:pt x="177" y="316"/>
                  <a:pt x="396" y="316"/>
                </a:cubicBezTo>
                <a:cubicBezTo>
                  <a:pt x="554" y="316"/>
                  <a:pt x="554" y="316"/>
                  <a:pt x="554" y="316"/>
                </a:cubicBezTo>
                <a:cubicBezTo>
                  <a:pt x="554" y="1106"/>
                  <a:pt x="554" y="1106"/>
                  <a:pt x="554" y="1106"/>
                </a:cubicBezTo>
                <a:cubicBezTo>
                  <a:pt x="870" y="1106"/>
                  <a:pt x="858" y="1106"/>
                  <a:pt x="1186" y="1106"/>
                </a:cubicBezTo>
                <a:cubicBezTo>
                  <a:pt x="1186" y="316"/>
                  <a:pt x="1186" y="316"/>
                  <a:pt x="1186" y="316"/>
                </a:cubicBezTo>
                <a:cubicBezTo>
                  <a:pt x="2766" y="316"/>
                  <a:pt x="2766" y="316"/>
                  <a:pt x="2766" y="316"/>
                </a:cubicBezTo>
                <a:cubicBezTo>
                  <a:pt x="2766" y="1106"/>
                  <a:pt x="2766" y="1106"/>
                  <a:pt x="2766" y="1106"/>
                </a:cubicBezTo>
                <a:cubicBezTo>
                  <a:pt x="3070" y="1106"/>
                  <a:pt x="3070" y="1106"/>
                  <a:pt x="3398" y="1106"/>
                </a:cubicBezTo>
                <a:cubicBezTo>
                  <a:pt x="3398" y="316"/>
                  <a:pt x="3398" y="316"/>
                  <a:pt x="3398" y="316"/>
                </a:cubicBezTo>
                <a:cubicBezTo>
                  <a:pt x="3556" y="316"/>
                  <a:pt x="3556" y="316"/>
                  <a:pt x="3556" y="316"/>
                </a:cubicBezTo>
                <a:cubicBezTo>
                  <a:pt x="3774" y="316"/>
                  <a:pt x="3951" y="493"/>
                  <a:pt x="3951" y="711"/>
                </a:cubicBezTo>
                <a:cubicBezTo>
                  <a:pt x="3951" y="1580"/>
                  <a:pt x="3951" y="1580"/>
                  <a:pt x="3951" y="1580"/>
                </a:cubicBezTo>
                <a:cubicBezTo>
                  <a:pt x="2260" y="1580"/>
                  <a:pt x="1897" y="1580"/>
                  <a:pt x="0" y="1580"/>
                </a:cubicBezTo>
                <a:lnTo>
                  <a:pt x="0" y="711"/>
                </a:lnTo>
                <a:close/>
                <a:moveTo>
                  <a:pt x="2845" y="237"/>
                </a:moveTo>
                <a:cubicBezTo>
                  <a:pt x="2845" y="106"/>
                  <a:pt x="2951" y="0"/>
                  <a:pt x="3082" y="0"/>
                </a:cubicBezTo>
                <a:cubicBezTo>
                  <a:pt x="3213" y="0"/>
                  <a:pt x="3319" y="106"/>
                  <a:pt x="3319" y="237"/>
                </a:cubicBezTo>
                <a:cubicBezTo>
                  <a:pt x="3319" y="1027"/>
                  <a:pt x="3319" y="1027"/>
                  <a:pt x="3319" y="1027"/>
                </a:cubicBezTo>
                <a:cubicBezTo>
                  <a:pt x="3319" y="1027"/>
                  <a:pt x="3138" y="1027"/>
                  <a:pt x="2845" y="1027"/>
                </a:cubicBezTo>
                <a:cubicBezTo>
                  <a:pt x="2845" y="891"/>
                  <a:pt x="2845" y="237"/>
                  <a:pt x="2845" y="237"/>
                </a:cubicBezTo>
                <a:close/>
                <a:moveTo>
                  <a:pt x="633" y="237"/>
                </a:moveTo>
                <a:cubicBezTo>
                  <a:pt x="633" y="106"/>
                  <a:pt x="739" y="0"/>
                  <a:pt x="870" y="0"/>
                </a:cubicBezTo>
                <a:cubicBezTo>
                  <a:pt x="1001" y="0"/>
                  <a:pt x="1107" y="106"/>
                  <a:pt x="1107" y="237"/>
                </a:cubicBezTo>
                <a:cubicBezTo>
                  <a:pt x="1107" y="1027"/>
                  <a:pt x="1107" y="1027"/>
                  <a:pt x="1107" y="1027"/>
                </a:cubicBezTo>
                <a:cubicBezTo>
                  <a:pt x="1107" y="1027"/>
                  <a:pt x="847" y="1027"/>
                  <a:pt x="633" y="1027"/>
                </a:cubicBezTo>
                <a:cubicBezTo>
                  <a:pt x="633" y="1072"/>
                  <a:pt x="633" y="237"/>
                  <a:pt x="633" y="237"/>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eaLnBrk="0" fontAlgn="base" hangingPunct="0">
              <a:spcBef>
                <a:spcPct val="0"/>
              </a:spcBef>
              <a:spcAft>
                <a:spcPct val="0"/>
              </a:spcAft>
            </a:pPr>
            <a:endParaRPr lang="zh-CN" altLang="en-US" sz="1050">
              <a:ea typeface="宋体" panose="02010600030101010101" pitchFamily="2" charset="-122"/>
              <a:cs typeface="Segoe UI Light" panose="020B0502040204020203" pitchFamily="34" charset="0"/>
            </a:endParaRPr>
          </a:p>
        </p:txBody>
      </p:sp>
      <p:sp>
        <p:nvSpPr>
          <p:cNvPr id="129" name="KSO_Shape"/>
          <p:cNvSpPr>
            <a:spLocks/>
          </p:cNvSpPr>
          <p:nvPr/>
        </p:nvSpPr>
        <p:spPr bwMode="auto">
          <a:xfrm>
            <a:off x="1125209" y="5381208"/>
            <a:ext cx="586387" cy="555113"/>
          </a:xfrm>
          <a:custGeom>
            <a:avLst/>
            <a:gdLst>
              <a:gd name="T0" fmla="*/ 332558402 w 9644"/>
              <a:gd name="T1" fmla="*/ 103997713 h 9130"/>
              <a:gd name="T2" fmla="*/ 336577391 w 9644"/>
              <a:gd name="T3" fmla="*/ 101618133 h 9130"/>
              <a:gd name="T4" fmla="*/ 340791542 w 9644"/>
              <a:gd name="T5" fmla="*/ 98185353 h 9130"/>
              <a:gd name="T6" fmla="*/ 344108107 w 9644"/>
              <a:gd name="T7" fmla="*/ 94479593 h 9130"/>
              <a:gd name="T8" fmla="*/ 346371232 w 9644"/>
              <a:gd name="T9" fmla="*/ 90656701 h 9130"/>
              <a:gd name="T10" fmla="*/ 347502696 w 9644"/>
              <a:gd name="T11" fmla="*/ 86872919 h 9130"/>
              <a:gd name="T12" fmla="*/ 347385757 w 9644"/>
              <a:gd name="T13" fmla="*/ 83362116 h 9130"/>
              <a:gd name="T14" fmla="*/ 306727914 w 9644"/>
              <a:gd name="T15" fmla="*/ 5266205 h 9130"/>
              <a:gd name="T16" fmla="*/ 304503899 w 9644"/>
              <a:gd name="T17" fmla="*/ 2652558 h 9130"/>
              <a:gd name="T18" fmla="*/ 301265360 w 9644"/>
              <a:gd name="T19" fmla="*/ 897157 h 9130"/>
              <a:gd name="T20" fmla="*/ 297246371 w 9644"/>
              <a:gd name="T21" fmla="*/ 78022 h 9130"/>
              <a:gd name="T22" fmla="*/ 292603180 w 9644"/>
              <a:gd name="T23" fmla="*/ 116935 h 9130"/>
              <a:gd name="T24" fmla="*/ 287530555 w 9644"/>
              <a:gd name="T25" fmla="*/ 1092311 h 9130"/>
              <a:gd name="T26" fmla="*/ 282224051 w 9644"/>
              <a:gd name="T27" fmla="*/ 3003757 h 9130"/>
              <a:gd name="T28" fmla="*/ 13968881 w 9644"/>
              <a:gd name="T29" fmla="*/ 143747770 h 9130"/>
              <a:gd name="T30" fmla="*/ 9247467 w 9644"/>
              <a:gd name="T31" fmla="*/ 146907571 h 9130"/>
              <a:gd name="T32" fmla="*/ 5345615 w 9644"/>
              <a:gd name="T33" fmla="*/ 150418374 h 9130"/>
              <a:gd name="T34" fmla="*/ 2458288 w 9644"/>
              <a:gd name="T35" fmla="*/ 154202156 h 9130"/>
              <a:gd name="T36" fmla="*/ 624399 w 9644"/>
              <a:gd name="T37" fmla="*/ 158064158 h 9130"/>
              <a:gd name="T38" fmla="*/ 0 w 9644"/>
              <a:gd name="T39" fmla="*/ 161731006 h 9130"/>
              <a:gd name="T40" fmla="*/ 624399 w 9644"/>
              <a:gd name="T41" fmla="*/ 165124677 h 9130"/>
              <a:gd name="T42" fmla="*/ 41633257 w 9644"/>
              <a:gd name="T43" fmla="*/ 243064543 h 9130"/>
              <a:gd name="T44" fmla="*/ 44286509 w 9644"/>
              <a:gd name="T45" fmla="*/ 245288078 h 9130"/>
              <a:gd name="T46" fmla="*/ 47837150 w 9644"/>
              <a:gd name="T47" fmla="*/ 246692281 h 9130"/>
              <a:gd name="T48" fmla="*/ 52168239 w 9644"/>
              <a:gd name="T49" fmla="*/ 247160414 h 9130"/>
              <a:gd name="T50" fmla="*/ 57006592 w 9644"/>
              <a:gd name="T51" fmla="*/ 246770303 h 9130"/>
              <a:gd name="T52" fmla="*/ 62196156 w 9644"/>
              <a:gd name="T53" fmla="*/ 245405013 h 9130"/>
              <a:gd name="T54" fmla="*/ 67463746 w 9644"/>
              <a:gd name="T55" fmla="*/ 243103456 h 9130"/>
              <a:gd name="T56" fmla="*/ 350468247 w 9644"/>
              <a:gd name="T57" fmla="*/ 356151352 h 9130"/>
              <a:gd name="T58" fmla="*/ 62079217 w 9644"/>
              <a:gd name="T59" fmla="*/ 242128276 h 9130"/>
              <a:gd name="T60" fmla="*/ 60713480 w 9644"/>
              <a:gd name="T61" fmla="*/ 242323431 h 9130"/>
              <a:gd name="T62" fmla="*/ 57474940 w 9644"/>
              <a:gd name="T63" fmla="*/ 240802096 h 9130"/>
              <a:gd name="T64" fmla="*/ 52753527 w 9644"/>
              <a:gd name="T65" fmla="*/ 236511071 h 9130"/>
              <a:gd name="T66" fmla="*/ 47134923 w 9644"/>
              <a:gd name="T67" fmla="*/ 229801554 h 9130"/>
              <a:gd name="T68" fmla="*/ 40969945 w 9644"/>
              <a:gd name="T69" fmla="*/ 220985436 h 9130"/>
              <a:gd name="T70" fmla="*/ 34414643 w 9644"/>
              <a:gd name="T71" fmla="*/ 210492137 h 9130"/>
              <a:gd name="T72" fmla="*/ 27781513 w 9644"/>
              <a:gd name="T73" fmla="*/ 198594438 h 9130"/>
              <a:gd name="T74" fmla="*/ 22865136 w 9644"/>
              <a:gd name="T75" fmla="*/ 188764031 h 9130"/>
              <a:gd name="T76" fmla="*/ 17675571 w 9644"/>
              <a:gd name="T77" fmla="*/ 177256443 h 9130"/>
              <a:gd name="T78" fmla="*/ 13695694 w 9644"/>
              <a:gd name="T79" fmla="*/ 166841166 h 9130"/>
              <a:gd name="T80" fmla="*/ 11081356 w 9644"/>
              <a:gd name="T81" fmla="*/ 158064158 h 9130"/>
              <a:gd name="T82" fmla="*/ 9910780 w 9644"/>
              <a:gd name="T83" fmla="*/ 151276619 h 9130"/>
              <a:gd name="T84" fmla="*/ 10340018 w 9644"/>
              <a:gd name="T85" fmla="*/ 146946484 h 9130"/>
              <a:gd name="T86" fmla="*/ 11159381 w 9644"/>
              <a:gd name="T87" fmla="*/ 145776348 h 9130"/>
              <a:gd name="T88" fmla="*/ 12173906 w 9644"/>
              <a:gd name="T89" fmla="*/ 145464259 h 9130"/>
              <a:gd name="T90" fmla="*/ 14437032 w 9644"/>
              <a:gd name="T91" fmla="*/ 146010414 h 9130"/>
              <a:gd name="T92" fmla="*/ 18729010 w 9644"/>
              <a:gd name="T93" fmla="*/ 149248041 h 9130"/>
              <a:gd name="T94" fmla="*/ 23996600 w 9644"/>
              <a:gd name="T95" fmla="*/ 155021489 h 9130"/>
              <a:gd name="T96" fmla="*/ 29966614 w 9644"/>
              <a:gd name="T97" fmla="*/ 163018274 h 9130"/>
              <a:gd name="T98" fmla="*/ 36443693 w 9644"/>
              <a:gd name="T99" fmla="*/ 172887395 h 9130"/>
              <a:gd name="T100" fmla="*/ 43037909 w 9644"/>
              <a:gd name="T101" fmla="*/ 184317159 h 9130"/>
              <a:gd name="T102" fmla="*/ 48227473 w 9644"/>
              <a:gd name="T103" fmla="*/ 194147368 h 9130"/>
              <a:gd name="T104" fmla="*/ 53846077 w 9644"/>
              <a:gd name="T105" fmla="*/ 206045067 h 9130"/>
              <a:gd name="T106" fmla="*/ 58333415 w 9644"/>
              <a:gd name="T107" fmla="*/ 216967587 h 9130"/>
              <a:gd name="T108" fmla="*/ 61532843 w 9644"/>
              <a:gd name="T109" fmla="*/ 226446795 h 9130"/>
              <a:gd name="T110" fmla="*/ 63249793 w 9644"/>
              <a:gd name="T111" fmla="*/ 234053469 h 9130"/>
              <a:gd name="T112" fmla="*/ 63522782 w 9644"/>
              <a:gd name="T113" fmla="*/ 239436608 h 9130"/>
              <a:gd name="T114" fmla="*/ 62664505 w 9644"/>
              <a:gd name="T115" fmla="*/ 241582121 h 913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644" h="9130">
                <a:moveTo>
                  <a:pt x="8982" y="2911"/>
                </a:moveTo>
                <a:lnTo>
                  <a:pt x="8982" y="5704"/>
                </a:lnTo>
                <a:lnTo>
                  <a:pt x="7500" y="5704"/>
                </a:lnTo>
                <a:lnTo>
                  <a:pt x="5860" y="4064"/>
                </a:lnTo>
                <a:lnTo>
                  <a:pt x="8523" y="2666"/>
                </a:lnTo>
                <a:lnTo>
                  <a:pt x="8550" y="2652"/>
                </a:lnTo>
                <a:lnTo>
                  <a:pt x="8575" y="2636"/>
                </a:lnTo>
                <a:lnTo>
                  <a:pt x="8601" y="2621"/>
                </a:lnTo>
                <a:lnTo>
                  <a:pt x="8626" y="2605"/>
                </a:lnTo>
                <a:lnTo>
                  <a:pt x="8649" y="2588"/>
                </a:lnTo>
                <a:lnTo>
                  <a:pt x="8671" y="2571"/>
                </a:lnTo>
                <a:lnTo>
                  <a:pt x="8693" y="2553"/>
                </a:lnTo>
                <a:lnTo>
                  <a:pt x="8714" y="2535"/>
                </a:lnTo>
                <a:lnTo>
                  <a:pt x="8734" y="2517"/>
                </a:lnTo>
                <a:lnTo>
                  <a:pt x="8752" y="2499"/>
                </a:lnTo>
                <a:lnTo>
                  <a:pt x="8771" y="2480"/>
                </a:lnTo>
                <a:lnTo>
                  <a:pt x="8787" y="2461"/>
                </a:lnTo>
                <a:lnTo>
                  <a:pt x="8803" y="2442"/>
                </a:lnTo>
                <a:lnTo>
                  <a:pt x="8819" y="2422"/>
                </a:lnTo>
                <a:lnTo>
                  <a:pt x="8833" y="2403"/>
                </a:lnTo>
                <a:lnTo>
                  <a:pt x="8845" y="2383"/>
                </a:lnTo>
                <a:lnTo>
                  <a:pt x="8857" y="2363"/>
                </a:lnTo>
                <a:lnTo>
                  <a:pt x="8868" y="2344"/>
                </a:lnTo>
                <a:lnTo>
                  <a:pt x="8877" y="2324"/>
                </a:lnTo>
                <a:lnTo>
                  <a:pt x="8885" y="2305"/>
                </a:lnTo>
                <a:lnTo>
                  <a:pt x="8892" y="2285"/>
                </a:lnTo>
                <a:lnTo>
                  <a:pt x="8898" y="2265"/>
                </a:lnTo>
                <a:lnTo>
                  <a:pt x="8903" y="2247"/>
                </a:lnTo>
                <a:lnTo>
                  <a:pt x="8906" y="2227"/>
                </a:lnTo>
                <a:lnTo>
                  <a:pt x="8908" y="2209"/>
                </a:lnTo>
                <a:lnTo>
                  <a:pt x="8909" y="2190"/>
                </a:lnTo>
                <a:lnTo>
                  <a:pt x="8908" y="2173"/>
                </a:lnTo>
                <a:lnTo>
                  <a:pt x="8906" y="2154"/>
                </a:lnTo>
                <a:lnTo>
                  <a:pt x="8903" y="2137"/>
                </a:lnTo>
                <a:lnTo>
                  <a:pt x="8898" y="2120"/>
                </a:lnTo>
                <a:lnTo>
                  <a:pt x="8892" y="2104"/>
                </a:lnTo>
                <a:lnTo>
                  <a:pt x="8884" y="2087"/>
                </a:lnTo>
                <a:lnTo>
                  <a:pt x="7861" y="135"/>
                </a:lnTo>
                <a:lnTo>
                  <a:pt x="7852" y="120"/>
                </a:lnTo>
                <a:lnTo>
                  <a:pt x="7841" y="106"/>
                </a:lnTo>
                <a:lnTo>
                  <a:pt x="7830" y="93"/>
                </a:lnTo>
                <a:lnTo>
                  <a:pt x="7818" y="80"/>
                </a:lnTo>
                <a:lnTo>
                  <a:pt x="7804" y="68"/>
                </a:lnTo>
                <a:lnTo>
                  <a:pt x="7790" y="58"/>
                </a:lnTo>
                <a:lnTo>
                  <a:pt x="7775" y="48"/>
                </a:lnTo>
                <a:lnTo>
                  <a:pt x="7757" y="38"/>
                </a:lnTo>
                <a:lnTo>
                  <a:pt x="7740" y="31"/>
                </a:lnTo>
                <a:lnTo>
                  <a:pt x="7721" y="23"/>
                </a:lnTo>
                <a:lnTo>
                  <a:pt x="7703" y="17"/>
                </a:lnTo>
                <a:lnTo>
                  <a:pt x="7682" y="12"/>
                </a:lnTo>
                <a:lnTo>
                  <a:pt x="7661" y="8"/>
                </a:lnTo>
                <a:lnTo>
                  <a:pt x="7640" y="4"/>
                </a:lnTo>
                <a:lnTo>
                  <a:pt x="7618" y="2"/>
                </a:lnTo>
                <a:lnTo>
                  <a:pt x="7595" y="0"/>
                </a:lnTo>
                <a:lnTo>
                  <a:pt x="7572" y="0"/>
                </a:lnTo>
                <a:lnTo>
                  <a:pt x="7548" y="0"/>
                </a:lnTo>
                <a:lnTo>
                  <a:pt x="7524" y="1"/>
                </a:lnTo>
                <a:lnTo>
                  <a:pt x="7499" y="3"/>
                </a:lnTo>
                <a:lnTo>
                  <a:pt x="7472" y="7"/>
                </a:lnTo>
                <a:lnTo>
                  <a:pt x="7447" y="11"/>
                </a:lnTo>
                <a:lnTo>
                  <a:pt x="7421" y="16"/>
                </a:lnTo>
                <a:lnTo>
                  <a:pt x="7395" y="22"/>
                </a:lnTo>
                <a:lnTo>
                  <a:pt x="7369" y="28"/>
                </a:lnTo>
                <a:lnTo>
                  <a:pt x="7342" y="37"/>
                </a:lnTo>
                <a:lnTo>
                  <a:pt x="7315" y="46"/>
                </a:lnTo>
                <a:lnTo>
                  <a:pt x="7288" y="56"/>
                </a:lnTo>
                <a:lnTo>
                  <a:pt x="7261" y="67"/>
                </a:lnTo>
                <a:lnTo>
                  <a:pt x="7233" y="77"/>
                </a:lnTo>
                <a:lnTo>
                  <a:pt x="7206" y="91"/>
                </a:lnTo>
                <a:lnTo>
                  <a:pt x="7179" y="105"/>
                </a:lnTo>
                <a:lnTo>
                  <a:pt x="385" y="3671"/>
                </a:lnTo>
                <a:lnTo>
                  <a:pt x="358" y="3685"/>
                </a:lnTo>
                <a:lnTo>
                  <a:pt x="333" y="3700"/>
                </a:lnTo>
                <a:lnTo>
                  <a:pt x="308" y="3715"/>
                </a:lnTo>
                <a:lnTo>
                  <a:pt x="284" y="3732"/>
                </a:lnTo>
                <a:lnTo>
                  <a:pt x="260" y="3748"/>
                </a:lnTo>
                <a:lnTo>
                  <a:pt x="237" y="3766"/>
                </a:lnTo>
                <a:lnTo>
                  <a:pt x="215" y="3783"/>
                </a:lnTo>
                <a:lnTo>
                  <a:pt x="194" y="3801"/>
                </a:lnTo>
                <a:lnTo>
                  <a:pt x="175" y="3819"/>
                </a:lnTo>
                <a:lnTo>
                  <a:pt x="156" y="3838"/>
                </a:lnTo>
                <a:lnTo>
                  <a:pt x="137" y="3856"/>
                </a:lnTo>
                <a:lnTo>
                  <a:pt x="121" y="3876"/>
                </a:lnTo>
                <a:lnTo>
                  <a:pt x="105" y="3894"/>
                </a:lnTo>
                <a:lnTo>
                  <a:pt x="89" y="3914"/>
                </a:lnTo>
                <a:lnTo>
                  <a:pt x="76" y="3934"/>
                </a:lnTo>
                <a:lnTo>
                  <a:pt x="63" y="3953"/>
                </a:lnTo>
                <a:lnTo>
                  <a:pt x="51" y="3973"/>
                </a:lnTo>
                <a:lnTo>
                  <a:pt x="41" y="3993"/>
                </a:lnTo>
                <a:lnTo>
                  <a:pt x="32" y="4012"/>
                </a:lnTo>
                <a:lnTo>
                  <a:pt x="23" y="4032"/>
                </a:lnTo>
                <a:lnTo>
                  <a:pt x="16" y="4052"/>
                </a:lnTo>
                <a:lnTo>
                  <a:pt x="10" y="4071"/>
                </a:lnTo>
                <a:lnTo>
                  <a:pt x="5" y="4090"/>
                </a:lnTo>
                <a:lnTo>
                  <a:pt x="2" y="4109"/>
                </a:lnTo>
                <a:lnTo>
                  <a:pt x="0" y="4128"/>
                </a:lnTo>
                <a:lnTo>
                  <a:pt x="0" y="4146"/>
                </a:lnTo>
                <a:lnTo>
                  <a:pt x="0" y="4164"/>
                </a:lnTo>
                <a:lnTo>
                  <a:pt x="2" y="4182"/>
                </a:lnTo>
                <a:lnTo>
                  <a:pt x="5" y="4200"/>
                </a:lnTo>
                <a:lnTo>
                  <a:pt x="10" y="4216"/>
                </a:lnTo>
                <a:lnTo>
                  <a:pt x="16" y="4233"/>
                </a:lnTo>
                <a:lnTo>
                  <a:pt x="24" y="4249"/>
                </a:lnTo>
                <a:lnTo>
                  <a:pt x="1047" y="6201"/>
                </a:lnTo>
                <a:lnTo>
                  <a:pt x="1056" y="6216"/>
                </a:lnTo>
                <a:lnTo>
                  <a:pt x="1067" y="6231"/>
                </a:lnTo>
                <a:lnTo>
                  <a:pt x="1078" y="6244"/>
                </a:lnTo>
                <a:lnTo>
                  <a:pt x="1090" y="6257"/>
                </a:lnTo>
                <a:lnTo>
                  <a:pt x="1104" y="6268"/>
                </a:lnTo>
                <a:lnTo>
                  <a:pt x="1118" y="6279"/>
                </a:lnTo>
                <a:lnTo>
                  <a:pt x="1135" y="6288"/>
                </a:lnTo>
                <a:lnTo>
                  <a:pt x="1151" y="6298"/>
                </a:lnTo>
                <a:lnTo>
                  <a:pt x="1168" y="6306"/>
                </a:lnTo>
                <a:lnTo>
                  <a:pt x="1187" y="6312"/>
                </a:lnTo>
                <a:lnTo>
                  <a:pt x="1206" y="6319"/>
                </a:lnTo>
                <a:lnTo>
                  <a:pt x="1226" y="6324"/>
                </a:lnTo>
                <a:lnTo>
                  <a:pt x="1247" y="6329"/>
                </a:lnTo>
                <a:lnTo>
                  <a:pt x="1269" y="6332"/>
                </a:lnTo>
                <a:lnTo>
                  <a:pt x="1291" y="6334"/>
                </a:lnTo>
                <a:lnTo>
                  <a:pt x="1314" y="6336"/>
                </a:lnTo>
                <a:lnTo>
                  <a:pt x="1337" y="6336"/>
                </a:lnTo>
                <a:lnTo>
                  <a:pt x="1361" y="6336"/>
                </a:lnTo>
                <a:lnTo>
                  <a:pt x="1386" y="6335"/>
                </a:lnTo>
                <a:lnTo>
                  <a:pt x="1411" y="6333"/>
                </a:lnTo>
                <a:lnTo>
                  <a:pt x="1436" y="6330"/>
                </a:lnTo>
                <a:lnTo>
                  <a:pt x="1461" y="6326"/>
                </a:lnTo>
                <a:lnTo>
                  <a:pt x="1487" y="6320"/>
                </a:lnTo>
                <a:lnTo>
                  <a:pt x="1513" y="6315"/>
                </a:lnTo>
                <a:lnTo>
                  <a:pt x="1541" y="6308"/>
                </a:lnTo>
                <a:lnTo>
                  <a:pt x="1567" y="6299"/>
                </a:lnTo>
                <a:lnTo>
                  <a:pt x="1594" y="6291"/>
                </a:lnTo>
                <a:lnTo>
                  <a:pt x="1620" y="6281"/>
                </a:lnTo>
                <a:lnTo>
                  <a:pt x="1647" y="6270"/>
                </a:lnTo>
                <a:lnTo>
                  <a:pt x="1675" y="6258"/>
                </a:lnTo>
                <a:lnTo>
                  <a:pt x="1702" y="6246"/>
                </a:lnTo>
                <a:lnTo>
                  <a:pt x="1729" y="6232"/>
                </a:lnTo>
                <a:lnTo>
                  <a:pt x="5273" y="4371"/>
                </a:lnTo>
                <a:lnTo>
                  <a:pt x="6831" y="5931"/>
                </a:lnTo>
                <a:lnTo>
                  <a:pt x="6831" y="6336"/>
                </a:lnTo>
                <a:lnTo>
                  <a:pt x="8982" y="6336"/>
                </a:lnTo>
                <a:lnTo>
                  <a:pt x="8982" y="9130"/>
                </a:lnTo>
                <a:lnTo>
                  <a:pt x="9644" y="9130"/>
                </a:lnTo>
                <a:lnTo>
                  <a:pt x="9644" y="2911"/>
                </a:lnTo>
                <a:lnTo>
                  <a:pt x="8982" y="2911"/>
                </a:lnTo>
                <a:close/>
                <a:moveTo>
                  <a:pt x="1591" y="6207"/>
                </a:moveTo>
                <a:lnTo>
                  <a:pt x="1591" y="6207"/>
                </a:lnTo>
                <a:lnTo>
                  <a:pt x="1584" y="6210"/>
                </a:lnTo>
                <a:lnTo>
                  <a:pt x="1578" y="6211"/>
                </a:lnTo>
                <a:lnTo>
                  <a:pt x="1571" y="6212"/>
                </a:lnTo>
                <a:lnTo>
                  <a:pt x="1563" y="6213"/>
                </a:lnTo>
                <a:lnTo>
                  <a:pt x="1556" y="6212"/>
                </a:lnTo>
                <a:lnTo>
                  <a:pt x="1548" y="6211"/>
                </a:lnTo>
                <a:lnTo>
                  <a:pt x="1532" y="6205"/>
                </a:lnTo>
                <a:lnTo>
                  <a:pt x="1513" y="6198"/>
                </a:lnTo>
                <a:lnTo>
                  <a:pt x="1494" y="6187"/>
                </a:lnTo>
                <a:lnTo>
                  <a:pt x="1473" y="6173"/>
                </a:lnTo>
                <a:lnTo>
                  <a:pt x="1450" y="6156"/>
                </a:lnTo>
                <a:lnTo>
                  <a:pt x="1427" y="6137"/>
                </a:lnTo>
                <a:lnTo>
                  <a:pt x="1403" y="6115"/>
                </a:lnTo>
                <a:lnTo>
                  <a:pt x="1378" y="6090"/>
                </a:lnTo>
                <a:lnTo>
                  <a:pt x="1352" y="6063"/>
                </a:lnTo>
                <a:lnTo>
                  <a:pt x="1325" y="6033"/>
                </a:lnTo>
                <a:lnTo>
                  <a:pt x="1296" y="6001"/>
                </a:lnTo>
                <a:lnTo>
                  <a:pt x="1268" y="5967"/>
                </a:lnTo>
                <a:lnTo>
                  <a:pt x="1238" y="5929"/>
                </a:lnTo>
                <a:lnTo>
                  <a:pt x="1208" y="5891"/>
                </a:lnTo>
                <a:lnTo>
                  <a:pt x="1177" y="5850"/>
                </a:lnTo>
                <a:lnTo>
                  <a:pt x="1146" y="5807"/>
                </a:lnTo>
                <a:lnTo>
                  <a:pt x="1114" y="5761"/>
                </a:lnTo>
                <a:lnTo>
                  <a:pt x="1082" y="5714"/>
                </a:lnTo>
                <a:lnTo>
                  <a:pt x="1050" y="5665"/>
                </a:lnTo>
                <a:lnTo>
                  <a:pt x="1016" y="5615"/>
                </a:lnTo>
                <a:lnTo>
                  <a:pt x="983" y="5563"/>
                </a:lnTo>
                <a:lnTo>
                  <a:pt x="949" y="5509"/>
                </a:lnTo>
                <a:lnTo>
                  <a:pt x="915" y="5454"/>
                </a:lnTo>
                <a:lnTo>
                  <a:pt x="882" y="5396"/>
                </a:lnTo>
                <a:lnTo>
                  <a:pt x="848" y="5338"/>
                </a:lnTo>
                <a:lnTo>
                  <a:pt x="814" y="5278"/>
                </a:lnTo>
                <a:lnTo>
                  <a:pt x="780" y="5217"/>
                </a:lnTo>
                <a:lnTo>
                  <a:pt x="746" y="5155"/>
                </a:lnTo>
                <a:lnTo>
                  <a:pt x="712" y="5091"/>
                </a:lnTo>
                <a:lnTo>
                  <a:pt x="679" y="5027"/>
                </a:lnTo>
                <a:lnTo>
                  <a:pt x="647" y="4964"/>
                </a:lnTo>
                <a:lnTo>
                  <a:pt x="615" y="4902"/>
                </a:lnTo>
                <a:lnTo>
                  <a:pt x="586" y="4839"/>
                </a:lnTo>
                <a:lnTo>
                  <a:pt x="556" y="4778"/>
                </a:lnTo>
                <a:lnTo>
                  <a:pt x="529" y="4718"/>
                </a:lnTo>
                <a:lnTo>
                  <a:pt x="503" y="4658"/>
                </a:lnTo>
                <a:lnTo>
                  <a:pt x="477" y="4600"/>
                </a:lnTo>
                <a:lnTo>
                  <a:pt x="453" y="4544"/>
                </a:lnTo>
                <a:lnTo>
                  <a:pt x="430" y="4487"/>
                </a:lnTo>
                <a:lnTo>
                  <a:pt x="408" y="4432"/>
                </a:lnTo>
                <a:lnTo>
                  <a:pt x="388" y="4379"/>
                </a:lnTo>
                <a:lnTo>
                  <a:pt x="369" y="4328"/>
                </a:lnTo>
                <a:lnTo>
                  <a:pt x="351" y="4277"/>
                </a:lnTo>
                <a:lnTo>
                  <a:pt x="335" y="4228"/>
                </a:lnTo>
                <a:lnTo>
                  <a:pt x="320" y="4181"/>
                </a:lnTo>
                <a:lnTo>
                  <a:pt x="307" y="4137"/>
                </a:lnTo>
                <a:lnTo>
                  <a:pt x="295" y="4093"/>
                </a:lnTo>
                <a:lnTo>
                  <a:pt x="284" y="4052"/>
                </a:lnTo>
                <a:lnTo>
                  <a:pt x="275" y="4012"/>
                </a:lnTo>
                <a:lnTo>
                  <a:pt x="267" y="3976"/>
                </a:lnTo>
                <a:lnTo>
                  <a:pt x="261" y="3941"/>
                </a:lnTo>
                <a:lnTo>
                  <a:pt x="256" y="3909"/>
                </a:lnTo>
                <a:lnTo>
                  <a:pt x="254" y="3878"/>
                </a:lnTo>
                <a:lnTo>
                  <a:pt x="253" y="3851"/>
                </a:lnTo>
                <a:lnTo>
                  <a:pt x="253" y="3826"/>
                </a:lnTo>
                <a:lnTo>
                  <a:pt x="255" y="3803"/>
                </a:lnTo>
                <a:lnTo>
                  <a:pt x="259" y="3783"/>
                </a:lnTo>
                <a:lnTo>
                  <a:pt x="265" y="3767"/>
                </a:lnTo>
                <a:lnTo>
                  <a:pt x="268" y="3759"/>
                </a:lnTo>
                <a:lnTo>
                  <a:pt x="272" y="3753"/>
                </a:lnTo>
                <a:lnTo>
                  <a:pt x="276" y="3747"/>
                </a:lnTo>
                <a:lnTo>
                  <a:pt x="281" y="3742"/>
                </a:lnTo>
                <a:lnTo>
                  <a:pt x="286" y="3737"/>
                </a:lnTo>
                <a:lnTo>
                  <a:pt x="292" y="3734"/>
                </a:lnTo>
                <a:lnTo>
                  <a:pt x="298" y="3732"/>
                </a:lnTo>
                <a:lnTo>
                  <a:pt x="304" y="3730"/>
                </a:lnTo>
                <a:lnTo>
                  <a:pt x="312" y="3729"/>
                </a:lnTo>
                <a:lnTo>
                  <a:pt x="319" y="3729"/>
                </a:lnTo>
                <a:lnTo>
                  <a:pt x="326" y="3729"/>
                </a:lnTo>
                <a:lnTo>
                  <a:pt x="335" y="3730"/>
                </a:lnTo>
                <a:lnTo>
                  <a:pt x="351" y="3735"/>
                </a:lnTo>
                <a:lnTo>
                  <a:pt x="370" y="3743"/>
                </a:lnTo>
                <a:lnTo>
                  <a:pt x="389" y="3754"/>
                </a:lnTo>
                <a:lnTo>
                  <a:pt x="410" y="3768"/>
                </a:lnTo>
                <a:lnTo>
                  <a:pt x="432" y="3784"/>
                </a:lnTo>
                <a:lnTo>
                  <a:pt x="455" y="3804"/>
                </a:lnTo>
                <a:lnTo>
                  <a:pt x="480" y="3826"/>
                </a:lnTo>
                <a:lnTo>
                  <a:pt x="505" y="3851"/>
                </a:lnTo>
                <a:lnTo>
                  <a:pt x="531" y="3878"/>
                </a:lnTo>
                <a:lnTo>
                  <a:pt x="559" y="3907"/>
                </a:lnTo>
                <a:lnTo>
                  <a:pt x="586" y="3940"/>
                </a:lnTo>
                <a:lnTo>
                  <a:pt x="615" y="3974"/>
                </a:lnTo>
                <a:lnTo>
                  <a:pt x="645" y="4011"/>
                </a:lnTo>
                <a:lnTo>
                  <a:pt x="674" y="4050"/>
                </a:lnTo>
                <a:lnTo>
                  <a:pt x="705" y="4091"/>
                </a:lnTo>
                <a:lnTo>
                  <a:pt x="736" y="4134"/>
                </a:lnTo>
                <a:lnTo>
                  <a:pt x="768" y="4179"/>
                </a:lnTo>
                <a:lnTo>
                  <a:pt x="801" y="4226"/>
                </a:lnTo>
                <a:lnTo>
                  <a:pt x="834" y="4275"/>
                </a:lnTo>
                <a:lnTo>
                  <a:pt x="866" y="4325"/>
                </a:lnTo>
                <a:lnTo>
                  <a:pt x="900" y="4378"/>
                </a:lnTo>
                <a:lnTo>
                  <a:pt x="934" y="4432"/>
                </a:lnTo>
                <a:lnTo>
                  <a:pt x="968" y="4488"/>
                </a:lnTo>
                <a:lnTo>
                  <a:pt x="1002" y="4545"/>
                </a:lnTo>
                <a:lnTo>
                  <a:pt x="1035" y="4604"/>
                </a:lnTo>
                <a:lnTo>
                  <a:pt x="1069" y="4664"/>
                </a:lnTo>
                <a:lnTo>
                  <a:pt x="1103" y="4725"/>
                </a:lnTo>
                <a:lnTo>
                  <a:pt x="1137" y="4787"/>
                </a:lnTo>
                <a:lnTo>
                  <a:pt x="1171" y="4850"/>
                </a:lnTo>
                <a:lnTo>
                  <a:pt x="1203" y="4914"/>
                </a:lnTo>
                <a:lnTo>
                  <a:pt x="1236" y="4977"/>
                </a:lnTo>
                <a:lnTo>
                  <a:pt x="1267" y="5040"/>
                </a:lnTo>
                <a:lnTo>
                  <a:pt x="1297" y="5101"/>
                </a:lnTo>
                <a:lnTo>
                  <a:pt x="1326" y="5162"/>
                </a:lnTo>
                <a:lnTo>
                  <a:pt x="1354" y="5223"/>
                </a:lnTo>
                <a:lnTo>
                  <a:pt x="1380" y="5282"/>
                </a:lnTo>
                <a:lnTo>
                  <a:pt x="1405" y="5340"/>
                </a:lnTo>
                <a:lnTo>
                  <a:pt x="1429" y="5398"/>
                </a:lnTo>
                <a:lnTo>
                  <a:pt x="1452" y="5454"/>
                </a:lnTo>
                <a:lnTo>
                  <a:pt x="1474" y="5508"/>
                </a:lnTo>
                <a:lnTo>
                  <a:pt x="1495" y="5562"/>
                </a:lnTo>
                <a:lnTo>
                  <a:pt x="1513" y="5614"/>
                </a:lnTo>
                <a:lnTo>
                  <a:pt x="1532" y="5664"/>
                </a:lnTo>
                <a:lnTo>
                  <a:pt x="1548" y="5712"/>
                </a:lnTo>
                <a:lnTo>
                  <a:pt x="1562" y="5759"/>
                </a:lnTo>
                <a:lnTo>
                  <a:pt x="1577" y="5805"/>
                </a:lnTo>
                <a:lnTo>
                  <a:pt x="1589" y="5848"/>
                </a:lnTo>
                <a:lnTo>
                  <a:pt x="1599" y="5889"/>
                </a:lnTo>
                <a:lnTo>
                  <a:pt x="1608" y="5928"/>
                </a:lnTo>
                <a:lnTo>
                  <a:pt x="1616" y="5965"/>
                </a:lnTo>
                <a:lnTo>
                  <a:pt x="1621" y="6000"/>
                </a:lnTo>
                <a:lnTo>
                  <a:pt x="1626" y="6033"/>
                </a:lnTo>
                <a:lnTo>
                  <a:pt x="1629" y="6063"/>
                </a:lnTo>
                <a:lnTo>
                  <a:pt x="1630" y="6091"/>
                </a:lnTo>
                <a:lnTo>
                  <a:pt x="1630" y="6115"/>
                </a:lnTo>
                <a:lnTo>
                  <a:pt x="1628" y="6138"/>
                </a:lnTo>
                <a:lnTo>
                  <a:pt x="1623" y="6157"/>
                </a:lnTo>
                <a:lnTo>
                  <a:pt x="1618" y="6174"/>
                </a:lnTo>
                <a:lnTo>
                  <a:pt x="1615" y="6181"/>
                </a:lnTo>
                <a:lnTo>
                  <a:pt x="1610" y="6188"/>
                </a:lnTo>
                <a:lnTo>
                  <a:pt x="1606" y="6193"/>
                </a:lnTo>
                <a:lnTo>
                  <a:pt x="1602" y="6199"/>
                </a:lnTo>
                <a:lnTo>
                  <a:pt x="1596" y="6203"/>
                </a:lnTo>
                <a:lnTo>
                  <a:pt x="1591" y="6207"/>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eaLnBrk="0" fontAlgn="base" hangingPunct="0">
              <a:spcBef>
                <a:spcPct val="0"/>
              </a:spcBef>
              <a:spcAft>
                <a:spcPct val="0"/>
              </a:spcAft>
            </a:pPr>
            <a:endParaRPr lang="zh-CN" altLang="en-US" sz="1050">
              <a:ea typeface="宋体" panose="02010600030101010101" pitchFamily="2" charset="-122"/>
              <a:cs typeface="Segoe UI Light" panose="020B0502040204020203" pitchFamily="34" charset="0"/>
            </a:endParaRPr>
          </a:p>
        </p:txBody>
      </p:sp>
      <p:sp>
        <p:nvSpPr>
          <p:cNvPr id="130" name="文本框 129"/>
          <p:cNvSpPr txBox="1"/>
          <p:nvPr/>
        </p:nvSpPr>
        <p:spPr>
          <a:xfrm>
            <a:off x="846850" y="5972759"/>
            <a:ext cx="1239442" cy="369332"/>
          </a:xfrm>
          <a:prstGeom prst="rect">
            <a:avLst/>
          </a:prstGeom>
          <a:noFill/>
        </p:spPr>
        <p:txBody>
          <a:bodyPr wrap="none" rtlCol="0">
            <a:spAutoFit/>
          </a:bodyPr>
          <a:lstStyle/>
          <a:p>
            <a:r>
              <a:rPr lang="en-US" altLang="zh-CN" dirty="0">
                <a:solidFill>
                  <a:schemeClr val="tx1">
                    <a:lumMod val="65000"/>
                    <a:lumOff val="35000"/>
                  </a:schemeClr>
                </a:solidFill>
                <a:ea typeface="Segoe UI Emoji" panose="020B0502040204020203" pitchFamily="34" charset="0"/>
                <a:cs typeface="Segoe UI Light" panose="020B0502040204020203" pitchFamily="34" charset="0"/>
              </a:rPr>
              <a:t>Channel 01</a:t>
            </a:r>
            <a:endParaRPr lang="zh-CN" altLang="en-US" dirty="0">
              <a:solidFill>
                <a:schemeClr val="tx1">
                  <a:lumMod val="65000"/>
                  <a:lumOff val="35000"/>
                </a:schemeClr>
              </a:solidFill>
              <a:cs typeface="Segoe UI Light" panose="020B0502040204020203" pitchFamily="34" charset="0"/>
            </a:endParaRPr>
          </a:p>
        </p:txBody>
      </p:sp>
      <p:sp>
        <p:nvSpPr>
          <p:cNvPr id="131" name="文本框 130"/>
          <p:cNvSpPr txBox="1"/>
          <p:nvPr/>
        </p:nvSpPr>
        <p:spPr>
          <a:xfrm>
            <a:off x="9671225" y="5972759"/>
            <a:ext cx="1586268" cy="369332"/>
          </a:xfrm>
          <a:prstGeom prst="rect">
            <a:avLst/>
          </a:prstGeom>
          <a:noFill/>
        </p:spPr>
        <p:txBody>
          <a:bodyPr wrap="none" rtlCol="0">
            <a:spAutoFit/>
          </a:bodyPr>
          <a:lstStyle/>
          <a:p>
            <a:r>
              <a:rPr lang="en-US" altLang="zh-CN" dirty="0">
                <a:solidFill>
                  <a:schemeClr val="tx1">
                    <a:lumMod val="65000"/>
                    <a:lumOff val="35000"/>
                  </a:schemeClr>
                </a:solidFill>
                <a:ea typeface="Segoe UI Emoji" panose="020B0502040204020203" pitchFamily="34" charset="0"/>
                <a:cs typeface="Segoe UI Light" panose="020B0502040204020203" pitchFamily="34" charset="0"/>
              </a:rPr>
              <a:t>Time Template</a:t>
            </a:r>
            <a:endParaRPr lang="zh-CN" altLang="en-US" dirty="0">
              <a:solidFill>
                <a:schemeClr val="tx1">
                  <a:lumMod val="65000"/>
                  <a:lumOff val="35000"/>
                </a:schemeClr>
              </a:solidFill>
              <a:cs typeface="Segoe UI Light" panose="020B0502040204020203" pitchFamily="34" charset="0"/>
            </a:endParaRPr>
          </a:p>
        </p:txBody>
      </p:sp>
      <p:sp>
        <p:nvSpPr>
          <p:cNvPr id="132" name="KSO_Shape"/>
          <p:cNvSpPr>
            <a:spLocks/>
          </p:cNvSpPr>
          <p:nvPr/>
        </p:nvSpPr>
        <p:spPr bwMode="auto">
          <a:xfrm>
            <a:off x="1257672" y="5898130"/>
            <a:ext cx="631279" cy="547108"/>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chemeClr val="tx1">
              <a:lumMod val="50000"/>
              <a:lumOff val="50000"/>
            </a:schemeClr>
          </a:solidFill>
          <a:ln>
            <a:noFill/>
          </a:ln>
        </p:spPr>
        <p:txBody>
          <a:bodyPr anchor="ctr" anchorCtr="1"/>
          <a:lstStyle/>
          <a:p>
            <a:pPr eaLnBrk="0" fontAlgn="base" hangingPunct="0">
              <a:spcBef>
                <a:spcPct val="0"/>
              </a:spcBef>
              <a:spcAft>
                <a:spcPct val="0"/>
              </a:spcAft>
            </a:pPr>
            <a:endParaRPr lang="zh-CN" altLang="en-US" sz="1050">
              <a:ea typeface="宋体" panose="02010600030101010101" pitchFamily="2" charset="-122"/>
              <a:cs typeface="Segoe UI Light" panose="020B0502040204020203" pitchFamily="34" charset="0"/>
            </a:endParaRPr>
          </a:p>
        </p:txBody>
      </p:sp>
      <p:sp>
        <p:nvSpPr>
          <p:cNvPr id="133" name="右箭头 132"/>
          <p:cNvSpPr/>
          <p:nvPr/>
        </p:nvSpPr>
        <p:spPr bwMode="auto">
          <a:xfrm>
            <a:off x="8558533" y="5375872"/>
            <a:ext cx="797546" cy="663518"/>
          </a:xfrm>
          <a:prstGeom prst="rightArrow">
            <a:avLst>
              <a:gd name="adj1" fmla="val 34688"/>
              <a:gd name="adj2" fmla="val 50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eaLnBrk="0" fontAlgn="base" hangingPunct="0">
              <a:spcBef>
                <a:spcPct val="0"/>
              </a:spcBef>
              <a:spcAft>
                <a:spcPct val="0"/>
              </a:spcAft>
            </a:pPr>
            <a:endParaRPr lang="zh-CN" altLang="en-US" sz="1050">
              <a:ea typeface="宋体" panose="02010600030101010101" pitchFamily="2" charset="-122"/>
              <a:cs typeface="Segoe UI Light" panose="020B0502040204020203" pitchFamily="34" charset="0"/>
              <a:sym typeface="Calibri" pitchFamily="34" charset="0"/>
            </a:endParaRPr>
          </a:p>
        </p:txBody>
      </p:sp>
      <p:sp>
        <p:nvSpPr>
          <p:cNvPr id="134" name="KSO_Shape"/>
          <p:cNvSpPr>
            <a:spLocks/>
          </p:cNvSpPr>
          <p:nvPr/>
        </p:nvSpPr>
        <p:spPr bwMode="auto">
          <a:xfrm>
            <a:off x="10054627" y="5080351"/>
            <a:ext cx="904647" cy="883906"/>
          </a:xfrm>
          <a:custGeom>
            <a:avLst/>
            <a:gdLst>
              <a:gd name="T0" fmla="*/ 0 w 3951"/>
              <a:gd name="T1" fmla="*/ 1583116 h 3950"/>
              <a:gd name="T2" fmla="*/ 108452 w 3951"/>
              <a:gd name="T3" fmla="*/ 1477575 h 3950"/>
              <a:gd name="T4" fmla="*/ 1692401 w 3951"/>
              <a:gd name="T5" fmla="*/ 1477575 h 3950"/>
              <a:gd name="T6" fmla="*/ 1800397 w 3951"/>
              <a:gd name="T7" fmla="*/ 1583116 h 3950"/>
              <a:gd name="T8" fmla="*/ 756431 w 3951"/>
              <a:gd name="T9" fmla="*/ 771741 h 3950"/>
              <a:gd name="T10" fmla="*/ 1044422 w 3951"/>
              <a:gd name="T11" fmla="*/ 771741 h 3950"/>
              <a:gd name="T12" fmla="*/ 1512406 w 3951"/>
              <a:gd name="T13" fmla="*/ 771741 h 3950"/>
              <a:gd name="T14" fmla="*/ 1512406 w 3951"/>
              <a:gd name="T15" fmla="*/ 1547936 h 3950"/>
              <a:gd name="T16" fmla="*/ 1044422 w 3951"/>
              <a:gd name="T17" fmla="*/ 1547936 h 3950"/>
              <a:gd name="T18" fmla="*/ 756431 w 3951"/>
              <a:gd name="T19" fmla="*/ 1547936 h 3950"/>
              <a:gd name="T20" fmla="*/ 288446 w 3951"/>
              <a:gd name="T21" fmla="*/ 1547936 h 3950"/>
              <a:gd name="T22" fmla="*/ 288446 w 3951"/>
              <a:gd name="T23" fmla="*/ 771741 h 3950"/>
              <a:gd name="T24" fmla="*/ 1296413 w 3951"/>
              <a:gd name="T25" fmla="*/ 1512755 h 3950"/>
              <a:gd name="T26" fmla="*/ 1296413 w 3951"/>
              <a:gd name="T27" fmla="*/ 1301673 h 3950"/>
              <a:gd name="T28" fmla="*/ 1512406 w 3951"/>
              <a:gd name="T29" fmla="*/ 1266493 h 3950"/>
              <a:gd name="T30" fmla="*/ 1296413 w 3951"/>
              <a:gd name="T31" fmla="*/ 1266493 h 3950"/>
              <a:gd name="T32" fmla="*/ 1512406 w 3951"/>
              <a:gd name="T33" fmla="*/ 806922 h 3950"/>
              <a:gd name="T34" fmla="*/ 1044422 w 3951"/>
              <a:gd name="T35" fmla="*/ 1512755 h 3950"/>
              <a:gd name="T36" fmla="*/ 1044422 w 3951"/>
              <a:gd name="T37" fmla="*/ 1301673 h 3950"/>
              <a:gd name="T38" fmla="*/ 1260415 w 3951"/>
              <a:gd name="T39" fmla="*/ 1266493 h 3950"/>
              <a:gd name="T40" fmla="*/ 1044422 w 3951"/>
              <a:gd name="T41" fmla="*/ 1266493 h 3950"/>
              <a:gd name="T42" fmla="*/ 1260415 w 3951"/>
              <a:gd name="T43" fmla="*/ 806922 h 3950"/>
              <a:gd name="T44" fmla="*/ 792430 w 3951"/>
              <a:gd name="T45" fmla="*/ 1512755 h 3950"/>
              <a:gd name="T46" fmla="*/ 792430 w 3951"/>
              <a:gd name="T47" fmla="*/ 1301673 h 3950"/>
              <a:gd name="T48" fmla="*/ 1008423 w 3951"/>
              <a:gd name="T49" fmla="*/ 1266493 h 3950"/>
              <a:gd name="T50" fmla="*/ 792430 w 3951"/>
              <a:gd name="T51" fmla="*/ 1266493 h 3950"/>
              <a:gd name="T52" fmla="*/ 1008423 w 3951"/>
              <a:gd name="T53" fmla="*/ 806922 h 3950"/>
              <a:gd name="T54" fmla="*/ 540438 w 3951"/>
              <a:gd name="T55" fmla="*/ 1512755 h 3950"/>
              <a:gd name="T56" fmla="*/ 540438 w 3951"/>
              <a:gd name="T57" fmla="*/ 1301673 h 3950"/>
              <a:gd name="T58" fmla="*/ 756431 w 3951"/>
              <a:gd name="T59" fmla="*/ 1266493 h 3950"/>
              <a:gd name="T60" fmla="*/ 540438 w 3951"/>
              <a:gd name="T61" fmla="*/ 1266493 h 3950"/>
              <a:gd name="T62" fmla="*/ 756431 w 3951"/>
              <a:gd name="T63" fmla="*/ 806922 h 3950"/>
              <a:gd name="T64" fmla="*/ 288446 w 3951"/>
              <a:gd name="T65" fmla="*/ 1512755 h 3950"/>
              <a:gd name="T66" fmla="*/ 288446 w 3951"/>
              <a:gd name="T67" fmla="*/ 1301673 h 3950"/>
              <a:gd name="T68" fmla="*/ 504439 w 3951"/>
              <a:gd name="T69" fmla="*/ 1266493 h 3950"/>
              <a:gd name="T70" fmla="*/ 288446 w 3951"/>
              <a:gd name="T71" fmla="*/ 1266493 h 3950"/>
              <a:gd name="T72" fmla="*/ 504439 w 3951"/>
              <a:gd name="T73" fmla="*/ 806922 h 3950"/>
              <a:gd name="T74" fmla="*/ 0 w 3951"/>
              <a:gd name="T75" fmla="*/ 316623 h 3950"/>
              <a:gd name="T76" fmla="*/ 252447 w 3951"/>
              <a:gd name="T77" fmla="*/ 492525 h 3950"/>
              <a:gd name="T78" fmla="*/ 1260415 w 3951"/>
              <a:gd name="T79" fmla="*/ 140721 h 3950"/>
              <a:gd name="T80" fmla="*/ 1548405 w 3951"/>
              <a:gd name="T81" fmla="*/ 140721 h 3950"/>
              <a:gd name="T82" fmla="*/ 1800397 w 3951"/>
              <a:gd name="T83" fmla="*/ 703607 h 3950"/>
              <a:gd name="T84" fmla="*/ 1296413 w 3951"/>
              <a:gd name="T85" fmla="*/ 105541 h 3950"/>
              <a:gd name="T86" fmla="*/ 1512406 w 3951"/>
              <a:gd name="T87" fmla="*/ 457345 h 3950"/>
              <a:gd name="T88" fmla="*/ 288446 w 3951"/>
              <a:gd name="T89" fmla="*/ 105541 h 3950"/>
              <a:gd name="T90" fmla="*/ 504439 w 3951"/>
              <a:gd name="T91" fmla="*/ 457345 h 39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51" h="3950">
                <a:moveTo>
                  <a:pt x="3556" y="3950"/>
                </a:moveTo>
                <a:cubicBezTo>
                  <a:pt x="396" y="3950"/>
                  <a:pt x="396" y="3950"/>
                  <a:pt x="396" y="3950"/>
                </a:cubicBezTo>
                <a:cubicBezTo>
                  <a:pt x="177" y="3950"/>
                  <a:pt x="0" y="3773"/>
                  <a:pt x="0" y="3555"/>
                </a:cubicBezTo>
                <a:cubicBezTo>
                  <a:pt x="0" y="1738"/>
                  <a:pt x="0" y="1738"/>
                  <a:pt x="0" y="1738"/>
                </a:cubicBezTo>
                <a:cubicBezTo>
                  <a:pt x="244" y="1738"/>
                  <a:pt x="244" y="1738"/>
                  <a:pt x="244" y="1738"/>
                </a:cubicBezTo>
                <a:cubicBezTo>
                  <a:pt x="243" y="2424"/>
                  <a:pt x="238" y="3318"/>
                  <a:pt x="238" y="3318"/>
                </a:cubicBezTo>
                <a:cubicBezTo>
                  <a:pt x="238" y="3536"/>
                  <a:pt x="494" y="3713"/>
                  <a:pt x="712" y="3713"/>
                </a:cubicBezTo>
                <a:cubicBezTo>
                  <a:pt x="3240" y="3713"/>
                  <a:pt x="3240" y="3713"/>
                  <a:pt x="3240" y="3713"/>
                </a:cubicBezTo>
                <a:cubicBezTo>
                  <a:pt x="3458" y="3713"/>
                  <a:pt x="3714" y="3536"/>
                  <a:pt x="3714" y="3318"/>
                </a:cubicBezTo>
                <a:cubicBezTo>
                  <a:pt x="3714" y="3318"/>
                  <a:pt x="3709" y="2404"/>
                  <a:pt x="3707" y="1738"/>
                </a:cubicBezTo>
                <a:cubicBezTo>
                  <a:pt x="3951" y="1738"/>
                  <a:pt x="3951" y="1738"/>
                  <a:pt x="3951" y="1738"/>
                </a:cubicBezTo>
                <a:cubicBezTo>
                  <a:pt x="3951" y="3555"/>
                  <a:pt x="3951" y="3555"/>
                  <a:pt x="3951" y="3555"/>
                </a:cubicBezTo>
                <a:cubicBezTo>
                  <a:pt x="3951" y="3773"/>
                  <a:pt x="3774" y="3950"/>
                  <a:pt x="3556" y="3950"/>
                </a:cubicBezTo>
                <a:close/>
                <a:moveTo>
                  <a:pt x="1186" y="1733"/>
                </a:moveTo>
                <a:cubicBezTo>
                  <a:pt x="1660" y="1733"/>
                  <a:pt x="1660" y="1733"/>
                  <a:pt x="1660" y="1733"/>
                </a:cubicBezTo>
                <a:cubicBezTo>
                  <a:pt x="1739" y="1733"/>
                  <a:pt x="1739" y="1733"/>
                  <a:pt x="1739" y="1733"/>
                </a:cubicBezTo>
                <a:cubicBezTo>
                  <a:pt x="2213" y="1733"/>
                  <a:pt x="2213" y="1733"/>
                  <a:pt x="2213" y="1733"/>
                </a:cubicBezTo>
                <a:cubicBezTo>
                  <a:pt x="2292" y="1733"/>
                  <a:pt x="2292" y="1733"/>
                  <a:pt x="2292" y="1733"/>
                </a:cubicBezTo>
                <a:cubicBezTo>
                  <a:pt x="2766" y="1733"/>
                  <a:pt x="2766" y="1733"/>
                  <a:pt x="2766" y="1733"/>
                </a:cubicBezTo>
                <a:cubicBezTo>
                  <a:pt x="2845" y="1733"/>
                  <a:pt x="2845" y="1733"/>
                  <a:pt x="2845" y="1733"/>
                </a:cubicBezTo>
                <a:cubicBezTo>
                  <a:pt x="3319" y="1733"/>
                  <a:pt x="3319" y="1733"/>
                  <a:pt x="3319" y="1733"/>
                </a:cubicBezTo>
                <a:cubicBezTo>
                  <a:pt x="3398" y="1733"/>
                  <a:pt x="3398" y="1733"/>
                  <a:pt x="3398" y="1733"/>
                </a:cubicBezTo>
                <a:cubicBezTo>
                  <a:pt x="3398" y="3476"/>
                  <a:pt x="3398" y="3476"/>
                  <a:pt x="3398" y="3476"/>
                </a:cubicBezTo>
                <a:cubicBezTo>
                  <a:pt x="3319" y="3476"/>
                  <a:pt x="3319" y="3476"/>
                  <a:pt x="3319" y="3476"/>
                </a:cubicBezTo>
                <a:cubicBezTo>
                  <a:pt x="2845" y="3476"/>
                  <a:pt x="2845" y="3476"/>
                  <a:pt x="2845" y="3476"/>
                </a:cubicBezTo>
                <a:cubicBezTo>
                  <a:pt x="2766" y="3476"/>
                  <a:pt x="2766" y="3476"/>
                  <a:pt x="2766" y="3476"/>
                </a:cubicBezTo>
                <a:cubicBezTo>
                  <a:pt x="2292" y="3476"/>
                  <a:pt x="2292" y="3476"/>
                  <a:pt x="2292" y="3476"/>
                </a:cubicBezTo>
                <a:cubicBezTo>
                  <a:pt x="2213" y="3476"/>
                  <a:pt x="2213" y="3476"/>
                  <a:pt x="2213" y="3476"/>
                </a:cubicBezTo>
                <a:cubicBezTo>
                  <a:pt x="1739" y="3476"/>
                  <a:pt x="1739" y="3476"/>
                  <a:pt x="1739" y="3476"/>
                </a:cubicBezTo>
                <a:cubicBezTo>
                  <a:pt x="1660" y="3476"/>
                  <a:pt x="1660" y="3476"/>
                  <a:pt x="1660" y="3476"/>
                </a:cubicBezTo>
                <a:cubicBezTo>
                  <a:pt x="1186" y="3476"/>
                  <a:pt x="1186" y="3476"/>
                  <a:pt x="1186" y="3476"/>
                </a:cubicBezTo>
                <a:cubicBezTo>
                  <a:pt x="1107" y="3476"/>
                  <a:pt x="1107" y="3476"/>
                  <a:pt x="1107" y="3476"/>
                </a:cubicBezTo>
                <a:cubicBezTo>
                  <a:pt x="633" y="3476"/>
                  <a:pt x="633" y="3476"/>
                  <a:pt x="633" y="3476"/>
                </a:cubicBezTo>
                <a:cubicBezTo>
                  <a:pt x="554" y="3476"/>
                  <a:pt x="554" y="3476"/>
                  <a:pt x="554" y="3476"/>
                </a:cubicBezTo>
                <a:cubicBezTo>
                  <a:pt x="554" y="1733"/>
                  <a:pt x="554" y="1733"/>
                  <a:pt x="554" y="1733"/>
                </a:cubicBezTo>
                <a:cubicBezTo>
                  <a:pt x="633" y="1733"/>
                  <a:pt x="633" y="1733"/>
                  <a:pt x="633" y="1733"/>
                </a:cubicBezTo>
                <a:cubicBezTo>
                  <a:pt x="1107" y="1733"/>
                  <a:pt x="1107" y="1733"/>
                  <a:pt x="1107" y="1733"/>
                </a:cubicBezTo>
                <a:lnTo>
                  <a:pt x="1186" y="1733"/>
                </a:lnTo>
                <a:close/>
                <a:moveTo>
                  <a:pt x="2845" y="3397"/>
                </a:moveTo>
                <a:cubicBezTo>
                  <a:pt x="3319" y="3397"/>
                  <a:pt x="3319" y="3397"/>
                  <a:pt x="3319" y="3397"/>
                </a:cubicBezTo>
                <a:cubicBezTo>
                  <a:pt x="3319" y="2923"/>
                  <a:pt x="3319" y="2923"/>
                  <a:pt x="3319" y="2923"/>
                </a:cubicBezTo>
                <a:cubicBezTo>
                  <a:pt x="2845" y="2923"/>
                  <a:pt x="2845" y="2923"/>
                  <a:pt x="2845" y="2923"/>
                </a:cubicBezTo>
                <a:lnTo>
                  <a:pt x="2845" y="3397"/>
                </a:lnTo>
                <a:close/>
                <a:moveTo>
                  <a:pt x="2845" y="2844"/>
                </a:moveTo>
                <a:cubicBezTo>
                  <a:pt x="3319" y="2844"/>
                  <a:pt x="3319" y="2844"/>
                  <a:pt x="3319" y="2844"/>
                </a:cubicBezTo>
                <a:cubicBezTo>
                  <a:pt x="3319" y="2370"/>
                  <a:pt x="3319" y="2370"/>
                  <a:pt x="3319" y="2370"/>
                </a:cubicBezTo>
                <a:cubicBezTo>
                  <a:pt x="2845" y="2370"/>
                  <a:pt x="2845" y="2370"/>
                  <a:pt x="2845" y="2370"/>
                </a:cubicBezTo>
                <a:lnTo>
                  <a:pt x="2845" y="2844"/>
                </a:lnTo>
                <a:close/>
                <a:moveTo>
                  <a:pt x="2845" y="2291"/>
                </a:moveTo>
                <a:cubicBezTo>
                  <a:pt x="3319" y="2291"/>
                  <a:pt x="3319" y="2291"/>
                  <a:pt x="3319" y="2291"/>
                </a:cubicBezTo>
                <a:cubicBezTo>
                  <a:pt x="3319" y="1812"/>
                  <a:pt x="3319" y="1812"/>
                  <a:pt x="3319" y="1812"/>
                </a:cubicBezTo>
                <a:cubicBezTo>
                  <a:pt x="2845" y="1812"/>
                  <a:pt x="2845" y="1812"/>
                  <a:pt x="2845" y="1812"/>
                </a:cubicBezTo>
                <a:lnTo>
                  <a:pt x="2845" y="2291"/>
                </a:lnTo>
                <a:close/>
                <a:moveTo>
                  <a:pt x="2292" y="3397"/>
                </a:moveTo>
                <a:cubicBezTo>
                  <a:pt x="2766" y="3397"/>
                  <a:pt x="2766" y="3397"/>
                  <a:pt x="2766" y="3397"/>
                </a:cubicBezTo>
                <a:cubicBezTo>
                  <a:pt x="2766" y="2923"/>
                  <a:pt x="2766" y="2923"/>
                  <a:pt x="2766" y="2923"/>
                </a:cubicBezTo>
                <a:cubicBezTo>
                  <a:pt x="2292" y="2923"/>
                  <a:pt x="2292" y="2923"/>
                  <a:pt x="2292" y="2923"/>
                </a:cubicBezTo>
                <a:lnTo>
                  <a:pt x="2292" y="3397"/>
                </a:lnTo>
                <a:close/>
                <a:moveTo>
                  <a:pt x="2292" y="2844"/>
                </a:moveTo>
                <a:cubicBezTo>
                  <a:pt x="2766" y="2844"/>
                  <a:pt x="2766" y="2844"/>
                  <a:pt x="2766" y="2844"/>
                </a:cubicBezTo>
                <a:cubicBezTo>
                  <a:pt x="2766" y="2370"/>
                  <a:pt x="2766" y="2370"/>
                  <a:pt x="2766" y="2370"/>
                </a:cubicBezTo>
                <a:cubicBezTo>
                  <a:pt x="2292" y="2370"/>
                  <a:pt x="2292" y="2370"/>
                  <a:pt x="2292" y="2370"/>
                </a:cubicBezTo>
                <a:lnTo>
                  <a:pt x="2292" y="2844"/>
                </a:lnTo>
                <a:close/>
                <a:moveTo>
                  <a:pt x="2292" y="2291"/>
                </a:moveTo>
                <a:cubicBezTo>
                  <a:pt x="2766" y="2291"/>
                  <a:pt x="2766" y="2291"/>
                  <a:pt x="2766" y="2291"/>
                </a:cubicBezTo>
                <a:cubicBezTo>
                  <a:pt x="2766" y="1812"/>
                  <a:pt x="2766" y="1812"/>
                  <a:pt x="2766" y="1812"/>
                </a:cubicBezTo>
                <a:cubicBezTo>
                  <a:pt x="2292" y="1812"/>
                  <a:pt x="2292" y="1812"/>
                  <a:pt x="2292" y="1812"/>
                </a:cubicBezTo>
                <a:lnTo>
                  <a:pt x="2292" y="2291"/>
                </a:lnTo>
                <a:close/>
                <a:moveTo>
                  <a:pt x="1739" y="3397"/>
                </a:moveTo>
                <a:cubicBezTo>
                  <a:pt x="2213" y="3397"/>
                  <a:pt x="2213" y="3397"/>
                  <a:pt x="2213" y="3397"/>
                </a:cubicBezTo>
                <a:cubicBezTo>
                  <a:pt x="2213" y="2923"/>
                  <a:pt x="2213" y="2923"/>
                  <a:pt x="2213" y="2923"/>
                </a:cubicBezTo>
                <a:cubicBezTo>
                  <a:pt x="1739" y="2923"/>
                  <a:pt x="1739" y="2923"/>
                  <a:pt x="1739" y="2923"/>
                </a:cubicBezTo>
                <a:lnTo>
                  <a:pt x="1739" y="3397"/>
                </a:lnTo>
                <a:close/>
                <a:moveTo>
                  <a:pt x="1739" y="2844"/>
                </a:moveTo>
                <a:cubicBezTo>
                  <a:pt x="2213" y="2844"/>
                  <a:pt x="2213" y="2844"/>
                  <a:pt x="2213" y="2844"/>
                </a:cubicBezTo>
                <a:cubicBezTo>
                  <a:pt x="2213" y="2370"/>
                  <a:pt x="2213" y="2370"/>
                  <a:pt x="2213" y="2370"/>
                </a:cubicBezTo>
                <a:cubicBezTo>
                  <a:pt x="1739" y="2370"/>
                  <a:pt x="1739" y="2370"/>
                  <a:pt x="1739" y="2370"/>
                </a:cubicBezTo>
                <a:lnTo>
                  <a:pt x="1739" y="2844"/>
                </a:lnTo>
                <a:close/>
                <a:moveTo>
                  <a:pt x="1739" y="2291"/>
                </a:moveTo>
                <a:cubicBezTo>
                  <a:pt x="2213" y="2291"/>
                  <a:pt x="2213" y="2291"/>
                  <a:pt x="2213" y="2291"/>
                </a:cubicBezTo>
                <a:cubicBezTo>
                  <a:pt x="2213" y="1812"/>
                  <a:pt x="2213" y="1812"/>
                  <a:pt x="2213" y="1812"/>
                </a:cubicBezTo>
                <a:cubicBezTo>
                  <a:pt x="1739" y="1812"/>
                  <a:pt x="1739" y="1812"/>
                  <a:pt x="1739" y="1812"/>
                </a:cubicBezTo>
                <a:lnTo>
                  <a:pt x="1739" y="2291"/>
                </a:lnTo>
                <a:close/>
                <a:moveTo>
                  <a:pt x="1186" y="3397"/>
                </a:moveTo>
                <a:cubicBezTo>
                  <a:pt x="1660" y="3397"/>
                  <a:pt x="1660" y="3397"/>
                  <a:pt x="1660" y="3397"/>
                </a:cubicBezTo>
                <a:cubicBezTo>
                  <a:pt x="1660" y="2923"/>
                  <a:pt x="1660" y="2923"/>
                  <a:pt x="1660" y="2923"/>
                </a:cubicBezTo>
                <a:cubicBezTo>
                  <a:pt x="1186" y="2923"/>
                  <a:pt x="1186" y="2923"/>
                  <a:pt x="1186" y="2923"/>
                </a:cubicBezTo>
                <a:lnTo>
                  <a:pt x="1186" y="3397"/>
                </a:lnTo>
                <a:close/>
                <a:moveTo>
                  <a:pt x="1186" y="2844"/>
                </a:moveTo>
                <a:cubicBezTo>
                  <a:pt x="1660" y="2844"/>
                  <a:pt x="1660" y="2844"/>
                  <a:pt x="1660" y="2844"/>
                </a:cubicBezTo>
                <a:cubicBezTo>
                  <a:pt x="1660" y="2370"/>
                  <a:pt x="1660" y="2370"/>
                  <a:pt x="1660" y="2370"/>
                </a:cubicBezTo>
                <a:cubicBezTo>
                  <a:pt x="1186" y="2370"/>
                  <a:pt x="1186" y="2370"/>
                  <a:pt x="1186" y="2370"/>
                </a:cubicBezTo>
                <a:lnTo>
                  <a:pt x="1186" y="2844"/>
                </a:lnTo>
                <a:close/>
                <a:moveTo>
                  <a:pt x="1186" y="2291"/>
                </a:moveTo>
                <a:cubicBezTo>
                  <a:pt x="1660" y="2291"/>
                  <a:pt x="1660" y="2291"/>
                  <a:pt x="1660" y="2291"/>
                </a:cubicBezTo>
                <a:cubicBezTo>
                  <a:pt x="1660" y="1812"/>
                  <a:pt x="1660" y="1812"/>
                  <a:pt x="1660" y="1812"/>
                </a:cubicBezTo>
                <a:cubicBezTo>
                  <a:pt x="1186" y="1812"/>
                  <a:pt x="1186" y="1812"/>
                  <a:pt x="1186" y="1812"/>
                </a:cubicBezTo>
                <a:lnTo>
                  <a:pt x="1186" y="2291"/>
                </a:lnTo>
                <a:close/>
                <a:moveTo>
                  <a:pt x="633" y="3397"/>
                </a:moveTo>
                <a:cubicBezTo>
                  <a:pt x="1107" y="3397"/>
                  <a:pt x="1107" y="3397"/>
                  <a:pt x="1107" y="3397"/>
                </a:cubicBezTo>
                <a:cubicBezTo>
                  <a:pt x="1107" y="2923"/>
                  <a:pt x="1107" y="2923"/>
                  <a:pt x="1107" y="2923"/>
                </a:cubicBezTo>
                <a:cubicBezTo>
                  <a:pt x="633" y="2923"/>
                  <a:pt x="633" y="2923"/>
                  <a:pt x="633" y="2923"/>
                </a:cubicBezTo>
                <a:lnTo>
                  <a:pt x="633" y="3397"/>
                </a:lnTo>
                <a:close/>
                <a:moveTo>
                  <a:pt x="633" y="2844"/>
                </a:moveTo>
                <a:cubicBezTo>
                  <a:pt x="1107" y="2844"/>
                  <a:pt x="1107" y="2844"/>
                  <a:pt x="1107" y="2844"/>
                </a:cubicBezTo>
                <a:cubicBezTo>
                  <a:pt x="1107" y="2370"/>
                  <a:pt x="1107" y="2370"/>
                  <a:pt x="1107" y="2370"/>
                </a:cubicBezTo>
                <a:cubicBezTo>
                  <a:pt x="633" y="2370"/>
                  <a:pt x="633" y="2370"/>
                  <a:pt x="633" y="2370"/>
                </a:cubicBezTo>
                <a:lnTo>
                  <a:pt x="633" y="2844"/>
                </a:lnTo>
                <a:close/>
                <a:moveTo>
                  <a:pt x="633" y="2291"/>
                </a:moveTo>
                <a:cubicBezTo>
                  <a:pt x="1107" y="2291"/>
                  <a:pt x="1107" y="2291"/>
                  <a:pt x="1107" y="2291"/>
                </a:cubicBezTo>
                <a:cubicBezTo>
                  <a:pt x="1107" y="1812"/>
                  <a:pt x="1107" y="1812"/>
                  <a:pt x="1107" y="1812"/>
                </a:cubicBezTo>
                <a:cubicBezTo>
                  <a:pt x="633" y="1812"/>
                  <a:pt x="633" y="1812"/>
                  <a:pt x="633" y="1812"/>
                </a:cubicBezTo>
                <a:lnTo>
                  <a:pt x="633" y="2291"/>
                </a:lnTo>
                <a:close/>
                <a:moveTo>
                  <a:pt x="0" y="711"/>
                </a:moveTo>
                <a:cubicBezTo>
                  <a:pt x="0" y="493"/>
                  <a:pt x="177" y="316"/>
                  <a:pt x="396" y="316"/>
                </a:cubicBezTo>
                <a:cubicBezTo>
                  <a:pt x="554" y="316"/>
                  <a:pt x="554" y="316"/>
                  <a:pt x="554" y="316"/>
                </a:cubicBezTo>
                <a:cubicBezTo>
                  <a:pt x="554" y="1106"/>
                  <a:pt x="554" y="1106"/>
                  <a:pt x="554" y="1106"/>
                </a:cubicBezTo>
                <a:cubicBezTo>
                  <a:pt x="870" y="1106"/>
                  <a:pt x="858" y="1106"/>
                  <a:pt x="1186" y="1106"/>
                </a:cubicBezTo>
                <a:cubicBezTo>
                  <a:pt x="1186" y="316"/>
                  <a:pt x="1186" y="316"/>
                  <a:pt x="1186" y="316"/>
                </a:cubicBezTo>
                <a:cubicBezTo>
                  <a:pt x="2766" y="316"/>
                  <a:pt x="2766" y="316"/>
                  <a:pt x="2766" y="316"/>
                </a:cubicBezTo>
                <a:cubicBezTo>
                  <a:pt x="2766" y="1106"/>
                  <a:pt x="2766" y="1106"/>
                  <a:pt x="2766" y="1106"/>
                </a:cubicBezTo>
                <a:cubicBezTo>
                  <a:pt x="3070" y="1106"/>
                  <a:pt x="3070" y="1106"/>
                  <a:pt x="3398" y="1106"/>
                </a:cubicBezTo>
                <a:cubicBezTo>
                  <a:pt x="3398" y="316"/>
                  <a:pt x="3398" y="316"/>
                  <a:pt x="3398" y="316"/>
                </a:cubicBezTo>
                <a:cubicBezTo>
                  <a:pt x="3556" y="316"/>
                  <a:pt x="3556" y="316"/>
                  <a:pt x="3556" y="316"/>
                </a:cubicBezTo>
                <a:cubicBezTo>
                  <a:pt x="3774" y="316"/>
                  <a:pt x="3951" y="493"/>
                  <a:pt x="3951" y="711"/>
                </a:cubicBezTo>
                <a:cubicBezTo>
                  <a:pt x="3951" y="1580"/>
                  <a:pt x="3951" y="1580"/>
                  <a:pt x="3951" y="1580"/>
                </a:cubicBezTo>
                <a:cubicBezTo>
                  <a:pt x="2260" y="1580"/>
                  <a:pt x="1897" y="1580"/>
                  <a:pt x="0" y="1580"/>
                </a:cubicBezTo>
                <a:lnTo>
                  <a:pt x="0" y="711"/>
                </a:lnTo>
                <a:close/>
                <a:moveTo>
                  <a:pt x="2845" y="237"/>
                </a:moveTo>
                <a:cubicBezTo>
                  <a:pt x="2845" y="106"/>
                  <a:pt x="2951" y="0"/>
                  <a:pt x="3082" y="0"/>
                </a:cubicBezTo>
                <a:cubicBezTo>
                  <a:pt x="3213" y="0"/>
                  <a:pt x="3319" y="106"/>
                  <a:pt x="3319" y="237"/>
                </a:cubicBezTo>
                <a:cubicBezTo>
                  <a:pt x="3319" y="1027"/>
                  <a:pt x="3319" y="1027"/>
                  <a:pt x="3319" y="1027"/>
                </a:cubicBezTo>
                <a:cubicBezTo>
                  <a:pt x="3319" y="1027"/>
                  <a:pt x="3138" y="1027"/>
                  <a:pt x="2845" y="1027"/>
                </a:cubicBezTo>
                <a:cubicBezTo>
                  <a:pt x="2845" y="891"/>
                  <a:pt x="2845" y="237"/>
                  <a:pt x="2845" y="237"/>
                </a:cubicBezTo>
                <a:close/>
                <a:moveTo>
                  <a:pt x="633" y="237"/>
                </a:moveTo>
                <a:cubicBezTo>
                  <a:pt x="633" y="106"/>
                  <a:pt x="739" y="0"/>
                  <a:pt x="870" y="0"/>
                </a:cubicBezTo>
                <a:cubicBezTo>
                  <a:pt x="1001" y="0"/>
                  <a:pt x="1107" y="106"/>
                  <a:pt x="1107" y="237"/>
                </a:cubicBezTo>
                <a:cubicBezTo>
                  <a:pt x="1107" y="1027"/>
                  <a:pt x="1107" y="1027"/>
                  <a:pt x="1107" y="1027"/>
                </a:cubicBezTo>
                <a:cubicBezTo>
                  <a:pt x="1107" y="1027"/>
                  <a:pt x="847" y="1027"/>
                  <a:pt x="633" y="1027"/>
                </a:cubicBezTo>
                <a:cubicBezTo>
                  <a:pt x="633" y="1072"/>
                  <a:pt x="633" y="237"/>
                  <a:pt x="633" y="237"/>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txBody>
          <a:bodyPr anchor="ctr" anchorCtr="1"/>
          <a:lstStyle/>
          <a:p>
            <a:pPr eaLnBrk="0" fontAlgn="base" hangingPunct="0">
              <a:spcBef>
                <a:spcPct val="0"/>
              </a:spcBef>
              <a:spcAft>
                <a:spcPct val="0"/>
              </a:spcAft>
            </a:pPr>
            <a:endParaRPr lang="zh-CN" altLang="en-US" sz="1050">
              <a:ea typeface="宋体" panose="02010600030101010101" pitchFamily="2" charset="-122"/>
              <a:cs typeface="Segoe UI Light" panose="020B0502040204020203" pitchFamily="34" charset="0"/>
            </a:endParaRPr>
          </a:p>
        </p:txBody>
      </p:sp>
      <p:sp>
        <p:nvSpPr>
          <p:cNvPr id="135" name="矩形 134"/>
          <p:cNvSpPr/>
          <p:nvPr/>
        </p:nvSpPr>
        <p:spPr>
          <a:xfrm>
            <a:off x="2786827" y="4433267"/>
            <a:ext cx="5497403" cy="2342937"/>
          </a:xfrm>
          <a:prstGeom prst="rect">
            <a:avLst/>
          </a:prstGeom>
          <a:noFill/>
          <a:ln w="28575">
            <a:solidFill>
              <a:srgbClr val="81828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Segoe UI Light" panose="020B0502040204020203" pitchFamily="34" charset="0"/>
            </a:endParaRPr>
          </a:p>
        </p:txBody>
      </p:sp>
      <p:pic>
        <p:nvPicPr>
          <p:cNvPr id="136" name="图片 13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59274" y="1391196"/>
            <a:ext cx="734777" cy="617126"/>
          </a:xfrm>
          <a:prstGeom prst="rect">
            <a:avLst/>
          </a:prstGeom>
        </p:spPr>
      </p:pic>
      <p:sp>
        <p:nvSpPr>
          <p:cNvPr id="137" name="文本框 78"/>
          <p:cNvSpPr txBox="1">
            <a:spLocks noChangeArrowheads="1"/>
          </p:cNvSpPr>
          <p:nvPr/>
        </p:nvSpPr>
        <p:spPr bwMode="auto">
          <a:xfrm>
            <a:off x="10736026" y="1122759"/>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50000"/>
                    <a:lumOff val="50000"/>
                  </a:schemeClr>
                </a:solidFill>
                <a:ea typeface="Segoe UI Emoji" panose="020B0502040204020203" pitchFamily="34" charset="0"/>
                <a:cs typeface="Segoe UI Light" panose="020B0502040204020203" pitchFamily="34" charset="0"/>
              </a:rPr>
              <a:t>PC Client</a:t>
            </a:r>
          </a:p>
        </p:txBody>
      </p:sp>
      <p:pic>
        <p:nvPicPr>
          <p:cNvPr id="138" name="图片 13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55448" y="2559076"/>
            <a:ext cx="734777" cy="617126"/>
          </a:xfrm>
          <a:prstGeom prst="rect">
            <a:avLst/>
          </a:prstGeom>
        </p:spPr>
      </p:pic>
      <p:sp>
        <p:nvSpPr>
          <p:cNvPr id="139" name="文本框 78"/>
          <p:cNvSpPr txBox="1">
            <a:spLocks noChangeArrowheads="1"/>
          </p:cNvSpPr>
          <p:nvPr/>
        </p:nvSpPr>
        <p:spPr bwMode="auto">
          <a:xfrm>
            <a:off x="10732200" y="2290639"/>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50000"/>
                    <a:lumOff val="50000"/>
                  </a:schemeClr>
                </a:solidFill>
                <a:ea typeface="Segoe UI Emoji" panose="020B0502040204020203" pitchFamily="34" charset="0"/>
                <a:cs typeface="Segoe UI Light" panose="020B0502040204020203" pitchFamily="34" charset="0"/>
              </a:rPr>
              <a:t>PC Client</a:t>
            </a:r>
          </a:p>
        </p:txBody>
      </p:sp>
      <p:cxnSp>
        <p:nvCxnSpPr>
          <p:cNvPr id="140" name="直接连接符 139"/>
          <p:cNvCxnSpPr/>
          <p:nvPr/>
        </p:nvCxnSpPr>
        <p:spPr>
          <a:xfrm>
            <a:off x="10518145" y="1647052"/>
            <a:ext cx="371075" cy="0"/>
          </a:xfrm>
          <a:prstGeom prst="line">
            <a:avLst/>
          </a:prstGeom>
          <a:ln w="28575">
            <a:solidFill>
              <a:schemeClr val="accent4"/>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10509161" y="3013656"/>
            <a:ext cx="347729" cy="195124"/>
          </a:xfrm>
          <a:custGeom>
            <a:avLst/>
            <a:gdLst>
              <a:gd name="connsiteX0" fmla="*/ 0 w 347729"/>
              <a:gd name="connsiteY0" fmla="*/ 193183 h 195124"/>
              <a:gd name="connsiteX1" fmla="*/ 231819 w 347729"/>
              <a:gd name="connsiteY1" fmla="*/ 167426 h 195124"/>
              <a:gd name="connsiteX2" fmla="*/ 347729 w 347729"/>
              <a:gd name="connsiteY2" fmla="*/ 0 h 195124"/>
            </a:gdLst>
            <a:ahLst/>
            <a:cxnLst>
              <a:cxn ang="0">
                <a:pos x="connsiteX0" y="connsiteY0"/>
              </a:cxn>
              <a:cxn ang="0">
                <a:pos x="connsiteX1" y="connsiteY1"/>
              </a:cxn>
              <a:cxn ang="0">
                <a:pos x="connsiteX2" y="connsiteY2"/>
              </a:cxn>
            </a:cxnLst>
            <a:rect l="l" t="t" r="r" b="b"/>
            <a:pathLst>
              <a:path w="347729" h="195124">
                <a:moveTo>
                  <a:pt x="0" y="193183"/>
                </a:moveTo>
                <a:cubicBezTo>
                  <a:pt x="86932" y="196403"/>
                  <a:pt x="173864" y="199623"/>
                  <a:pt x="231819" y="167426"/>
                </a:cubicBezTo>
                <a:cubicBezTo>
                  <a:pt x="289774" y="135229"/>
                  <a:pt x="311239" y="12879"/>
                  <a:pt x="347729" y="0"/>
                </a:cubicBezTo>
              </a:path>
            </a:pathLst>
          </a:custGeom>
          <a:noFill/>
          <a:ln w="28575">
            <a:solidFill>
              <a:schemeClr val="accent4"/>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箭头连接符 146"/>
          <p:cNvCxnSpPr/>
          <p:nvPr/>
        </p:nvCxnSpPr>
        <p:spPr>
          <a:xfrm>
            <a:off x="10510600" y="899517"/>
            <a:ext cx="983467" cy="0"/>
          </a:xfrm>
          <a:prstGeom prst="straightConnector1">
            <a:avLst/>
          </a:prstGeom>
          <a:noFill/>
          <a:ln w="28575">
            <a:solidFill>
              <a:schemeClr val="accent4"/>
            </a:solidFill>
            <a:prstDash val="dash"/>
            <a:bevel/>
            <a:headEnd type="none" w="med" len="med"/>
            <a:tailEnd type="arrow" w="med" len="med"/>
          </a:ln>
        </p:spPr>
      </p:cxnSp>
      <p:sp>
        <p:nvSpPr>
          <p:cNvPr id="148" name="文本框 147"/>
          <p:cNvSpPr txBox="1"/>
          <p:nvPr/>
        </p:nvSpPr>
        <p:spPr>
          <a:xfrm>
            <a:off x="8858908" y="695038"/>
            <a:ext cx="1587999" cy="338554"/>
          </a:xfrm>
          <a:prstGeom prst="rect">
            <a:avLst/>
          </a:prstGeom>
          <a:noFill/>
        </p:spPr>
        <p:txBody>
          <a:bodyPr wrap="none" rtlCol="0">
            <a:spAutoFit/>
          </a:bodyPr>
          <a:lstStyle/>
          <a:p>
            <a:r>
              <a:rPr lang="en-US" altLang="zh-CN" sz="1600" dirty="0">
                <a:solidFill>
                  <a:schemeClr val="tx1">
                    <a:lumMod val="50000"/>
                    <a:lumOff val="50000"/>
                  </a:schemeClr>
                </a:solidFill>
                <a:ea typeface="Segoe UI Emoji" panose="020B0502040204020203" pitchFamily="34" charset="0"/>
                <a:cs typeface="Segoe UI Light" panose="020B0502040204020203" pitchFamily="34" charset="0"/>
              </a:rPr>
              <a:t>Playback Stream</a:t>
            </a:r>
            <a:endParaRPr lang="zh-CN" altLang="en-US" sz="1600" dirty="0">
              <a:solidFill>
                <a:schemeClr val="tx1">
                  <a:lumMod val="50000"/>
                  <a:lumOff val="50000"/>
                </a:schemeClr>
              </a:solidFill>
              <a:cs typeface="Segoe UI Light" panose="020B0502040204020203" pitchFamily="34" charset="0"/>
            </a:endParaRPr>
          </a:p>
        </p:txBody>
      </p:sp>
      <p:sp>
        <p:nvSpPr>
          <p:cNvPr id="6" name="任意多边形 5"/>
          <p:cNvSpPr/>
          <p:nvPr/>
        </p:nvSpPr>
        <p:spPr>
          <a:xfrm>
            <a:off x="6651670" y="1631438"/>
            <a:ext cx="2704410" cy="62174"/>
          </a:xfrm>
          <a:custGeom>
            <a:avLst/>
            <a:gdLst>
              <a:gd name="connsiteX0" fmla="*/ 0 w 2715065"/>
              <a:gd name="connsiteY0" fmla="*/ 12183 h 138792"/>
              <a:gd name="connsiteX1" fmla="*/ 1308296 w 2715065"/>
              <a:gd name="connsiteY1" fmla="*/ 12183 h 138792"/>
              <a:gd name="connsiteX2" fmla="*/ 2715065 w 2715065"/>
              <a:gd name="connsiteY2" fmla="*/ 138792 h 138792"/>
            </a:gdLst>
            <a:ahLst/>
            <a:cxnLst>
              <a:cxn ang="0">
                <a:pos x="connsiteX0" y="connsiteY0"/>
              </a:cxn>
              <a:cxn ang="0">
                <a:pos x="connsiteX1" y="connsiteY1"/>
              </a:cxn>
              <a:cxn ang="0">
                <a:pos x="connsiteX2" y="connsiteY2"/>
              </a:cxn>
            </a:cxnLst>
            <a:rect l="l" t="t" r="r" b="b"/>
            <a:pathLst>
              <a:path w="2715065" h="138792">
                <a:moveTo>
                  <a:pt x="0" y="12183"/>
                </a:moveTo>
                <a:cubicBezTo>
                  <a:pt x="427892" y="1632"/>
                  <a:pt x="855785" y="-8919"/>
                  <a:pt x="1308296" y="12183"/>
                </a:cubicBezTo>
                <a:cubicBezTo>
                  <a:pt x="1760807" y="33285"/>
                  <a:pt x="2237936" y="86038"/>
                  <a:pt x="2715065" y="138792"/>
                </a:cubicBezTo>
              </a:path>
            </a:pathLst>
          </a:custGeom>
          <a:ln w="28575">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333" name="组合 332"/>
          <p:cNvGrpSpPr/>
          <p:nvPr/>
        </p:nvGrpSpPr>
        <p:grpSpPr>
          <a:xfrm>
            <a:off x="7652004" y="1195325"/>
            <a:ext cx="971119" cy="865745"/>
            <a:chOff x="3320129" y="2911329"/>
            <a:chExt cx="815223" cy="2982243"/>
          </a:xfrm>
        </p:grpSpPr>
        <p:grpSp>
          <p:nvGrpSpPr>
            <p:cNvPr id="334" name="组合 333"/>
            <p:cNvGrpSpPr/>
            <p:nvPr/>
          </p:nvGrpSpPr>
          <p:grpSpPr>
            <a:xfrm>
              <a:off x="3350482" y="2911329"/>
              <a:ext cx="640210" cy="2982243"/>
              <a:chOff x="3440016" y="1861173"/>
              <a:chExt cx="502567" cy="3231209"/>
            </a:xfrm>
          </p:grpSpPr>
          <p:sp>
            <p:nvSpPr>
              <p:cNvPr id="336" name="椭圆 335"/>
              <p:cNvSpPr/>
              <p:nvPr/>
            </p:nvSpPr>
            <p:spPr bwMode="auto">
              <a:xfrm>
                <a:off x="3528545" y="1861173"/>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cs typeface="Segoe UI Light" panose="020B0502040204020203" pitchFamily="34" charset="0"/>
                  <a:sym typeface="Calibri" pitchFamily="34" charset="0"/>
                </a:endParaRPr>
              </a:p>
            </p:txBody>
          </p:sp>
          <p:sp>
            <p:nvSpPr>
              <p:cNvPr id="337" name="椭圆 336"/>
              <p:cNvSpPr/>
              <p:nvPr/>
            </p:nvSpPr>
            <p:spPr bwMode="auto">
              <a:xfrm>
                <a:off x="3528545" y="3841797"/>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cs typeface="Segoe UI Light" panose="020B0502040204020203" pitchFamily="34" charset="0"/>
                  <a:sym typeface="Calibri" pitchFamily="34" charset="0"/>
                </a:endParaRPr>
              </a:p>
            </p:txBody>
          </p:sp>
          <p:sp>
            <p:nvSpPr>
              <p:cNvPr id="338" name="椭圆 337"/>
              <p:cNvSpPr/>
              <p:nvPr/>
            </p:nvSpPr>
            <p:spPr bwMode="auto">
              <a:xfrm>
                <a:off x="3440016" y="2592219"/>
                <a:ext cx="502567" cy="1987216"/>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500" dirty="0">
                  <a:solidFill>
                    <a:srgbClr val="FFFFFF"/>
                  </a:solidFill>
                  <a:cs typeface="Segoe UI Light" panose="020B0502040204020203" pitchFamily="34" charset="0"/>
                  <a:sym typeface="Calibri" pitchFamily="34" charset="0"/>
                </a:endParaRPr>
              </a:p>
            </p:txBody>
          </p:sp>
        </p:grpSp>
        <p:sp>
          <p:nvSpPr>
            <p:cNvPr id="335" name="文本框 334"/>
            <p:cNvSpPr txBox="1"/>
            <p:nvPr/>
          </p:nvSpPr>
          <p:spPr>
            <a:xfrm>
              <a:off x="3320129" y="3890730"/>
              <a:ext cx="815223" cy="1060203"/>
            </a:xfrm>
            <a:prstGeom prst="rect">
              <a:avLst/>
            </a:prstGeom>
            <a:noFill/>
          </p:spPr>
          <p:txBody>
            <a:bodyPr wrap="none" rtlCol="0" anchor="ctr">
              <a:spAutoFit/>
            </a:bodyPr>
            <a:lstStyle/>
            <a:p>
              <a:r>
                <a:rPr lang="en-US" altLang="zh-CN" sz="1400" dirty="0">
                  <a:solidFill>
                    <a:schemeClr val="bg1"/>
                  </a:solidFill>
                  <a:cs typeface="Segoe UI Light" panose="020B0502040204020203" pitchFamily="34" charset="0"/>
                </a:rPr>
                <a:t>Network</a:t>
              </a:r>
              <a:endParaRPr lang="zh-CN" altLang="en-US" sz="1400" dirty="0">
                <a:solidFill>
                  <a:schemeClr val="bg1"/>
                </a:solidFill>
                <a:cs typeface="Segoe UI Light" panose="020B0502040204020203" pitchFamily="34" charset="0"/>
              </a:endParaRPr>
            </a:p>
          </p:txBody>
        </p:sp>
      </p:grpSp>
      <p:sp>
        <p:nvSpPr>
          <p:cNvPr id="7" name="任意多边形 6"/>
          <p:cNvSpPr/>
          <p:nvPr/>
        </p:nvSpPr>
        <p:spPr>
          <a:xfrm>
            <a:off x="6691641" y="2939519"/>
            <a:ext cx="2800090" cy="259171"/>
          </a:xfrm>
          <a:custGeom>
            <a:avLst/>
            <a:gdLst>
              <a:gd name="connsiteX0" fmla="*/ 0 w 2686929"/>
              <a:gd name="connsiteY0" fmla="*/ 0 h 42203"/>
              <a:gd name="connsiteX1" fmla="*/ 1294228 w 2686929"/>
              <a:gd name="connsiteY1" fmla="*/ 0 h 42203"/>
              <a:gd name="connsiteX2" fmla="*/ 2686929 w 2686929"/>
              <a:gd name="connsiteY2" fmla="*/ 42203 h 42203"/>
            </a:gdLst>
            <a:ahLst/>
            <a:cxnLst>
              <a:cxn ang="0">
                <a:pos x="connsiteX0" y="connsiteY0"/>
              </a:cxn>
              <a:cxn ang="0">
                <a:pos x="connsiteX1" y="connsiteY1"/>
              </a:cxn>
              <a:cxn ang="0">
                <a:pos x="connsiteX2" y="connsiteY2"/>
              </a:cxn>
            </a:cxnLst>
            <a:rect l="l" t="t" r="r" b="b"/>
            <a:pathLst>
              <a:path w="2686929" h="42203">
                <a:moveTo>
                  <a:pt x="0" y="0"/>
                </a:moveTo>
                <a:lnTo>
                  <a:pt x="1294228" y="0"/>
                </a:lnTo>
                <a:cubicBezTo>
                  <a:pt x="1742049" y="7034"/>
                  <a:pt x="2214489" y="24618"/>
                  <a:pt x="2686929" y="42203"/>
                </a:cubicBezTo>
              </a:path>
            </a:pathLst>
          </a:custGeom>
          <a:noFill/>
          <a:ln w="28575">
            <a:solidFill>
              <a:schemeClr val="accent1"/>
            </a:solidFill>
            <a:prstDash val="dash"/>
            <a:bevel/>
            <a:headEnd type="none" w="med" len="med"/>
            <a:tailEnd type="arrow" w="med" len="med"/>
          </a:ln>
        </p:spPr>
        <p:txBody>
          <a:bodyPr rtlCol="0" anchor="ctr"/>
          <a:lstStyle/>
          <a:p>
            <a:pPr algn="ctr"/>
            <a:endParaRPr lang="zh-CN" altLang="en-US"/>
          </a:p>
        </p:txBody>
      </p:sp>
      <p:grpSp>
        <p:nvGrpSpPr>
          <p:cNvPr id="143" name="组合 142"/>
          <p:cNvGrpSpPr/>
          <p:nvPr/>
        </p:nvGrpSpPr>
        <p:grpSpPr>
          <a:xfrm>
            <a:off x="7652004" y="2470380"/>
            <a:ext cx="971119" cy="865745"/>
            <a:chOff x="3320129" y="2911328"/>
            <a:chExt cx="815223" cy="2982242"/>
          </a:xfrm>
        </p:grpSpPr>
        <p:grpSp>
          <p:nvGrpSpPr>
            <p:cNvPr id="144" name="组合 143"/>
            <p:cNvGrpSpPr/>
            <p:nvPr/>
          </p:nvGrpSpPr>
          <p:grpSpPr>
            <a:xfrm>
              <a:off x="3350482" y="2911328"/>
              <a:ext cx="640210" cy="2982242"/>
              <a:chOff x="3440016" y="1861173"/>
              <a:chExt cx="502567" cy="3231209"/>
            </a:xfrm>
          </p:grpSpPr>
          <p:sp>
            <p:nvSpPr>
              <p:cNvPr id="146" name="椭圆 145"/>
              <p:cNvSpPr/>
              <p:nvPr/>
            </p:nvSpPr>
            <p:spPr bwMode="auto">
              <a:xfrm>
                <a:off x="3528545" y="1861173"/>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cs typeface="Segoe UI Light" panose="020B0502040204020203" pitchFamily="34" charset="0"/>
                  <a:sym typeface="Calibri" pitchFamily="34" charset="0"/>
                </a:endParaRPr>
              </a:p>
            </p:txBody>
          </p:sp>
          <p:sp>
            <p:nvSpPr>
              <p:cNvPr id="149" name="椭圆 148"/>
              <p:cNvSpPr/>
              <p:nvPr/>
            </p:nvSpPr>
            <p:spPr bwMode="auto">
              <a:xfrm>
                <a:off x="3528545" y="3841797"/>
                <a:ext cx="316273" cy="1250585"/>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cs typeface="Segoe UI Light" panose="020B0502040204020203" pitchFamily="34" charset="0"/>
                  <a:sym typeface="Calibri" pitchFamily="34" charset="0"/>
                </a:endParaRPr>
              </a:p>
            </p:txBody>
          </p:sp>
          <p:sp>
            <p:nvSpPr>
              <p:cNvPr id="150" name="椭圆 149"/>
              <p:cNvSpPr/>
              <p:nvPr/>
            </p:nvSpPr>
            <p:spPr bwMode="auto">
              <a:xfrm>
                <a:off x="3440016" y="2592219"/>
                <a:ext cx="502567" cy="1987216"/>
              </a:xfrm>
              <a:prstGeom prst="ellipse">
                <a:avLst/>
              </a:prstGeom>
              <a:solidFill>
                <a:srgbClr val="127E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500" dirty="0">
                  <a:solidFill>
                    <a:srgbClr val="FFFFFF"/>
                  </a:solidFill>
                  <a:cs typeface="Segoe UI Light" panose="020B0502040204020203" pitchFamily="34" charset="0"/>
                  <a:sym typeface="Calibri" pitchFamily="34" charset="0"/>
                </a:endParaRPr>
              </a:p>
            </p:txBody>
          </p:sp>
        </p:grpSp>
        <p:sp>
          <p:nvSpPr>
            <p:cNvPr id="145" name="文本框 144"/>
            <p:cNvSpPr txBox="1"/>
            <p:nvPr/>
          </p:nvSpPr>
          <p:spPr>
            <a:xfrm>
              <a:off x="3320129" y="3890730"/>
              <a:ext cx="815223" cy="1060203"/>
            </a:xfrm>
            <a:prstGeom prst="rect">
              <a:avLst/>
            </a:prstGeom>
            <a:noFill/>
          </p:spPr>
          <p:txBody>
            <a:bodyPr wrap="none" rtlCol="0" anchor="ctr">
              <a:spAutoFit/>
            </a:bodyPr>
            <a:lstStyle/>
            <a:p>
              <a:r>
                <a:rPr lang="en-US" altLang="zh-CN" sz="1400" dirty="0">
                  <a:solidFill>
                    <a:schemeClr val="bg1"/>
                  </a:solidFill>
                  <a:cs typeface="Segoe UI Light" panose="020B0502040204020203" pitchFamily="34" charset="0"/>
                </a:rPr>
                <a:t>Network</a:t>
              </a:r>
              <a:endParaRPr lang="zh-CN" altLang="en-US" sz="1400" dirty="0">
                <a:solidFill>
                  <a:schemeClr val="bg1"/>
                </a:solidFill>
                <a:cs typeface="Segoe UI Light" panose="020B0502040204020203" pitchFamily="34" charset="0"/>
              </a:endParaRPr>
            </a:p>
          </p:txBody>
        </p:sp>
      </p:grpSp>
      <p:sp>
        <p:nvSpPr>
          <p:cNvPr id="152" name="矩形 151"/>
          <p:cNvSpPr/>
          <p:nvPr/>
        </p:nvSpPr>
        <p:spPr>
          <a:xfrm>
            <a:off x="331120" y="252182"/>
            <a:ext cx="5862502" cy="45140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28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VMS Highlight - Central Storage</a:t>
            </a:r>
          </a:p>
        </p:txBody>
      </p:sp>
      <p:pic>
        <p:nvPicPr>
          <p:cNvPr id="153" name="图片 152"/>
          <p:cNvPicPr>
            <a:picLocks noChangeAspect="1"/>
          </p:cNvPicPr>
          <p:nvPr/>
        </p:nvPicPr>
        <p:blipFill rotWithShape="1">
          <a:blip r:embed="rId12" cstate="print">
            <a:extLst>
              <a:ext uri="{28A0092B-C50C-407E-A947-70E740481C1C}">
                <a14:useLocalDpi xmlns:a14="http://schemas.microsoft.com/office/drawing/2010/main" val="0"/>
              </a:ext>
            </a:extLst>
          </a:blip>
          <a:srcRect l="7034" t="35038" r="7410" b="22482"/>
          <a:stretch/>
        </p:blipFill>
        <p:spPr>
          <a:xfrm flipH="1">
            <a:off x="5766433" y="1498929"/>
            <a:ext cx="898435" cy="296235"/>
          </a:xfrm>
          <a:prstGeom prst="rect">
            <a:avLst/>
          </a:prstGeom>
        </p:spPr>
      </p:pic>
      <p:pic>
        <p:nvPicPr>
          <p:cNvPr id="154" name="图片 153"/>
          <p:cNvPicPr>
            <a:picLocks noChangeAspect="1"/>
          </p:cNvPicPr>
          <p:nvPr/>
        </p:nvPicPr>
        <p:blipFill rotWithShape="1">
          <a:blip r:embed="rId12" cstate="print">
            <a:extLst>
              <a:ext uri="{28A0092B-C50C-407E-A947-70E740481C1C}">
                <a14:useLocalDpi xmlns:a14="http://schemas.microsoft.com/office/drawing/2010/main" val="0"/>
              </a:ext>
            </a:extLst>
          </a:blip>
          <a:srcRect l="7034" t="35038" r="7410" b="22482"/>
          <a:stretch/>
        </p:blipFill>
        <p:spPr>
          <a:xfrm flipH="1">
            <a:off x="5766433" y="2787333"/>
            <a:ext cx="898435" cy="296235"/>
          </a:xfrm>
          <a:prstGeom prst="rect">
            <a:avLst/>
          </a:prstGeom>
        </p:spPr>
      </p:pic>
      <p:sp>
        <p:nvSpPr>
          <p:cNvPr id="155" name="文本框 154"/>
          <p:cNvSpPr txBox="1">
            <a:spLocks noChangeArrowheads="1"/>
          </p:cNvSpPr>
          <p:nvPr/>
        </p:nvSpPr>
        <p:spPr bwMode="auto">
          <a:xfrm>
            <a:off x="5629290" y="2544361"/>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50000"/>
                    <a:lumOff val="50000"/>
                  </a:schemeClr>
                </a:solidFill>
                <a:latin typeface="+mn-lt"/>
                <a:ea typeface="Segoe UI Emoji" panose="020B0502040204020203" pitchFamily="34" charset="0"/>
                <a:cs typeface="Segoe UI Light" panose="020B0502040204020203" pitchFamily="34" charset="0"/>
              </a:rPr>
              <a:t>NVR</a:t>
            </a:r>
          </a:p>
        </p:txBody>
      </p:sp>
      <p:sp>
        <p:nvSpPr>
          <p:cNvPr id="156" name="文本框 155"/>
          <p:cNvSpPr txBox="1">
            <a:spLocks noChangeArrowheads="1"/>
          </p:cNvSpPr>
          <p:nvPr/>
        </p:nvSpPr>
        <p:spPr bwMode="auto">
          <a:xfrm>
            <a:off x="5629290" y="1227719"/>
            <a:ext cx="1181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50000"/>
                    <a:lumOff val="50000"/>
                  </a:schemeClr>
                </a:solidFill>
                <a:latin typeface="+mn-lt"/>
                <a:ea typeface="Segoe UI Emoji" panose="020B0502040204020203" pitchFamily="34" charset="0"/>
                <a:cs typeface="Segoe UI Light" panose="020B0502040204020203" pitchFamily="34" charset="0"/>
              </a:rPr>
              <a:t>NVR</a:t>
            </a:r>
          </a:p>
        </p:txBody>
      </p:sp>
    </p:spTree>
    <p:extLst>
      <p:ext uri="{BB962C8B-B14F-4D97-AF65-F5344CB8AC3E}">
        <p14:creationId xmlns:p14="http://schemas.microsoft.com/office/powerpoint/2010/main" val="1315049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8599" y="334308"/>
            <a:ext cx="2782749"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Products List</a:t>
            </a:r>
          </a:p>
        </p:txBody>
      </p:sp>
      <p:graphicFrame>
        <p:nvGraphicFramePr>
          <p:cNvPr id="3" name="表格 2"/>
          <p:cNvGraphicFramePr>
            <a:graphicFrameLocks noGrp="1"/>
          </p:cNvGraphicFramePr>
          <p:nvPr>
            <p:extLst>
              <p:ext uri="{D42A27DB-BD31-4B8C-83A1-F6EECF244321}">
                <p14:modId xmlns:p14="http://schemas.microsoft.com/office/powerpoint/2010/main" val="3886993102"/>
              </p:ext>
            </p:extLst>
          </p:nvPr>
        </p:nvGraphicFramePr>
        <p:xfrm>
          <a:off x="238599" y="946312"/>
          <a:ext cx="11656196" cy="5382541"/>
        </p:xfrm>
        <a:graphic>
          <a:graphicData uri="http://schemas.openxmlformats.org/drawingml/2006/table">
            <a:tbl>
              <a:tblPr firstRow="1" lastRow="1" bandRow="1">
                <a:tableStyleId>{5940675A-B579-460E-94D1-54222C63F5DA}</a:tableStyleId>
              </a:tblPr>
              <a:tblGrid>
                <a:gridCol w="1292250">
                  <a:extLst>
                    <a:ext uri="{9D8B030D-6E8A-4147-A177-3AD203B41FA5}">
                      <a16:colId xmlns:a16="http://schemas.microsoft.com/office/drawing/2014/main" val="553725639"/>
                    </a:ext>
                  </a:extLst>
                </a:gridCol>
                <a:gridCol w="1928447">
                  <a:extLst>
                    <a:ext uri="{9D8B030D-6E8A-4147-A177-3AD203B41FA5}">
                      <a16:colId xmlns:a16="http://schemas.microsoft.com/office/drawing/2014/main" val="867408108"/>
                    </a:ext>
                  </a:extLst>
                </a:gridCol>
                <a:gridCol w="1233890">
                  <a:extLst>
                    <a:ext uri="{9D8B030D-6E8A-4147-A177-3AD203B41FA5}">
                      <a16:colId xmlns:a16="http://schemas.microsoft.com/office/drawing/2014/main" val="1296477324"/>
                    </a:ext>
                  </a:extLst>
                </a:gridCol>
                <a:gridCol w="2258457">
                  <a:extLst>
                    <a:ext uri="{9D8B030D-6E8A-4147-A177-3AD203B41FA5}">
                      <a16:colId xmlns:a16="http://schemas.microsoft.com/office/drawing/2014/main" val="2163809314"/>
                    </a:ext>
                  </a:extLst>
                </a:gridCol>
                <a:gridCol w="1366092">
                  <a:extLst>
                    <a:ext uri="{9D8B030D-6E8A-4147-A177-3AD203B41FA5}">
                      <a16:colId xmlns:a16="http://schemas.microsoft.com/office/drawing/2014/main" val="813975356"/>
                    </a:ext>
                  </a:extLst>
                </a:gridCol>
                <a:gridCol w="2269475">
                  <a:extLst>
                    <a:ext uri="{9D8B030D-6E8A-4147-A177-3AD203B41FA5}">
                      <a16:colId xmlns:a16="http://schemas.microsoft.com/office/drawing/2014/main" val="1022299615"/>
                    </a:ext>
                  </a:extLst>
                </a:gridCol>
                <a:gridCol w="1307585">
                  <a:extLst>
                    <a:ext uri="{9D8B030D-6E8A-4147-A177-3AD203B41FA5}">
                      <a16:colId xmlns:a16="http://schemas.microsoft.com/office/drawing/2014/main" val="3543803305"/>
                    </a:ext>
                  </a:extLst>
                </a:gridCol>
              </a:tblGrid>
              <a:tr h="873528">
                <a:tc rowSpan="2">
                  <a:txBody>
                    <a:bodyPr/>
                    <a:lstStyle/>
                    <a:p>
                      <a:pPr algn="ctr">
                        <a:lnSpc>
                          <a:spcPct val="100000"/>
                        </a:lnSpc>
                      </a:pPr>
                      <a:r>
                        <a:rPr lang="en-US" altLang="zh-CN" sz="2000" b="1" dirty="0">
                          <a:solidFill>
                            <a:schemeClr val="tx1"/>
                          </a:solidFill>
                          <a:latin typeface="Calibri" panose="020F0502020204030204" pitchFamily="34" charset="0"/>
                          <a:cs typeface="Calibri" panose="020F0502020204030204" pitchFamily="34" charset="0"/>
                        </a:rPr>
                        <a:t>Scenarios</a:t>
                      </a:r>
                      <a:endParaRPr lang="en-US" altLang="zh-CN"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Cost Effective</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 video and storage only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hMerge="1">
                  <a:txBody>
                    <a:bodyPr/>
                    <a:lstStyle/>
                    <a:p>
                      <a:endParaRPr lang="zh-CN" altLang="en-US" dirty="0"/>
                    </a:p>
                  </a:txBody>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Middle Level</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 most functions for separate bank branch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hMerge="1">
                  <a:txBody>
                    <a:bodyPr/>
                    <a:lstStyle/>
                    <a:p>
                      <a:endParaRPr lang="zh-CN" altLang="en-US" dirty="0"/>
                    </a:p>
                  </a:txBody>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High Performance</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Supports all functions for headquarters</a:t>
                      </a:r>
                      <a:r>
                        <a:rPr lang="en-US" altLang="zh-CN" sz="1600" b="1" baseline="0" dirty="0">
                          <a:solidFill>
                            <a:schemeClr val="tx1"/>
                          </a:solidFill>
                          <a:latin typeface="Calibri" panose="020F0502020204030204" pitchFamily="34" charset="0"/>
                          <a:cs typeface="Calibri" panose="020F0502020204030204" pitchFamily="34" charset="0"/>
                        </a:rPr>
                        <a:t> and bank branches</a:t>
                      </a:r>
                      <a:endParaRPr lang="en-US" altLang="zh-CN"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hMerge="1">
                  <a:txBody>
                    <a:bodyPr/>
                    <a:lstStyle/>
                    <a:p>
                      <a:endParaRPr lang="zh-CN" altLang="en-US" dirty="0"/>
                    </a:p>
                  </a:txBody>
                  <a:tcPr/>
                </a:tc>
                <a:extLst>
                  <a:ext uri="{0D108BD9-81ED-4DB2-BD59-A6C34878D82A}">
                    <a16:rowId xmlns:a16="http://schemas.microsoft.com/office/drawing/2014/main" val="1521427236"/>
                  </a:ext>
                </a:extLst>
              </a:tr>
              <a:tr h="40532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dirty="0">
                        <a:latin typeface="Calibri" panose="020F0502020204030204" pitchFamily="34" charset="0"/>
                        <a:cs typeface="Calibri" panose="020F0502020204030204" pitchFamily="34" charset="0"/>
                      </a:endParaRPr>
                    </a:p>
                  </a:txBody>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253979624"/>
                  </a:ext>
                </a:extLst>
              </a:tr>
              <a:tr h="6343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Outside</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IPC2124LE-ADF28KM-G</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a:ln>
                            <a:noFill/>
                          </a:ln>
                          <a:solidFill>
                            <a:schemeClr val="bg2">
                              <a:lumMod val="25000"/>
                            </a:schemeClr>
                          </a:solidFill>
                          <a:effectLst/>
                          <a:latin typeface="Calibri" panose="020F0502020204030204" pitchFamily="34" charset="0"/>
                          <a:cs typeface="Calibri" panose="020F0502020204030204" pitchFamily="34" charset="0"/>
                        </a:rPr>
                        <a:t>4MP Bullet</a:t>
                      </a:r>
                      <a:endPar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IPC2105SB-ADF16KM-I0</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algn="ctr" defTabSz="914400" rtl="0" eaLnBrk="1" latinLnBrk="0" hangingPunct="1">
                        <a:lnSpc>
                          <a:spcPct val="100000"/>
                        </a:lnSpc>
                      </a:pPr>
                      <a:r>
                        <a:rPr lang="en-US"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5MP Wide Angle Bullet</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IPC2105SB-ADF16KM-I0</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algn="ctr" defTabSz="914400" rtl="0" eaLnBrk="1" latinLnBrk="0" hangingPunct="1">
                        <a:lnSpc>
                          <a:spcPct val="100000"/>
                        </a:lnSpc>
                      </a:pP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5MP Wide Angle Bullet</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2865536359"/>
                  </a:ext>
                </a:extLst>
              </a:tr>
              <a:tr h="465637">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Parking Lot</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zh-CN" altLang="en-US" dirty="0"/>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endParaRPr lang="zh-CN" altLang="en-US" dirty="0"/>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algn="ctr" defTabSz="914400" rtl="0" eaLnBrk="1" latinLnBrk="0" hangingPunct="1">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HC121@TS8CR-Z</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LPR </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Camera</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algn="ctr" defTabSz="914400" rtl="0" eaLnBrk="1" latinLnBrk="0" hangingPunct="1">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HC121@TS8CR-Z</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LPR </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Camera</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04620136"/>
                  </a:ext>
                </a:extLst>
              </a:tr>
              <a:tr h="46582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IPC2314LE-ADF40KM-WL</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4MP Bullet</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algn="ctr" defTabSz="914400" rtl="0" eaLnBrk="1" latinLnBrk="0" hangingPunct="1">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IPC2K24SE-ADF40KMC-WL-I0</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4MP Dual Lens</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IPC2K24SE-ADF40KMC-WL-I0</a:t>
                      </a:r>
                      <a:endParaRPr lang="en-ID" sz="1400" b="1" dirty="0">
                        <a:ln>
                          <a:noFill/>
                        </a:ln>
                        <a:solidFill>
                          <a:schemeClr val="accent5">
                            <a:lumMod val="50000"/>
                          </a:schemeClr>
                        </a:solidFill>
                        <a:effectLst/>
                        <a:latin typeface="Calibri" panose="020F0502020204030204" pitchFamily="34" charset="0"/>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4MP Dual Lens</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546969636"/>
                  </a:ext>
                </a:extLst>
              </a:tr>
              <a:tr h="6343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Entrance</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IPC322SS-ADF28K-I1</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2MP Dome</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algn="ctr" defTabSz="914400" rtl="0" eaLnBrk="1" latinLnBrk="0" hangingPunct="1">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IPC324SS-ADF28K-I1</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4MP </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Dome</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IPC325SS-ADF28K-I1</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5</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MP Dome</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270198182"/>
                  </a:ext>
                </a:extLst>
              </a:tr>
              <a:tr h="6547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Lobby</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latinLnBrk="0" hangingPunct="1">
                        <a:lnSpc>
                          <a:spcPct val="100000"/>
                        </a:lnSpc>
                      </a:pPr>
                      <a:r>
                        <a:rPr lang="en-ID"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IPC3534LB-ADZK-</a:t>
                      </a: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H</a:t>
                      </a:r>
                      <a:endPar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4MP Dome</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algn="ctr" defTabSz="914400" rtl="0" eaLnBrk="1" latinLnBrk="0" hangingPunct="1">
                        <a:lnSpc>
                          <a:spcPct val="100000"/>
                        </a:lnSpc>
                      </a:pPr>
                      <a:r>
                        <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IPC815SB-ADF14K-I0 </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5</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MP Fisheye</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IPC86CEB-AF18KC-I0</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12</a:t>
                      </a: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MP Fisheye </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1776738930"/>
                  </a:ext>
                </a:extLst>
              </a:tr>
              <a:tr h="6087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ATM Area</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IPC312SB-ADF28K-I0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2MP Mini 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IPC314SB-ADF28K-I0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4MP</a:t>
                      </a:r>
                      <a:r>
                        <a:rPr lang="en-US" altLang="zh-CN" sz="1400" b="1" baseline="0" dirty="0">
                          <a:solidFill>
                            <a:schemeClr val="bg2">
                              <a:lumMod val="25000"/>
                            </a:schemeClr>
                          </a:solidFill>
                          <a:latin typeface="Calibri" panose="020F0502020204030204" pitchFamily="34" charset="0"/>
                          <a:cs typeface="Calibri" panose="020F0502020204030204" pitchFamily="34" charset="0"/>
                        </a:rPr>
                        <a:t> Mini </a:t>
                      </a:r>
                      <a:r>
                        <a:rPr lang="en-US" altLang="zh-CN" sz="1400" b="1" dirty="0">
                          <a:solidFill>
                            <a:schemeClr val="bg2">
                              <a:lumMod val="25000"/>
                            </a:schemeClr>
                          </a:solidFill>
                          <a:latin typeface="Calibri" panose="020F0502020204030204" pitchFamily="34" charset="0"/>
                          <a:cs typeface="Calibri" panose="020F0502020204030204" pitchFamily="34" charset="0"/>
                        </a:rPr>
                        <a:t>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IPC318SB-ADF28K-I0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8MP Mini</a:t>
                      </a:r>
                    </a:p>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30229991"/>
                  </a:ext>
                </a:extLst>
              </a:tr>
              <a:tr h="4830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Transaction Area</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latinLnBrk="0" hangingPunct="1">
                        <a:lnSpc>
                          <a:spcPct val="100000"/>
                        </a:lnSpc>
                      </a:pP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IPC3532LB-ADZK-H</a:t>
                      </a:r>
                      <a:endParaRPr lang="zh-CN" altLang="en-US"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2MP VF 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IPC3235SB-ADZK-I0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5MP VF 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IPC3238SB-ADZK-I0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8MP VF Dome</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67200266"/>
                  </a:ext>
                </a:extLst>
              </a:tr>
            </a:tbl>
          </a:graphicData>
        </a:graphic>
      </p:graphicFrame>
    </p:spTree>
    <p:extLst>
      <p:ext uri="{BB962C8B-B14F-4D97-AF65-F5344CB8AC3E}">
        <p14:creationId xmlns:p14="http://schemas.microsoft.com/office/powerpoint/2010/main" val="35202291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579990225"/>
              </p:ext>
            </p:extLst>
          </p:nvPr>
        </p:nvGraphicFramePr>
        <p:xfrm>
          <a:off x="267902" y="886058"/>
          <a:ext cx="11656196" cy="5099960"/>
        </p:xfrm>
        <a:graphic>
          <a:graphicData uri="http://schemas.openxmlformats.org/drawingml/2006/table">
            <a:tbl>
              <a:tblPr firstRow="1" lastRow="1" bandRow="1">
                <a:tableStyleId>{5940675A-B579-460E-94D1-54222C63F5DA}</a:tableStyleId>
              </a:tblPr>
              <a:tblGrid>
                <a:gridCol w="1366934">
                  <a:extLst>
                    <a:ext uri="{9D8B030D-6E8A-4147-A177-3AD203B41FA5}">
                      <a16:colId xmlns:a16="http://schemas.microsoft.com/office/drawing/2014/main" val="2468903898"/>
                    </a:ext>
                  </a:extLst>
                </a:gridCol>
                <a:gridCol w="2059709">
                  <a:extLst>
                    <a:ext uri="{9D8B030D-6E8A-4147-A177-3AD203B41FA5}">
                      <a16:colId xmlns:a16="http://schemas.microsoft.com/office/drawing/2014/main" val="2984620074"/>
                    </a:ext>
                  </a:extLst>
                </a:gridCol>
                <a:gridCol w="1246910">
                  <a:extLst>
                    <a:ext uri="{9D8B030D-6E8A-4147-A177-3AD203B41FA5}">
                      <a16:colId xmlns:a16="http://schemas.microsoft.com/office/drawing/2014/main" val="4126658931"/>
                    </a:ext>
                  </a:extLst>
                </a:gridCol>
                <a:gridCol w="2235200">
                  <a:extLst>
                    <a:ext uri="{9D8B030D-6E8A-4147-A177-3AD203B41FA5}">
                      <a16:colId xmlns:a16="http://schemas.microsoft.com/office/drawing/2014/main" val="1948794625"/>
                    </a:ext>
                  </a:extLst>
                </a:gridCol>
                <a:gridCol w="1293090">
                  <a:extLst>
                    <a:ext uri="{9D8B030D-6E8A-4147-A177-3AD203B41FA5}">
                      <a16:colId xmlns:a16="http://schemas.microsoft.com/office/drawing/2014/main" val="94226513"/>
                    </a:ext>
                  </a:extLst>
                </a:gridCol>
                <a:gridCol w="2146768">
                  <a:extLst>
                    <a:ext uri="{9D8B030D-6E8A-4147-A177-3AD203B41FA5}">
                      <a16:colId xmlns:a16="http://schemas.microsoft.com/office/drawing/2014/main" val="1809347444"/>
                    </a:ext>
                  </a:extLst>
                </a:gridCol>
                <a:gridCol w="1307585">
                  <a:extLst>
                    <a:ext uri="{9D8B030D-6E8A-4147-A177-3AD203B41FA5}">
                      <a16:colId xmlns:a16="http://schemas.microsoft.com/office/drawing/2014/main" val="2695848452"/>
                    </a:ext>
                  </a:extLst>
                </a:gridCol>
              </a:tblGrid>
              <a:tr h="873528">
                <a:tc rowSpan="2">
                  <a:txBody>
                    <a:bodyPr/>
                    <a:lstStyle/>
                    <a:p>
                      <a:pPr algn="ctr">
                        <a:lnSpc>
                          <a:spcPct val="100000"/>
                        </a:lnSpc>
                      </a:pPr>
                      <a:r>
                        <a:rPr lang="en-US" altLang="zh-CN" sz="2000" b="1" dirty="0">
                          <a:solidFill>
                            <a:schemeClr val="tx1"/>
                          </a:solidFill>
                          <a:latin typeface="Calibri" panose="020F0502020204030204" pitchFamily="34" charset="0"/>
                          <a:cs typeface="Calibri" panose="020F0502020204030204" pitchFamily="34" charset="0"/>
                        </a:rPr>
                        <a:t>Scenarios</a:t>
                      </a:r>
                      <a:endParaRPr lang="en-US" altLang="zh-CN"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Cost Effective</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 video and storage only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hMerge="1">
                  <a:txBody>
                    <a:bodyPr/>
                    <a:lstStyle/>
                    <a:p>
                      <a:endParaRPr lang="zh-CN" altLang="en-US" dirty="0"/>
                    </a:p>
                  </a:txBody>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Middle Level</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 most functions for separate bank branch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hMerge="1">
                  <a:txBody>
                    <a:bodyPr/>
                    <a:lstStyle/>
                    <a:p>
                      <a:endParaRPr lang="zh-CN" altLang="en-US" dirty="0"/>
                    </a:p>
                  </a:txBody>
                  <a:tcPr/>
                </a:tc>
                <a:tc gridSpan="2">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High Performance</a:t>
                      </a:r>
                    </a:p>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Supports all functions for headquarters</a:t>
                      </a:r>
                      <a:r>
                        <a:rPr lang="en-US" altLang="zh-CN" sz="1600" b="1" baseline="0" dirty="0">
                          <a:solidFill>
                            <a:schemeClr val="tx1"/>
                          </a:solidFill>
                          <a:latin typeface="Calibri" panose="020F0502020204030204" pitchFamily="34" charset="0"/>
                          <a:cs typeface="Calibri" panose="020F0502020204030204" pitchFamily="34" charset="0"/>
                        </a:rPr>
                        <a:t> and bank branches</a:t>
                      </a:r>
                      <a:endParaRPr lang="en-US" altLang="zh-CN"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hMerge="1">
                  <a:txBody>
                    <a:bodyPr/>
                    <a:lstStyle/>
                    <a:p>
                      <a:endParaRPr lang="zh-CN" altLang="en-US" dirty="0"/>
                    </a:p>
                  </a:txBody>
                  <a:tcPr/>
                </a:tc>
                <a:extLst>
                  <a:ext uri="{0D108BD9-81ED-4DB2-BD59-A6C34878D82A}">
                    <a16:rowId xmlns:a16="http://schemas.microsoft.com/office/drawing/2014/main" val="2863844350"/>
                  </a:ext>
                </a:extLst>
              </a:tr>
              <a:tr h="40532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dirty="0">
                        <a:latin typeface="Calibri" panose="020F0502020204030204" pitchFamily="34" charset="0"/>
                        <a:cs typeface="Calibri" panose="020F0502020204030204" pitchFamily="34" charset="0"/>
                      </a:endParaRPr>
                    </a:p>
                  </a:txBody>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Products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algn="ctr">
                        <a:lnSpc>
                          <a:spcPct val="100000"/>
                        </a:lnSpc>
                      </a:pPr>
                      <a:r>
                        <a:rPr lang="en-US" altLang="zh-CN" sz="1600" b="1" dirty="0">
                          <a:solidFill>
                            <a:schemeClr val="tx1"/>
                          </a:solidFill>
                          <a:latin typeface="Calibri" panose="020F0502020204030204" pitchFamily="34" charset="0"/>
                          <a:cs typeface="Calibri" panose="020F0502020204030204" pitchFamily="34" charset="0"/>
                        </a:rPr>
                        <a:t>Functions</a:t>
                      </a:r>
                      <a:endParaRPr lang="zh-CN" alt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2500952347"/>
                  </a:ext>
                </a:extLst>
              </a:tr>
              <a:tr h="634317">
                <a:tc>
                  <a:txBody>
                    <a:bodyPr/>
                    <a:lstStyle/>
                    <a:p>
                      <a:pPr algn="ctr">
                        <a:lnSpc>
                          <a:spcPct val="100000"/>
                        </a:lnSpc>
                      </a:pPr>
                      <a:r>
                        <a:rPr lang="en-US" altLang="zh-CN" sz="1800" b="1" dirty="0">
                          <a:solidFill>
                            <a:schemeClr val="tx1"/>
                          </a:solidFill>
                          <a:latin typeface="Calibri" panose="020F0502020204030204" pitchFamily="34" charset="0"/>
                          <a:cs typeface="Calibri" panose="020F0502020204030204" pitchFamily="34" charset="0"/>
                        </a:rPr>
                        <a:t>Vault Room</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IPC3614SB-ADF28KMC-I0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Tri-guard 4MP camera</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IPC3615SB-ADF28KMC-I0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Tri-guard  5MP camera</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US" altLang="zh-CN" sz="1400" b="1" dirty="0">
                          <a:solidFill>
                            <a:schemeClr val="accent5">
                              <a:lumMod val="50000"/>
                            </a:schemeClr>
                          </a:solidFill>
                          <a:latin typeface="Calibri" panose="020F0502020204030204" pitchFamily="34" charset="0"/>
                          <a:cs typeface="Calibri" panose="020F0502020204030204" pitchFamily="34" charset="0"/>
                        </a:rPr>
                        <a:t>IPC3618SB-ADF28KMC-I0</a:t>
                      </a:r>
                      <a:endParaRPr lang="zh-CN" altLang="en-US" sz="1400" b="1" dirty="0">
                        <a:solidFill>
                          <a:schemeClr val="accent5">
                            <a:lumMod val="5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algn="ctr">
                        <a:lnSpc>
                          <a:spcPct val="100000"/>
                        </a:lnSpc>
                      </a:pPr>
                      <a:r>
                        <a:rPr lang="en-US" altLang="zh-CN" sz="1400" b="1" dirty="0">
                          <a:solidFill>
                            <a:schemeClr val="bg2">
                              <a:lumMod val="25000"/>
                            </a:schemeClr>
                          </a:solidFill>
                          <a:latin typeface="Calibri" panose="020F0502020204030204" pitchFamily="34" charset="0"/>
                          <a:cs typeface="Calibri" panose="020F0502020204030204" pitchFamily="34" charset="0"/>
                        </a:rPr>
                        <a:t>Tri-guard 8MP camera</a:t>
                      </a:r>
                      <a:endParaRPr lang="zh-CN" altLang="en-US" sz="1400" b="1" dirty="0">
                        <a:solidFill>
                          <a:schemeClr val="bg2">
                            <a:lumMod val="25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52036779"/>
                  </a:ext>
                </a:extLst>
              </a:tr>
              <a:tr h="3873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Access Control</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zh-CN" altLang="en-US" dirty="0"/>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sym typeface="Segoe UI Light" panose="020B0502040204020203" pitchFamily="34" charset="0"/>
                        </a:rPr>
                        <a:t>OET-573B-HM-R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7 inch face terminal</a:t>
                      </a:r>
                      <a:endParaRPr lang="en-ID"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sym typeface="Segoe UI Light" panose="020B0502040204020203" pitchFamily="34" charset="0"/>
                        </a:rPr>
                        <a:t>OET-573B-HM-R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7 inch face terminal</a:t>
                      </a:r>
                      <a:endParaRPr lang="en-ID"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4197898587"/>
                  </a:ext>
                </a:extLst>
              </a:tr>
              <a:tr h="43967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Branch</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a:solidFill>
                            <a:schemeClr val="tx1"/>
                          </a:solidFill>
                          <a:latin typeface="Calibri" panose="020F0502020204030204" pitchFamily="34" charset="0"/>
                          <a:cs typeface="Calibri" panose="020F0502020204030204" pitchFamily="34" charset="0"/>
                        </a:rPr>
                        <a:t>Security</a:t>
                      </a:r>
                      <a:r>
                        <a:rPr lang="en-US" altLang="zh-CN" sz="1800" b="1" baseline="0" dirty="0">
                          <a:solidFill>
                            <a:schemeClr val="tx1"/>
                          </a:solidFill>
                          <a:latin typeface="Calibri" panose="020F0502020204030204" pitchFamily="34" charset="0"/>
                          <a:cs typeface="Calibri" panose="020F0502020204030204" pitchFamily="34" charset="0"/>
                        </a:rPr>
                        <a:t> Room</a:t>
                      </a: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NVR304-32S</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NVR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marL="0" algn="ctr" defTabSz="914400" rtl="0" eaLnBrk="1" latinLnBrk="0" hangingPunct="1">
                        <a:lnSpc>
                          <a:spcPct val="100000"/>
                        </a:lnSpc>
                      </a:pP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NVR508-32E-R-IQ</a:t>
                      </a:r>
                      <a:endPar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Intelligent NVR</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algn="ctr" defTabSz="914400" rtl="0" eaLnBrk="1" latinLnBrk="0" hangingPunct="1">
                        <a:lnSpc>
                          <a:spcPct val="100000"/>
                        </a:lnSpc>
                      </a:pPr>
                      <a:r>
                        <a:rPr lang="en-US" altLang="zh-CN"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rPr>
                        <a:t>NVR508-32E-R-IQ</a:t>
                      </a:r>
                      <a:endParaRPr lang="en-ID" sz="1400" b="1" kern="1200" dirty="0">
                        <a:ln>
                          <a:noFill/>
                        </a:ln>
                        <a:solidFill>
                          <a:schemeClr val="accent5">
                            <a:lumMod val="50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rPr>
                        <a:t>Intelligent NVR</a:t>
                      </a:r>
                      <a:endParaRPr lang="en-ID" altLang="zh-CN" sz="1400" b="1" kern="1200" dirty="0">
                        <a:ln>
                          <a:noFill/>
                        </a:ln>
                        <a:solidFill>
                          <a:schemeClr val="bg2">
                            <a:lumMod val="25000"/>
                          </a:schemeClr>
                        </a:solidFill>
                        <a:effectLst/>
                        <a:latin typeface="Calibri" panose="020F0502020204030204" pitchFamily="34" charset="0"/>
                        <a:ea typeface="+mn-ea"/>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1847751884"/>
                  </a:ext>
                </a:extLst>
              </a:tr>
              <a:tr h="35886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MW3224-V</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23.8" Monitor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MW3243-F-V</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43" Monitor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MW3255-F-V</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55" Monitor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9701171"/>
                  </a:ext>
                </a:extLst>
              </a:tr>
              <a:tr h="298929">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kern="1200" dirty="0">
                          <a:solidFill>
                            <a:schemeClr val="tx1"/>
                          </a:solidFill>
                          <a:latin typeface="Calibri" panose="020F0502020204030204" pitchFamily="34" charset="0"/>
                          <a:ea typeface="+mn-ea"/>
                          <a:cs typeface="Calibri" panose="020F0502020204030204" pitchFamily="34" charset="0"/>
                        </a:rPr>
                        <a:t>Headquarters</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kern="1200" dirty="0">
                          <a:solidFill>
                            <a:schemeClr val="tx1"/>
                          </a:solidFill>
                          <a:latin typeface="Calibri" panose="020F0502020204030204" pitchFamily="34" charset="0"/>
                          <a:ea typeface="+mn-ea"/>
                          <a:cs typeface="Calibri" panose="020F0502020204030204" pitchFamily="34" charset="0"/>
                        </a:rPr>
                        <a:t>Command Center</a:t>
                      </a:r>
                      <a:endParaRPr lang="zh-CN" altLang="en-US" sz="1600" b="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Unicorn</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VMS</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082525932"/>
                  </a:ext>
                </a:extLst>
              </a:tr>
              <a:tr h="29892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600" b="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DC5601</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Decoder</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800095959"/>
                  </a:ext>
                </a:extLst>
              </a:tr>
              <a:tr h="286327">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ECS-508B-XP</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8ch S</a:t>
                      </a:r>
                      <a:r>
                        <a:rPr lang="en-US" altLang="zh-CN" sz="1400" b="1" dirty="0">
                          <a:ln>
                            <a:noFill/>
                          </a:ln>
                          <a:solidFill>
                            <a:schemeClr val="bg2">
                              <a:lumMod val="25000"/>
                            </a:schemeClr>
                          </a:solidFill>
                          <a:effectLst/>
                          <a:latin typeface="Calibri" panose="020F0502020204030204" pitchFamily="34" charset="0"/>
                          <a:cs typeface="Calibri" panose="020F0502020204030204" pitchFamily="34" charset="0"/>
                        </a:rPr>
                        <a:t>mart </a:t>
                      </a: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BOX</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3825532681"/>
                  </a:ext>
                </a:extLst>
              </a:tr>
              <a:tr h="535027">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8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3FA"/>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1E3F3"/>
                    </a:solidFill>
                  </a:tcPr>
                </a:tc>
                <a:tc>
                  <a:txBody>
                    <a:bodyPr/>
                    <a:lstStyle/>
                    <a:p>
                      <a:pPr algn="ctr">
                        <a:lnSpc>
                          <a:spcPct val="100000"/>
                        </a:lnSpc>
                      </a:pPr>
                      <a:r>
                        <a:rPr lang="en-ID" sz="1400" b="1" dirty="0">
                          <a:ln>
                            <a:noFill/>
                          </a:ln>
                          <a:solidFill>
                            <a:schemeClr val="accent5">
                              <a:lumMod val="50000"/>
                            </a:schemeClr>
                          </a:solidFill>
                          <a:effectLst/>
                          <a:latin typeface="Calibri" panose="020F0502020204030204" pitchFamily="34" charset="0"/>
                          <a:cs typeface="Calibri" panose="020F0502020204030204" pitchFamily="34" charset="0"/>
                        </a:rPr>
                        <a:t>NI-VX16</a:t>
                      </a:r>
                      <a:r>
                        <a:rPr lang="en-US" altLang="zh-CN" sz="1400" b="1" dirty="0">
                          <a:ln>
                            <a:noFill/>
                          </a:ln>
                          <a:solidFill>
                            <a:schemeClr val="accent5">
                              <a:lumMod val="50000"/>
                            </a:schemeClr>
                          </a:solidFill>
                          <a:effectLst/>
                          <a:latin typeface="Calibri" panose="020F0502020204030204" pitchFamily="34" charset="0"/>
                          <a:cs typeface="Calibri" panose="020F0502020204030204" pitchFamily="34" charset="0"/>
                        </a:rPr>
                        <a:t>12-C</a:t>
                      </a:r>
                      <a:endParaRPr lang="en-ID" sz="1400" b="1" dirty="0">
                        <a:ln>
                          <a:noFill/>
                        </a:ln>
                        <a:solidFill>
                          <a:schemeClr val="accent5">
                            <a:lumMod val="50000"/>
                          </a:schemeClr>
                        </a:solidFill>
                        <a:effectLst/>
                        <a:latin typeface="Calibri" panose="020F0502020204030204" pitchFamily="34" charset="0"/>
                        <a:cs typeface="Calibri" panose="020F0502020204030204" pitchFamily="34" charset="0"/>
                      </a:endParaRP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D" altLang="zh-CN" sz="1400" b="1" dirty="0">
                          <a:ln>
                            <a:noFill/>
                          </a:ln>
                          <a:solidFill>
                            <a:schemeClr val="bg2">
                              <a:lumMod val="25000"/>
                            </a:schemeClr>
                          </a:solidFill>
                          <a:effectLst/>
                          <a:latin typeface="Calibri" panose="020F0502020204030204" pitchFamily="34" charset="0"/>
                          <a:cs typeface="Calibri" panose="020F0502020204030204" pitchFamily="34" charset="0"/>
                        </a:rPr>
                        <a:t>Recording</a:t>
                      </a:r>
                      <a:r>
                        <a:rPr lang="en-ID" altLang="zh-CN" sz="1400" b="1" baseline="0" dirty="0">
                          <a:ln>
                            <a:noFill/>
                          </a:ln>
                          <a:solidFill>
                            <a:schemeClr val="bg2">
                              <a:lumMod val="25000"/>
                            </a:schemeClr>
                          </a:solidFill>
                          <a:effectLst/>
                          <a:latin typeface="Calibri" panose="020F0502020204030204" pitchFamily="34" charset="0"/>
                          <a:cs typeface="Calibri" panose="020F0502020204030204" pitchFamily="34" charset="0"/>
                        </a:rPr>
                        <a:t> Storage</a:t>
                      </a:r>
                    </a:p>
                  </a:txBody>
                  <a:tcPr marL="7972" marR="7972" marT="7972" marB="79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6D2EC"/>
                    </a:solidFill>
                  </a:tcPr>
                </a:tc>
                <a:extLst>
                  <a:ext uri="{0D108BD9-81ED-4DB2-BD59-A6C34878D82A}">
                    <a16:rowId xmlns:a16="http://schemas.microsoft.com/office/drawing/2014/main" val="1631168224"/>
                  </a:ext>
                </a:extLst>
              </a:tr>
            </a:tbl>
          </a:graphicData>
        </a:graphic>
      </p:graphicFrame>
      <p:sp>
        <p:nvSpPr>
          <p:cNvPr id="4" name="矩形 3"/>
          <p:cNvSpPr/>
          <p:nvPr/>
        </p:nvSpPr>
        <p:spPr>
          <a:xfrm>
            <a:off x="238599" y="334308"/>
            <a:ext cx="2782749" cy="454548"/>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nSpc>
                <a:spcPts val="2840"/>
              </a:lnSpc>
            </a:pPr>
            <a:r>
              <a:rPr lang="en-US" altLang="zh-CN" sz="3200" b="1" i="1" dirty="0">
                <a:ln/>
                <a:solidFill>
                  <a:srgbClr val="368EC5"/>
                </a:solidFill>
                <a:latin typeface="Segoe UI Black" panose="020B0A02040204020203" pitchFamily="34" charset="0"/>
                <a:ea typeface="Segoe UI Black" panose="020B0A02040204020203" pitchFamily="34" charset="0"/>
                <a:cs typeface="Segoe UI" panose="020B0502040204020203" pitchFamily="34" charset="0"/>
              </a:rPr>
              <a:t>Products List</a:t>
            </a:r>
          </a:p>
        </p:txBody>
      </p:sp>
      <p:sp>
        <p:nvSpPr>
          <p:cNvPr id="7" name="圆角矩形 6"/>
          <p:cNvSpPr/>
          <p:nvPr/>
        </p:nvSpPr>
        <p:spPr>
          <a:xfrm>
            <a:off x="86814" y="5986018"/>
            <a:ext cx="12223898" cy="769656"/>
          </a:xfrm>
          <a:prstGeom prst="roundRect">
            <a:avLst>
              <a:gd name="adj" fmla="val 3777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Note</a:t>
            </a:r>
            <a:r>
              <a:rPr lang="zh-CN" altLang="en-US"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endParaRPr>
          </a:p>
          <a:p>
            <a:r>
              <a:rPr lang="zh-CN" altLang="en-US"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 </a:t>
            </a:r>
            <a:r>
              <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The list does not include all kinds of accessories(HDD, Cable, Bracket, Power Supply), please purchase according to the actual requirement.</a:t>
            </a:r>
          </a:p>
          <a:p>
            <a:r>
              <a:rPr lang="zh-CN" altLang="en-US"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 </a:t>
            </a:r>
            <a:r>
              <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Intelligent NVR NVR508-32E-R-IQ is expected to be released in Q2 of 2024.</a:t>
            </a:r>
          </a:p>
        </p:txBody>
      </p:sp>
    </p:spTree>
    <p:extLst>
      <p:ext uri="{BB962C8B-B14F-4D97-AF65-F5344CB8AC3E}">
        <p14:creationId xmlns:p14="http://schemas.microsoft.com/office/powerpoint/2010/main" val="126574518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3497" y="-1"/>
            <a:ext cx="10778503" cy="6858000"/>
            <a:chOff x="1413497" y="-1"/>
            <a:chExt cx="10778503" cy="6858000"/>
          </a:xfrm>
          <a:blipFill dpi="0" rotWithShape="1">
            <a:blip r:embed="rId2"/>
            <a:srcRect/>
            <a:stretch>
              <a:fillRect/>
            </a:stretch>
          </a:blipFill>
        </p:grpSpPr>
        <p:sp>
          <p:nvSpPr>
            <p:cNvPr id="3" name="平行四边形 2"/>
            <p:cNvSpPr/>
            <p:nvPr/>
          </p:nvSpPr>
          <p:spPr>
            <a:xfrm>
              <a:off x="2902215" y="-1"/>
              <a:ext cx="4718859" cy="270662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p:cNvSpPr/>
            <p:nvPr/>
          </p:nvSpPr>
          <p:spPr>
            <a:xfrm flipV="1">
              <a:off x="2902215" y="2706624"/>
              <a:ext cx="5115351" cy="4151366"/>
            </a:xfrm>
            <a:prstGeom prst="parallelogram">
              <a:avLst>
                <a:gd name="adj" fmla="val 24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4967416" y="-1"/>
              <a:ext cx="7224584"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1413497" y="2613415"/>
              <a:ext cx="5622362" cy="424457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2"/>
          <p:cNvSpPr txBox="1"/>
          <p:nvPr/>
        </p:nvSpPr>
        <p:spPr>
          <a:xfrm>
            <a:off x="120967" y="987551"/>
            <a:ext cx="3820277" cy="523220"/>
          </a:xfrm>
          <a:prstGeom prst="rect">
            <a:avLst/>
          </a:prstGeom>
          <a:noFill/>
        </p:spPr>
        <p:txBody>
          <a:bodyPr wrap="none" rtlCol="0">
            <a:spAutoFit/>
          </a:bodyPr>
          <a:lstStyle/>
          <a:p>
            <a:r>
              <a:rPr lang="en-US" altLang="zh-CN" sz="2800" b="1" dirty="0">
                <a:cs typeface="+mn-ea"/>
                <a:sym typeface="+mn-lt"/>
              </a:rPr>
              <a:t>BICEC Bank, Cameroon</a:t>
            </a:r>
            <a:endParaRPr lang="zh-CN" altLang="en-US" sz="2800" b="1" dirty="0">
              <a:solidFill>
                <a:schemeClr val="tx1">
                  <a:lumMod val="75000"/>
                  <a:lumOff val="25000"/>
                </a:schemeClr>
              </a:solidFill>
              <a:cs typeface="+mn-ea"/>
              <a:sym typeface="+mn-lt"/>
            </a:endParaRPr>
          </a:p>
        </p:txBody>
      </p:sp>
      <p:sp>
        <p:nvSpPr>
          <p:cNvPr id="8" name="Title 20"/>
          <p:cNvSpPr txBox="1">
            <a:spLocks/>
          </p:cNvSpPr>
          <p:nvPr/>
        </p:nvSpPr>
        <p:spPr>
          <a:xfrm>
            <a:off x="-49721" y="1990292"/>
            <a:ext cx="2985703" cy="1377557"/>
          </a:xfrm>
          <a:prstGeom prst="rect">
            <a:avLst/>
          </a:prstGeom>
        </p:spPr>
        <p:txBody>
          <a:bodyPr vert="horz"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500+ HD cameras </a:t>
            </a:r>
          </a:p>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Pro series NVR</a:t>
            </a:r>
          </a:p>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RAID Storage</a:t>
            </a:r>
          </a:p>
        </p:txBody>
      </p:sp>
      <p:cxnSp>
        <p:nvCxnSpPr>
          <p:cNvPr id="9" name="直接连接符 8"/>
          <p:cNvCxnSpPr/>
          <p:nvPr/>
        </p:nvCxnSpPr>
        <p:spPr>
          <a:xfrm>
            <a:off x="2682358" y="1717668"/>
            <a:ext cx="219857" cy="988956"/>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4634" y="1717669"/>
            <a:ext cx="2537724" cy="0"/>
          </a:xfrm>
          <a:prstGeom prst="line">
            <a:avLst/>
          </a:prstGeom>
          <a:ln>
            <a:solidFill>
              <a:schemeClr val="tx1">
                <a:lumMod val="75000"/>
                <a:lumOff val="2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133600" y="2706624"/>
            <a:ext cx="762768" cy="1301172"/>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950976" y="3755136"/>
            <a:ext cx="1945392" cy="3340608"/>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7737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3497" y="-1"/>
            <a:ext cx="10778503" cy="6858000"/>
            <a:chOff x="1413497" y="-1"/>
            <a:chExt cx="10778503" cy="6858000"/>
          </a:xfrm>
          <a:blipFill>
            <a:blip r:embed="rId2"/>
            <a:stretch>
              <a:fillRect/>
            </a:stretch>
          </a:blipFill>
        </p:grpSpPr>
        <p:sp>
          <p:nvSpPr>
            <p:cNvPr id="3" name="平行四边形 2"/>
            <p:cNvSpPr/>
            <p:nvPr/>
          </p:nvSpPr>
          <p:spPr>
            <a:xfrm>
              <a:off x="2902215" y="-1"/>
              <a:ext cx="4718859" cy="270662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p:cNvSpPr/>
            <p:nvPr/>
          </p:nvSpPr>
          <p:spPr>
            <a:xfrm flipV="1">
              <a:off x="2902215" y="2706624"/>
              <a:ext cx="5115351" cy="4151366"/>
            </a:xfrm>
            <a:prstGeom prst="parallelogram">
              <a:avLst>
                <a:gd name="adj" fmla="val 24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4967416" y="-1"/>
              <a:ext cx="7224584"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1413497" y="2613415"/>
              <a:ext cx="5622362" cy="424457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2"/>
          <p:cNvSpPr txBox="1"/>
          <p:nvPr/>
        </p:nvSpPr>
        <p:spPr>
          <a:xfrm>
            <a:off x="120967" y="987551"/>
            <a:ext cx="3265638" cy="523220"/>
          </a:xfrm>
          <a:prstGeom prst="rect">
            <a:avLst/>
          </a:prstGeom>
          <a:noFill/>
        </p:spPr>
        <p:txBody>
          <a:bodyPr wrap="none" rtlCol="0">
            <a:spAutoFit/>
          </a:bodyPr>
          <a:lstStyle/>
          <a:p>
            <a:r>
              <a:rPr lang="en-US" altLang="zh-CN" sz="2800" b="1" dirty="0">
                <a:solidFill>
                  <a:schemeClr val="tx1">
                    <a:lumMod val="75000"/>
                    <a:lumOff val="25000"/>
                  </a:schemeClr>
                </a:solidFill>
                <a:cs typeface="+mn-ea"/>
                <a:sym typeface="+mn-lt"/>
              </a:rPr>
              <a:t>Shanghai DBS Bank</a:t>
            </a:r>
            <a:endParaRPr lang="zh-CN" altLang="en-US" sz="2800" b="1" dirty="0">
              <a:solidFill>
                <a:schemeClr val="tx1">
                  <a:lumMod val="75000"/>
                  <a:lumOff val="25000"/>
                </a:schemeClr>
              </a:solidFill>
              <a:cs typeface="+mn-ea"/>
              <a:sym typeface="+mn-lt"/>
            </a:endParaRPr>
          </a:p>
        </p:txBody>
      </p:sp>
      <p:sp>
        <p:nvSpPr>
          <p:cNvPr id="8" name="Title 20"/>
          <p:cNvSpPr txBox="1">
            <a:spLocks/>
          </p:cNvSpPr>
          <p:nvPr/>
        </p:nvSpPr>
        <p:spPr>
          <a:xfrm>
            <a:off x="-49721" y="1990292"/>
            <a:ext cx="2985703" cy="1377557"/>
          </a:xfrm>
          <a:prstGeom prst="rect">
            <a:avLst/>
          </a:prstGeom>
        </p:spPr>
        <p:txBody>
          <a:bodyPr vert="horz"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1000 HD cameras </a:t>
            </a:r>
          </a:p>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Unified Management Platform</a:t>
            </a:r>
          </a:p>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High Stability Storage</a:t>
            </a:r>
          </a:p>
        </p:txBody>
      </p:sp>
      <p:cxnSp>
        <p:nvCxnSpPr>
          <p:cNvPr id="9" name="直接连接符 8"/>
          <p:cNvCxnSpPr/>
          <p:nvPr/>
        </p:nvCxnSpPr>
        <p:spPr>
          <a:xfrm>
            <a:off x="2682358" y="1717668"/>
            <a:ext cx="219857" cy="988956"/>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4634" y="1717669"/>
            <a:ext cx="2537724" cy="0"/>
          </a:xfrm>
          <a:prstGeom prst="line">
            <a:avLst/>
          </a:prstGeom>
          <a:ln>
            <a:solidFill>
              <a:schemeClr val="tx1">
                <a:lumMod val="75000"/>
                <a:lumOff val="2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133600" y="2706624"/>
            <a:ext cx="762768" cy="1301172"/>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950976" y="3755136"/>
            <a:ext cx="1945392" cy="3340608"/>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82470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3497" y="-1"/>
            <a:ext cx="10778503" cy="6858000"/>
            <a:chOff x="1413497" y="-1"/>
            <a:chExt cx="10778503" cy="6858000"/>
          </a:xfrm>
          <a:blipFill>
            <a:blip r:embed="rId2"/>
            <a:stretch>
              <a:fillRect/>
            </a:stretch>
          </a:blipFill>
        </p:grpSpPr>
        <p:sp>
          <p:nvSpPr>
            <p:cNvPr id="3" name="平行四边形 2"/>
            <p:cNvSpPr/>
            <p:nvPr/>
          </p:nvSpPr>
          <p:spPr>
            <a:xfrm>
              <a:off x="2902215" y="-1"/>
              <a:ext cx="4718859" cy="270662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平行四边形 3"/>
            <p:cNvSpPr/>
            <p:nvPr/>
          </p:nvSpPr>
          <p:spPr>
            <a:xfrm flipV="1">
              <a:off x="2902215" y="2706624"/>
              <a:ext cx="5115351" cy="4151366"/>
            </a:xfrm>
            <a:prstGeom prst="parallelogram">
              <a:avLst>
                <a:gd name="adj" fmla="val 24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4967416" y="-1"/>
              <a:ext cx="7224584"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1413497" y="2613415"/>
              <a:ext cx="5622362" cy="4244575"/>
            </a:xfrm>
            <a:prstGeom prst="parallelogram">
              <a:avLst>
                <a:gd name="adj" fmla="val 5739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2"/>
          <p:cNvSpPr txBox="1"/>
          <p:nvPr/>
        </p:nvSpPr>
        <p:spPr>
          <a:xfrm>
            <a:off x="120967" y="987551"/>
            <a:ext cx="3238515" cy="523220"/>
          </a:xfrm>
          <a:prstGeom prst="rect">
            <a:avLst/>
          </a:prstGeom>
          <a:noFill/>
        </p:spPr>
        <p:txBody>
          <a:bodyPr wrap="none" rtlCol="0">
            <a:spAutoFit/>
          </a:bodyPr>
          <a:lstStyle/>
          <a:p>
            <a:r>
              <a:rPr lang="en-US" altLang="zh-CN" sz="2800" b="1" dirty="0">
                <a:solidFill>
                  <a:schemeClr val="tx1">
                    <a:lumMod val="75000"/>
                    <a:lumOff val="25000"/>
                  </a:schemeClr>
                </a:solidFill>
                <a:cs typeface="+mn-ea"/>
                <a:sym typeface="+mn-lt"/>
              </a:rPr>
              <a:t>Shanghai BEA Bank</a:t>
            </a:r>
            <a:endParaRPr lang="zh-CN" altLang="en-US" sz="2800" b="1" dirty="0">
              <a:solidFill>
                <a:schemeClr val="tx1">
                  <a:lumMod val="75000"/>
                  <a:lumOff val="25000"/>
                </a:schemeClr>
              </a:solidFill>
              <a:cs typeface="+mn-ea"/>
              <a:sym typeface="+mn-lt"/>
            </a:endParaRPr>
          </a:p>
        </p:txBody>
      </p:sp>
      <p:cxnSp>
        <p:nvCxnSpPr>
          <p:cNvPr id="8" name="直接连接符 7"/>
          <p:cNvCxnSpPr/>
          <p:nvPr/>
        </p:nvCxnSpPr>
        <p:spPr>
          <a:xfrm>
            <a:off x="2682358" y="1717668"/>
            <a:ext cx="219857" cy="988956"/>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4634" y="1717669"/>
            <a:ext cx="2537724" cy="0"/>
          </a:xfrm>
          <a:prstGeom prst="line">
            <a:avLst/>
          </a:prstGeom>
          <a:ln>
            <a:solidFill>
              <a:schemeClr val="tx1">
                <a:lumMod val="75000"/>
                <a:lumOff val="2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2133600" y="2706624"/>
            <a:ext cx="762768" cy="1301172"/>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950976" y="3755136"/>
            <a:ext cx="1945392" cy="3340608"/>
          </a:xfrm>
          <a:prstGeom prst="line">
            <a:avLst/>
          </a:prstGeom>
          <a:ln>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itle 20"/>
          <p:cNvSpPr txBox="1">
            <a:spLocks/>
          </p:cNvSpPr>
          <p:nvPr/>
        </p:nvSpPr>
        <p:spPr>
          <a:xfrm>
            <a:off x="-49721" y="1990292"/>
            <a:ext cx="2985703" cy="892552"/>
          </a:xfrm>
          <a:prstGeom prst="rect">
            <a:avLst/>
          </a:prstGeom>
        </p:spPr>
        <p:txBody>
          <a:bodyPr vert="horz"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100 Branches    </a:t>
            </a:r>
          </a:p>
          <a:p>
            <a:pPr indent="288000" algn="just">
              <a:lnSpc>
                <a:spcPct val="150000"/>
              </a:lnSpc>
              <a:spcBef>
                <a:spcPts val="1200"/>
              </a:spcBef>
            </a:pPr>
            <a:r>
              <a:rPr lang="en-US" altLang="zh-CN" sz="1600" dirty="0">
                <a:solidFill>
                  <a:schemeClr val="tx1">
                    <a:lumMod val="75000"/>
                    <a:lumOff val="25000"/>
                  </a:schemeClr>
                </a:solidFill>
                <a:latin typeface="Calibri" panose="020F0502020204030204" pitchFamily="34" charset="0"/>
                <a:ea typeface="+mn-ea"/>
                <a:cs typeface="Calibri" panose="020F0502020204030204" pitchFamily="34" charset="0"/>
                <a:sym typeface="+mn-lt"/>
              </a:rPr>
              <a:t> HD IPC &amp; NVR </a:t>
            </a:r>
          </a:p>
        </p:txBody>
      </p:sp>
    </p:spTree>
    <p:extLst>
      <p:ext uri="{BB962C8B-B14F-4D97-AF65-F5344CB8AC3E}">
        <p14:creationId xmlns:p14="http://schemas.microsoft.com/office/powerpoint/2010/main" val="326564946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45" y="-83906"/>
            <a:ext cx="12334738" cy="6941906"/>
          </a:xfrm>
          <a:prstGeom prst="rect">
            <a:avLst/>
          </a:prstGeom>
        </p:spPr>
      </p:pic>
      <p:sp>
        <p:nvSpPr>
          <p:cNvPr id="4" name="文本框 3"/>
          <p:cNvSpPr txBox="1"/>
          <p:nvPr/>
        </p:nvSpPr>
        <p:spPr>
          <a:xfrm>
            <a:off x="122281" y="2740716"/>
            <a:ext cx="6021344" cy="646331"/>
          </a:xfrm>
          <a:prstGeom prst="rect">
            <a:avLst/>
          </a:prstGeom>
          <a:noFill/>
        </p:spPr>
        <p:txBody>
          <a:bodyPr wrap="square" rtlCol="0">
            <a:spAutoFit/>
          </a:bodyPr>
          <a:lstStyle/>
          <a:p>
            <a:r>
              <a:rPr lang="en-US" altLang="zh-CN" sz="3600" b="1" dirty="0">
                <a:solidFill>
                  <a:schemeClr val="bg1"/>
                </a:solidFill>
                <a:latin typeface="Source Sans Pro" panose="020B0503030403020204" pitchFamily="34" charset="0"/>
              </a:rPr>
              <a:t>Unlimited New View</a:t>
            </a:r>
            <a:endParaRPr lang="zh-CN" altLang="en-US" sz="3600" b="1" dirty="0">
              <a:solidFill>
                <a:schemeClr val="bg1"/>
              </a:solidFill>
              <a:latin typeface="Source Sans Pro" panose="020B0503030403020204" pitchFamily="34" charset="0"/>
            </a:endParaRPr>
          </a:p>
        </p:txBody>
      </p:sp>
    </p:spTree>
    <p:extLst>
      <p:ext uri="{BB962C8B-B14F-4D97-AF65-F5344CB8AC3E}">
        <p14:creationId xmlns:p14="http://schemas.microsoft.com/office/powerpoint/2010/main" val="29301976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VECTOR" val="4ddaa1db-17ed-4cd1-9c7d-6f540c4578e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cap="flat" cmpd="sng" algn="ctr">
          <a:solidFill>
            <a:schemeClr val="bg2">
              <a:lumMod val="50000"/>
            </a:schemeClr>
          </a:solidFill>
          <a:prstDash val="dash"/>
          <a:round/>
          <a:headEnd type="none" w="med" len="med"/>
          <a:tailEnd type="none" w="med" len="med"/>
        </a:ln>
      </a:spPr>
      <a:bodyPr/>
      <a:lstStyle/>
      <a:style>
        <a:lnRef idx="0">
          <a:scrgbClr r="0" g="0" b="0"/>
        </a:lnRef>
        <a:fillRef idx="0">
          <a:scrgbClr r="0" g="0" b="0"/>
        </a:fillRef>
        <a:effectRef idx="0">
          <a:scrgbClr r="0" g="0" b="0"/>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11085</TotalTime>
  <Words>3646</Words>
  <Application>Microsoft Office PowerPoint</Application>
  <PresentationFormat>Широкоэкранный</PresentationFormat>
  <Paragraphs>694</Paragraphs>
  <Slides>35</Slides>
  <Notes>15</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2</vt:i4>
      </vt:variant>
      <vt:variant>
        <vt:lpstr>Заголовки слайдов</vt:lpstr>
      </vt:variant>
      <vt:variant>
        <vt:i4>35</vt:i4>
      </vt:variant>
    </vt:vector>
  </HeadingPairs>
  <TitlesOfParts>
    <vt:vector size="49" baseType="lpstr">
      <vt:lpstr>微软雅黑</vt:lpstr>
      <vt:lpstr>Arial</vt:lpstr>
      <vt:lpstr>Calibri</vt:lpstr>
      <vt:lpstr>Calibri Light</vt:lpstr>
      <vt:lpstr>等线</vt:lpstr>
      <vt:lpstr>等线 Light</vt:lpstr>
      <vt:lpstr>Impact</vt:lpstr>
      <vt:lpstr>Segoe UI</vt:lpstr>
      <vt:lpstr>Segoe UI Black</vt:lpstr>
      <vt:lpstr>Segoe UI Light</vt:lpstr>
      <vt:lpstr>Source Sans Pro</vt:lpstr>
      <vt:lpstr>Wingdings</vt:lpstr>
      <vt:lpstr>Office 主题​​</vt:lpstr>
      <vt:lpstr>Office 主题</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jiangzhuojun</dc:creator>
  <cp:lastModifiedBy>Алексей Семин</cp:lastModifiedBy>
  <cp:revision>627</cp:revision>
  <dcterms:created xsi:type="dcterms:W3CDTF">2023-11-16T10:38:25Z</dcterms:created>
  <dcterms:modified xsi:type="dcterms:W3CDTF">2024-02-28T16:41:50Z</dcterms:modified>
</cp:coreProperties>
</file>